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70" r:id="rId3"/>
    <p:sldId id="292" r:id="rId4"/>
    <p:sldId id="273" r:id="rId5"/>
    <p:sldId id="272" r:id="rId6"/>
    <p:sldId id="274" r:id="rId7"/>
    <p:sldId id="276" r:id="rId8"/>
    <p:sldId id="277" r:id="rId9"/>
    <p:sldId id="278" r:id="rId10"/>
    <p:sldId id="279" r:id="rId11"/>
    <p:sldId id="275" r:id="rId12"/>
    <p:sldId id="280" r:id="rId13"/>
    <p:sldId id="260" r:id="rId14"/>
    <p:sldId id="271" r:id="rId15"/>
    <p:sldId id="281" r:id="rId16"/>
    <p:sldId id="282" r:id="rId17"/>
    <p:sldId id="283" r:id="rId18"/>
    <p:sldId id="284" r:id="rId19"/>
    <p:sldId id="285" r:id="rId20"/>
    <p:sldId id="287" r:id="rId21"/>
    <p:sldId id="288" r:id="rId22"/>
    <p:sldId id="289" r:id="rId23"/>
    <p:sldId id="290" r:id="rId24"/>
    <p:sldId id="291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86364-5576-4444-BD8B-84D112B3A8B0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C6C1C-72D1-49B6-AAE1-4FEE77E9A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363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beginner’s mind, there are many possibilities. In the expert’s mind, there are few.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C6C1C-72D1-49B6-AAE1-4FEE77E9A13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134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first half of</a:t>
            </a:r>
            <a:r>
              <a:rPr lang="en-US" baseline="0" dirty="0"/>
              <a:t> FY 2016 accounted for only 1/3 of searches. So if the trend continues linearly, there will be 45,000 in FY 2017.</a:t>
            </a:r>
          </a:p>
          <a:p>
            <a:r>
              <a:rPr lang="en-US" baseline="0" dirty="0"/>
              <a:t>CBP says this is a small percentage of all international travelers.  But the number of houses where a warrant is executed is a small percentage of the number of residences in the US as well.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C6C1C-72D1-49B6-AAE1-4FEE77E9A13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07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There’s a bunch of other cases on roving border patrols,</a:t>
            </a:r>
            <a:r>
              <a:rPr lang="en-US" baseline="0" dirty="0"/>
              <a:t> checkpoints, extended border searches. These all require some level of suspicion.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C6C1C-72D1-49B6-AAE1-4FEE77E9A13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12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in the most horrible search they</a:t>
            </a:r>
            <a:r>
              <a:rPr lang="en-US" baseline="0" dirty="0"/>
              <a:t> considered, they got a warrant after 16 hours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C6C1C-72D1-49B6-AAE1-4FEE77E9A13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338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7/26/2017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7/26/2017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7/26/2017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7/26/2017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7/26/2017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r" eaLnBrk="1" latinLnBrk="0" hangingPunct="1"/>
            <a:endParaRPr kumimoji="0" lang="en-US" sz="800" dirty="0">
              <a:solidFill>
                <a:schemeClr val="accent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Joanna_Silver@fd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09600"/>
            <a:ext cx="8458200" cy="1052512"/>
          </a:xfrm>
        </p:spPr>
        <p:txBody>
          <a:bodyPr>
            <a:normAutofit/>
          </a:bodyPr>
          <a:lstStyle/>
          <a:p>
            <a:pPr algn="ctr"/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4953000" cy="1981200"/>
          </a:xfrm>
        </p:spPr>
        <p:txBody>
          <a:bodyPr>
            <a:normAutofit fontScale="92500"/>
          </a:bodyPr>
          <a:lstStyle/>
          <a:p>
            <a:r>
              <a:rPr lang="en-US" dirty="0"/>
              <a:t>Meghan Skelton</a:t>
            </a:r>
          </a:p>
          <a:p>
            <a:r>
              <a:rPr lang="en-US" dirty="0"/>
              <a:t>Appellate Attorney</a:t>
            </a:r>
          </a:p>
          <a:p>
            <a:r>
              <a:rPr lang="en-US" dirty="0"/>
              <a:t>Office of the Federal Public Defender</a:t>
            </a:r>
          </a:p>
          <a:p>
            <a:r>
              <a:rPr lang="en-US" dirty="0"/>
              <a:t>District of Maryland</a:t>
            </a:r>
          </a:p>
          <a:p>
            <a:r>
              <a:rPr lang="en-US" dirty="0">
                <a:hlinkClick r:id="rId2"/>
              </a:rPr>
              <a:t>Meghan_Skelton@fd.org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180"/>
            <a:ext cx="9144000" cy="372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778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/>
          </a:bodyPr>
          <a:lstStyle/>
          <a:p>
            <a:r>
              <a:rPr lang="en-US" sz="2800" dirty="0"/>
              <a:t>Rebutting the Third Party Doctrine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Limited disclosure doesn’t invalidate privacy interest</a:t>
            </a:r>
          </a:p>
          <a:p>
            <a:pPr marL="109728" indent="0">
              <a:buNone/>
            </a:pPr>
            <a:endParaRPr lang="en-US" sz="2400" dirty="0"/>
          </a:p>
          <a:p>
            <a:r>
              <a:rPr lang="en-US" sz="2400" dirty="0"/>
              <a:t>Living off the grid isn’t a prerequisite to 4</a:t>
            </a:r>
            <a:r>
              <a:rPr lang="en-US" sz="2400" baseline="30000" dirty="0"/>
              <a:t>th</a:t>
            </a:r>
            <a:r>
              <a:rPr lang="en-US" sz="2400" dirty="0"/>
              <a:t> Amendment protection</a:t>
            </a:r>
          </a:p>
          <a:p>
            <a:pPr marL="109728" indent="0">
              <a:buNone/>
            </a:pPr>
            <a:endParaRPr lang="en-US" sz="2400" dirty="0"/>
          </a:p>
          <a:p>
            <a:r>
              <a:rPr lang="en-US" sz="2400" dirty="0"/>
              <a:t>Government asks for the most extreme possible extension of the 3d party doctrine</a:t>
            </a:r>
          </a:p>
          <a:p>
            <a:endParaRPr lang="en-US" sz="2400" dirty="0"/>
          </a:p>
          <a:p>
            <a:r>
              <a:rPr lang="en-US" sz="2400" dirty="0"/>
              <a:t>The S. Ct. has been retreating from the 3d party doctrine for decades now – and has signaled a willingness to revisit it altogether</a:t>
            </a:r>
          </a:p>
          <a:p>
            <a:pPr marL="109728" indent="0">
              <a:buNone/>
            </a:pPr>
            <a:endParaRPr lang="en-US" sz="2400" dirty="0"/>
          </a:p>
          <a:p>
            <a:r>
              <a:rPr lang="en-US" sz="2400" dirty="0"/>
              <a:t>S. Ct. says do not mechanically apply warrant exceptions to new technology, especially phones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89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838200"/>
            <a:ext cx="4953000" cy="1981200"/>
          </a:xfrm>
        </p:spPr>
        <p:txBody>
          <a:bodyPr>
            <a:noAutofit/>
          </a:bodyPr>
          <a:lstStyle/>
          <a:p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Not just for the curtilage any more 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Or the 18</a:t>
            </a:r>
            <a:r>
              <a:rPr lang="en-US" sz="3200" baseline="30000" dirty="0"/>
              <a:t>th</a:t>
            </a:r>
            <a:r>
              <a:rPr lang="en-US" sz="3200" dirty="0"/>
              <a:t> Century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640961"/>
            <a:ext cx="2133600" cy="2743200"/>
          </a:xfrm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191000"/>
            <a:ext cx="2895600" cy="2286000"/>
          </a:xfrm>
        </p:spPr>
      </p:pic>
      <p:sp>
        <p:nvSpPr>
          <p:cNvPr id="11" name="TextBox 10"/>
          <p:cNvSpPr txBox="1"/>
          <p:nvPr/>
        </p:nvSpPr>
        <p:spPr>
          <a:xfrm>
            <a:off x="2438400" y="3505200"/>
            <a:ext cx="3581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United States v. Jones, 132 S. Ct. 945 (2012) – GPS case</a:t>
            </a:r>
          </a:p>
          <a:p>
            <a:endParaRPr lang="en-US" i="1" dirty="0"/>
          </a:p>
          <a:p>
            <a:r>
              <a:rPr lang="en-US" i="1" dirty="0"/>
              <a:t>Florida v. </a:t>
            </a:r>
            <a:r>
              <a:rPr lang="en-US" i="1" dirty="0" err="1"/>
              <a:t>Jardines</a:t>
            </a:r>
            <a:r>
              <a:rPr lang="en-US" i="1" dirty="0"/>
              <a:t>, 133 S. Ct. 1548 (2013) – drug dog on the front porch</a:t>
            </a:r>
          </a:p>
          <a:p>
            <a:endParaRPr lang="en-US" i="1" dirty="0"/>
          </a:p>
          <a:p>
            <a:r>
              <a:rPr lang="en-US" i="1" dirty="0"/>
              <a:t>Grady v. North Carolina, 135 S. Ct. 1368 (2015) – GPS ankle bracelet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84716"/>
            <a:ext cx="3810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561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Justice </a:t>
            </a:r>
            <a:r>
              <a:rPr lang="en-US" sz="2800" dirty="0" err="1"/>
              <a:t>Gorsuch</a:t>
            </a:r>
            <a:r>
              <a:rPr lang="en-US" sz="2800" dirty="0"/>
              <a:t> might be interested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i="1" dirty="0"/>
              <a:t>US v. Ackerman</a:t>
            </a:r>
            <a:r>
              <a:rPr lang="en-US" sz="1800" dirty="0"/>
              <a:t>, 831 F.3d 1292 (10</a:t>
            </a:r>
            <a:r>
              <a:rPr lang="en-US" sz="1800" baseline="30000" dirty="0"/>
              <a:t>th</a:t>
            </a:r>
            <a:r>
              <a:rPr lang="en-US" sz="1800" dirty="0"/>
              <a:t> Cir. 2016)</a:t>
            </a:r>
            <a:endParaRPr lang="en-US" sz="1800" i="1" dirty="0"/>
          </a:p>
          <a:p>
            <a:pPr lvl="1"/>
            <a:r>
              <a:rPr lang="en-US" sz="1800" dirty="0"/>
              <a:t>Government opening &amp; examining files is a trespass to chattels, like the framers tried to prevent</a:t>
            </a:r>
          </a:p>
          <a:p>
            <a:pPr lvl="1"/>
            <a:r>
              <a:rPr lang="en-US" sz="1800" i="1" dirty="0"/>
              <a:t>Jones</a:t>
            </a:r>
            <a:r>
              <a:rPr lang="en-US" sz="1800" dirty="0"/>
              <a:t> requires re-thinking old S. Ct. 4</a:t>
            </a:r>
            <a:r>
              <a:rPr lang="en-US" sz="1800" baseline="30000" dirty="0"/>
              <a:t>th</a:t>
            </a:r>
            <a:r>
              <a:rPr lang="en-US" sz="1800" dirty="0"/>
              <a:t> Amend. cases</a:t>
            </a:r>
          </a:p>
          <a:p>
            <a:endParaRPr lang="en-US" sz="1800" dirty="0"/>
          </a:p>
          <a:p>
            <a:r>
              <a:rPr lang="en-US" sz="1800" i="1" dirty="0"/>
              <a:t>Register, Inc. v. </a:t>
            </a:r>
            <a:r>
              <a:rPr lang="en-US" sz="1800" i="1" dirty="0" err="1"/>
              <a:t>Verio</a:t>
            </a:r>
            <a:r>
              <a:rPr lang="en-US" sz="1800" i="1" dirty="0"/>
              <a:t>, Inc.</a:t>
            </a:r>
            <a:r>
              <a:rPr lang="en-US" sz="1800" dirty="0"/>
              <a:t>, 356 F.2d 393 (2d Cir. 2004)</a:t>
            </a:r>
          </a:p>
          <a:p>
            <a:pPr lvl="1"/>
            <a:r>
              <a:rPr lang="en-US" sz="1800" dirty="0"/>
              <a:t>The defendant created a software “search robot” to surreptitiously collect the plaintiff’s data. </a:t>
            </a:r>
          </a:p>
          <a:p>
            <a:pPr lvl="1"/>
            <a:r>
              <a:rPr lang="en-US" sz="1800" dirty="0"/>
              <a:t>Intermeddling with the plaintiff’s data was a trespass to chattels</a:t>
            </a:r>
          </a:p>
          <a:p>
            <a:pPr lvl="1"/>
            <a:endParaRPr lang="en-US" sz="1800" i="1" dirty="0"/>
          </a:p>
          <a:p>
            <a:r>
              <a:rPr lang="en-US" sz="2000" i="1" dirty="0"/>
              <a:t>eBay, Inc. v. Bidder’s Edge</a:t>
            </a:r>
            <a:r>
              <a:rPr lang="en-US" sz="2000" dirty="0"/>
              <a:t>, 100 F. Supp. 2d 1058 (N.D. Cal. 2000)</a:t>
            </a:r>
          </a:p>
          <a:p>
            <a:pPr lvl="1"/>
            <a:r>
              <a:rPr lang="en-US" sz="1800" dirty="0"/>
              <a:t>Electronic signals can cause a trespass</a:t>
            </a:r>
          </a:p>
          <a:p>
            <a:pPr lvl="1"/>
            <a:r>
              <a:rPr lang="en-US" sz="1800" dirty="0"/>
              <a:t>Accessing data in a way that exceeds the scope of consent is a trespass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676400"/>
            <a:ext cx="914400" cy="6640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898" y="685800"/>
            <a:ext cx="8915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Trespass to Chattels </a:t>
            </a:r>
            <a:endParaRPr lang="en-US" sz="2400" i="1" dirty="0"/>
          </a:p>
          <a:p>
            <a:pPr algn="ctr"/>
            <a:r>
              <a:rPr lang="en-US" sz="2400" i="1" dirty="0"/>
              <a:t>using or intermeddling with a chattel in another’s possession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9618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Multiple Splits Regarding CSLI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/>
          </a:bodyPr>
          <a:lstStyle/>
          <a:p>
            <a:pPr marL="115888" indent="0">
              <a:buNone/>
            </a:pPr>
            <a:r>
              <a:rPr lang="en-US" sz="2400" dirty="0"/>
              <a:t>Is there a privacy interest in long-term tracking?</a:t>
            </a:r>
          </a:p>
          <a:p>
            <a:pPr marL="461963" lvl="1" indent="-346075">
              <a:buNone/>
            </a:pPr>
            <a:r>
              <a:rPr lang="en-US" sz="2400" dirty="0"/>
              <a:t>	</a:t>
            </a:r>
            <a:r>
              <a:rPr lang="en-US" sz="2000" dirty="0"/>
              <a:t> ✔DC Circuit; NY, MA, NJ   /   ✖ 5</a:t>
            </a:r>
            <a:r>
              <a:rPr lang="en-US" sz="2000" baseline="30000" dirty="0"/>
              <a:t>th</a:t>
            </a:r>
            <a:r>
              <a:rPr lang="en-US" sz="2000" dirty="0"/>
              <a:t>, 6</a:t>
            </a:r>
            <a:r>
              <a:rPr lang="en-US" sz="2000" baseline="30000" dirty="0"/>
              <a:t>th</a:t>
            </a:r>
            <a:r>
              <a:rPr lang="en-US" sz="2000" dirty="0"/>
              <a:t>, and 11</a:t>
            </a:r>
            <a:r>
              <a:rPr lang="en-US" sz="2000" baseline="30000" dirty="0"/>
              <a:t>th</a:t>
            </a:r>
            <a:r>
              <a:rPr lang="en-US" sz="2000" dirty="0"/>
              <a:t> Circuits</a:t>
            </a:r>
          </a:p>
          <a:p>
            <a:pPr marL="461963" lvl="1" indent="-346075">
              <a:buNone/>
            </a:pPr>
            <a:endParaRPr lang="en-US" sz="2000" dirty="0"/>
          </a:p>
          <a:p>
            <a:pPr marL="115888" lvl="1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Do people voluntarily disclose their location data?</a:t>
            </a:r>
          </a:p>
          <a:p>
            <a:pPr marL="115888" lvl="1" indent="0">
              <a:buNone/>
            </a:pPr>
            <a:r>
              <a:rPr lang="en-US" sz="2000" dirty="0"/>
              <a:t>     ✔4</a:t>
            </a:r>
            <a:r>
              <a:rPr lang="en-US" sz="2000" baseline="30000" dirty="0"/>
              <a:t>th</a:t>
            </a:r>
            <a:r>
              <a:rPr lang="en-US" sz="2000" dirty="0"/>
              <a:t>, 5</a:t>
            </a:r>
            <a:r>
              <a:rPr lang="en-US" sz="2000" baseline="30000" dirty="0"/>
              <a:t>th</a:t>
            </a:r>
            <a:r>
              <a:rPr lang="en-US" sz="2000" dirty="0"/>
              <a:t>, 6</a:t>
            </a:r>
            <a:r>
              <a:rPr lang="en-US" sz="2000" baseline="30000" dirty="0"/>
              <a:t>th</a:t>
            </a:r>
            <a:r>
              <a:rPr lang="en-US" sz="2000" dirty="0"/>
              <a:t>, 11</a:t>
            </a:r>
            <a:r>
              <a:rPr lang="en-US" sz="2000" baseline="30000" dirty="0"/>
              <a:t>th</a:t>
            </a:r>
            <a:r>
              <a:rPr lang="en-US" sz="2000" dirty="0"/>
              <a:t> Circuits  /  ✖3d Cir. MA, NJ, FL, N.D. Cal.</a:t>
            </a:r>
          </a:p>
          <a:p>
            <a:pPr marL="115888" lvl="1" indent="0">
              <a:buNone/>
            </a:pPr>
            <a:endParaRPr lang="en-US" sz="2000" dirty="0"/>
          </a:p>
          <a:p>
            <a:pPr marL="115888" lvl="1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Is there a privacy interest in CSLI?</a:t>
            </a:r>
          </a:p>
          <a:p>
            <a:pPr marL="115888" lvl="1" indent="0">
              <a:buNone/>
            </a:pPr>
            <a:r>
              <a:rPr lang="en-US" sz="2000" dirty="0"/>
              <a:t>     ✱</a:t>
            </a:r>
            <a:r>
              <a:rPr lang="en-US" sz="2000" i="1" dirty="0"/>
              <a:t>Riley </a:t>
            </a:r>
            <a:r>
              <a:rPr lang="en-US" sz="2000" dirty="0"/>
              <a:t>described historical CSLI as one of “the privacies of life”</a:t>
            </a:r>
          </a:p>
          <a:p>
            <a:pPr marL="115888" lvl="1" indent="0">
              <a:buNone/>
            </a:pPr>
            <a:r>
              <a:rPr lang="en-US" sz="2000" dirty="0"/>
              <a:t>     ✔ MA, NJ, FL, N.D. Cal.  /  ✖ 4</a:t>
            </a:r>
            <a:r>
              <a:rPr lang="en-US" sz="2000" baseline="30000" dirty="0"/>
              <a:t>th</a:t>
            </a:r>
            <a:r>
              <a:rPr lang="en-US" sz="2000" dirty="0"/>
              <a:t>, 5</a:t>
            </a:r>
            <a:r>
              <a:rPr lang="en-US" sz="2000" baseline="30000" dirty="0"/>
              <a:t>th</a:t>
            </a:r>
            <a:r>
              <a:rPr lang="en-US" sz="2000" dirty="0"/>
              <a:t>, 6</a:t>
            </a:r>
            <a:r>
              <a:rPr lang="en-US" sz="2000" baseline="30000" dirty="0"/>
              <a:t>th</a:t>
            </a:r>
            <a:r>
              <a:rPr lang="en-US" sz="2000" dirty="0"/>
              <a:t>, and 11</a:t>
            </a:r>
            <a:r>
              <a:rPr lang="en-US" sz="2000" baseline="30000" dirty="0"/>
              <a:t>th</a:t>
            </a:r>
            <a:r>
              <a:rPr lang="en-US" sz="2000" dirty="0"/>
              <a:t> Circuits</a:t>
            </a:r>
          </a:p>
          <a:p>
            <a:pPr marL="115888" lvl="1" indent="0">
              <a:buNone/>
            </a:pPr>
            <a:endParaRPr lang="en-US" sz="2000" dirty="0"/>
          </a:p>
          <a:p>
            <a:pPr marL="115888" lvl="1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If yes, must the government get a warrant?</a:t>
            </a:r>
          </a:p>
          <a:p>
            <a:pPr marL="115888" lvl="1" indent="0">
              <a:buNone/>
            </a:pPr>
            <a:r>
              <a:rPr lang="en-US" sz="2000" dirty="0"/>
              <a:t>     ✖ 3d Circuit   / ✔ MA, NJ, FL, N.D. Cal.</a:t>
            </a:r>
          </a:p>
          <a:p>
            <a:pPr marL="115888" lvl="1" indent="0">
              <a:buNone/>
            </a:pPr>
            <a:r>
              <a:rPr lang="en-US" sz="2000" dirty="0"/>
              <a:t>     ✱ some states have statutes requiring warrants</a:t>
            </a:r>
          </a:p>
          <a:p>
            <a:pPr marL="115888" lvl="1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809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58085">
            <a:off x="336821" y="648484"/>
            <a:ext cx="4033838" cy="3636963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82" y="4648201"/>
            <a:ext cx="5208318" cy="21404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64289">
            <a:off x="4857501" y="986660"/>
            <a:ext cx="4027932" cy="420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37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ln w="12700">
                  <a:solidFill>
                    <a:srgbClr val="438086">
                      <a:shade val="90000"/>
                      <a:satMod val="150000"/>
                    </a:srgbClr>
                  </a:solidFill>
                </a:ln>
                <a:solidFill>
                  <a:srgbClr val="5C92B5">
                    <a:lumMod val="40000"/>
                    <a:lumOff val="60000"/>
                  </a:srgb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rPr>
              <a:t>Searching Cell Phones </a:t>
            </a:r>
            <a:br>
              <a:rPr lang="en-US" sz="6000" b="1" dirty="0">
                <a:ln w="12700">
                  <a:solidFill>
                    <a:srgbClr val="438086">
                      <a:shade val="90000"/>
                      <a:satMod val="150000"/>
                    </a:srgbClr>
                  </a:solidFill>
                </a:ln>
                <a:solidFill>
                  <a:srgbClr val="5C92B5">
                    <a:lumMod val="40000"/>
                    <a:lumOff val="60000"/>
                  </a:srgb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rPr>
            </a:br>
            <a:r>
              <a:rPr lang="en-US" sz="6000" b="1" dirty="0">
                <a:ln w="12700">
                  <a:solidFill>
                    <a:srgbClr val="438086">
                      <a:shade val="90000"/>
                      <a:satMod val="150000"/>
                    </a:srgbClr>
                  </a:solidFill>
                </a:ln>
                <a:solidFill>
                  <a:srgbClr val="5C92B5">
                    <a:lumMod val="40000"/>
                    <a:lumOff val="60000"/>
                  </a:srgb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rPr>
              <a:t>at the Border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09800"/>
            <a:ext cx="8458199" cy="4451350"/>
          </a:xfrm>
        </p:spPr>
      </p:pic>
    </p:spTree>
    <p:extLst>
      <p:ext uri="{BB962C8B-B14F-4D97-AF65-F5344CB8AC3E}">
        <p14:creationId xmlns:p14="http://schemas.microsoft.com/office/powerpoint/2010/main" val="1167556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636979"/>
            <a:ext cx="5410200" cy="6144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21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63517"/>
            <a:ext cx="2362200" cy="19335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191000" y="663517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CBP’s press release with statistics on Electronic Device Searches</a:t>
            </a:r>
          </a:p>
          <a:p>
            <a:pPr fontAlgn="base"/>
            <a:r>
              <a:rPr lang="en-US" dirty="0"/>
              <a:t>April 11, 2017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207903"/>
              </p:ext>
            </p:extLst>
          </p:nvPr>
        </p:nvGraphicFramePr>
        <p:xfrm>
          <a:off x="3810000" y="1586148"/>
          <a:ext cx="4953000" cy="4166235"/>
        </p:xfrm>
        <a:graphic>
          <a:graphicData uri="http://schemas.openxmlformats.org/drawingml/2006/table">
            <a:tbl>
              <a:tblPr/>
              <a:tblGrid>
                <a:gridCol w="1651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362075">
                <a:tc gridSpan="3">
                  <a:txBody>
                    <a:bodyPr/>
                    <a:lstStyle/>
                    <a:p>
                      <a:pPr algn="ctr" fontAlgn="base"/>
                      <a:r>
                        <a:rPr lang="en-US" b="1" dirty="0">
                          <a:effectLst/>
                          <a:latin typeface="SourceSansProSemibold"/>
                        </a:rPr>
                        <a:t>INTERNATIONAL ARRIVALS PROCESSED WITH ELECTRONIC DEVICE SEARCH</a:t>
                      </a:r>
                      <a:endParaRPr lang="en-US" dirty="0">
                        <a:effectLst/>
                        <a:latin typeface="sourcesansproregular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effectLst/>
                          <a:latin typeface="SourceSansProSemibold"/>
                        </a:rPr>
                        <a:t>FY2016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effectLst/>
                          <a:latin typeface="SourceSansProSemibold"/>
                        </a:rPr>
                        <a:t>FY2017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effectLst/>
                          <a:latin typeface="SourceSansProSemibold"/>
                        </a:rPr>
                        <a:t>OCTOBER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inherit"/>
                        </a:rPr>
                        <a:t>857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inherit"/>
                        </a:rPr>
                        <a:t>2,560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>
                          <a:effectLst/>
                          <a:latin typeface="SourceSansProSemibold"/>
                        </a:rPr>
                        <a:t>NOVEMBER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inherit"/>
                        </a:rPr>
                        <a:t>1,208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inherit"/>
                        </a:rPr>
                        <a:t>2,379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effectLst/>
                          <a:latin typeface="SourceSansProSemibold"/>
                        </a:rPr>
                        <a:t>DECEMBER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inherit"/>
                        </a:rPr>
                        <a:t>1,486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inherit"/>
                        </a:rPr>
                        <a:t>2,404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effectLst/>
                          <a:latin typeface="SourceSansProSemibold"/>
                        </a:rPr>
                        <a:t>JANUARY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inherit"/>
                        </a:rPr>
                        <a:t>1,653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  <a:latin typeface="inherit"/>
                        </a:rPr>
                        <a:t>2,756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effectLst/>
                          <a:latin typeface="SourceSansProSemibold"/>
                        </a:rPr>
                        <a:t>FEBRUARY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inherit"/>
                        </a:rPr>
                        <a:t>1,470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inherit"/>
                        </a:rPr>
                        <a:t>2,299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effectLst/>
                          <a:latin typeface="SourceSansProSemibold"/>
                        </a:rPr>
                        <a:t>MARCH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inherit"/>
                        </a:rPr>
                        <a:t>1,709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  <a:latin typeface="inherit"/>
                        </a:rPr>
                        <a:t>2,595</a:t>
                      </a: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4039"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effectLst/>
                          <a:latin typeface="SourceSansProSemibold"/>
                        </a:rPr>
                        <a:t>TOTAL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effectLst/>
                          <a:latin typeface="SourceSansProSemibold"/>
                        </a:rPr>
                        <a:t>8,383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 dirty="0">
                          <a:effectLst/>
                          <a:latin typeface="SourceSansProSemibold"/>
                        </a:rPr>
                        <a:t>14,993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76200" marR="762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9992" y="5181600"/>
            <a:ext cx="29338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Total for FY 2015:    5,000</a:t>
            </a:r>
          </a:p>
          <a:p>
            <a:r>
              <a:rPr lang="en-US" dirty="0"/>
              <a:t>Total for FY 2016:   25,000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92" y="2743200"/>
            <a:ext cx="3238616" cy="231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344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flipV="1">
            <a:off x="457200" y="6858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idx="1"/>
          </p:nvPr>
        </p:nvSpPr>
        <p:spPr>
          <a:xfrm>
            <a:off x="457200" y="1223554"/>
            <a:ext cx="8229600" cy="535098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accent2"/>
                </a:solidFill>
              </a:rPr>
              <a:t>The government claims absolute, unqualified authority to search any and all digital devices.</a:t>
            </a:r>
          </a:p>
          <a:p>
            <a:endParaRPr lang="en-US" sz="2800" dirty="0">
              <a:solidFill>
                <a:schemeClr val="accent2"/>
              </a:solidFill>
            </a:endParaRPr>
          </a:p>
          <a:p>
            <a:r>
              <a:rPr lang="en-US" sz="2800" dirty="0">
                <a:solidFill>
                  <a:schemeClr val="accent2"/>
                </a:solidFill>
              </a:rPr>
              <a:t>The government says searching digital media at the border is reasonable simply because  it is at the border.</a:t>
            </a:r>
          </a:p>
          <a:p>
            <a:endParaRPr lang="en-US" sz="2800" dirty="0">
              <a:solidFill>
                <a:schemeClr val="accent2"/>
              </a:solidFill>
            </a:endParaRPr>
          </a:p>
          <a:p>
            <a:r>
              <a:rPr lang="en-US" sz="2800" dirty="0">
                <a:solidFill>
                  <a:schemeClr val="accent2"/>
                </a:solidFill>
              </a:rPr>
              <a:t>Actually, this has never been the rule.</a:t>
            </a:r>
          </a:p>
        </p:txBody>
      </p:sp>
    </p:spTree>
    <p:extLst>
      <p:ext uri="{BB962C8B-B14F-4D97-AF65-F5344CB8AC3E}">
        <p14:creationId xmlns:p14="http://schemas.microsoft.com/office/powerpoint/2010/main" val="1235766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85800"/>
            <a:ext cx="88392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Primer: Border Search Warrant Exception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915400" cy="489813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Exception to warrant &amp; probable cause requirement </a:t>
            </a:r>
          </a:p>
          <a:p>
            <a:endParaRPr lang="en-US" dirty="0"/>
          </a:p>
          <a:p>
            <a:pPr lvl="1"/>
            <a:r>
              <a:rPr lang="en-US" dirty="0"/>
              <a:t>because the sovereign has a heightened interest in preventing entry of unwanted persons &amp; effects</a:t>
            </a:r>
          </a:p>
          <a:p>
            <a:pPr lvl="1"/>
            <a:r>
              <a:rPr lang="en-US" dirty="0"/>
              <a:t>people crossing the border have a diminished expectation of privacy</a:t>
            </a:r>
          </a:p>
          <a:p>
            <a:pPr lvl="1"/>
            <a:endParaRPr lang="en-US" dirty="0"/>
          </a:p>
          <a:p>
            <a:r>
              <a:rPr lang="en-US" dirty="0"/>
              <a:t>BUT border searches still must be “reasonable”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To see if a search is reasonable, balance the legitimate government interest against the individual’s recognized privacy interest</a:t>
            </a:r>
          </a:p>
        </p:txBody>
      </p:sp>
    </p:spTree>
    <p:extLst>
      <p:ext uri="{BB962C8B-B14F-4D97-AF65-F5344CB8AC3E}">
        <p14:creationId xmlns:p14="http://schemas.microsoft.com/office/powerpoint/2010/main" val="1302578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9387" y="1071694"/>
            <a:ext cx="8077199" cy="1752600"/>
          </a:xfrm>
        </p:spPr>
        <p:txBody>
          <a:bodyPr/>
          <a:lstStyle/>
          <a:p>
            <a:pPr algn="ctr"/>
            <a:r>
              <a:rPr lang="en-US" sz="60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Cell Site Location Information (CSLI)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276600"/>
            <a:ext cx="6096000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629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85800"/>
            <a:ext cx="8839200" cy="838200"/>
          </a:xfrm>
        </p:spPr>
        <p:txBody>
          <a:bodyPr>
            <a:normAutofit fontScale="90000"/>
          </a:bodyPr>
          <a:lstStyle/>
          <a:p>
            <a:r>
              <a:rPr lang="en-US" dirty="0"/>
              <a:t>Main S. Ct. cases -Not as bad as you think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257800"/>
          </a:xfrm>
        </p:spPr>
        <p:txBody>
          <a:bodyPr>
            <a:normAutofit/>
          </a:bodyPr>
          <a:lstStyle/>
          <a:p>
            <a:r>
              <a:rPr lang="en-US" sz="2400" dirty="0"/>
              <a:t>US v. Ramsey, 431 US 606 (1977)</a:t>
            </a:r>
          </a:p>
          <a:p>
            <a:pPr lvl="1"/>
            <a:r>
              <a:rPr lang="en-US" sz="2400" dirty="0"/>
              <a:t>Search was reasonable just b/c at the border</a:t>
            </a:r>
          </a:p>
          <a:p>
            <a:pPr lvl="1"/>
            <a:r>
              <a:rPr lang="en-US" sz="2400" dirty="0"/>
              <a:t>But border search exception is itself “subject to substantive limitations imposed by the Constitution”</a:t>
            </a:r>
          </a:p>
          <a:p>
            <a:r>
              <a:rPr lang="en-US" sz="2400" dirty="0"/>
              <a:t>US v. Montoya de Hernandez, 473 US 531 (1985)</a:t>
            </a:r>
          </a:p>
          <a:p>
            <a:pPr lvl="1"/>
            <a:r>
              <a:rPr lang="en-US" sz="2400" dirty="0"/>
              <a:t>Non-routine border search requires reasonable suspicion</a:t>
            </a:r>
          </a:p>
          <a:p>
            <a:pPr lvl="1"/>
            <a:r>
              <a:rPr lang="en-US" sz="2400" dirty="0"/>
              <a:t>Holding is actually pretty limited to alimentary canal smugglers</a:t>
            </a:r>
          </a:p>
          <a:p>
            <a:r>
              <a:rPr lang="en-US" sz="2400" dirty="0"/>
              <a:t>US v. Flores-Montano, 541 US 149 (2004)</a:t>
            </a:r>
          </a:p>
          <a:p>
            <a:pPr lvl="1"/>
            <a:r>
              <a:rPr lang="en-US" sz="2200" dirty="0"/>
              <a:t>Government’s interests are at their “zenith” at the border</a:t>
            </a:r>
          </a:p>
          <a:p>
            <a:pPr lvl="1"/>
            <a:r>
              <a:rPr lang="en-US" sz="2200" dirty="0"/>
              <a:t>No suspicion necessary to cut open a car’s gas tank</a:t>
            </a:r>
          </a:p>
          <a:p>
            <a:pPr lvl="1"/>
            <a:r>
              <a:rPr lang="en-US" sz="2200" dirty="0"/>
              <a:t>Government loves this case—says they have “plenary” authority to search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39165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88392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Lower court decisions on digital border search—</a:t>
            </a:r>
            <a:r>
              <a:rPr lang="en-US" i="1" dirty="0"/>
              <a:t>way</a:t>
            </a:r>
            <a:r>
              <a:rPr lang="en-US" dirty="0"/>
              <a:t> better than you think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610600" cy="451713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 v. </a:t>
            </a:r>
            <a:r>
              <a:rPr lang="en-US" dirty="0" err="1"/>
              <a:t>Cotterman</a:t>
            </a:r>
            <a:r>
              <a:rPr lang="en-US" dirty="0"/>
              <a:t>, </a:t>
            </a:r>
            <a:r>
              <a:rPr lang="en-US" sz="2400" dirty="0"/>
              <a:t>709 F.3d 952 (9</a:t>
            </a:r>
            <a:r>
              <a:rPr lang="en-US" sz="2400" baseline="30000" dirty="0"/>
              <a:t>th</a:t>
            </a:r>
            <a:r>
              <a:rPr lang="en-US" sz="2400" dirty="0"/>
              <a:t> Cir. 2012)</a:t>
            </a:r>
          </a:p>
          <a:p>
            <a:pPr lvl="1"/>
            <a:r>
              <a:rPr lang="en-US" dirty="0"/>
              <a:t>Requires reasonable suspicion to search laptop</a:t>
            </a:r>
          </a:p>
          <a:p>
            <a:pPr lvl="1"/>
            <a:r>
              <a:rPr lang="en-US" dirty="0"/>
              <a:t>Before </a:t>
            </a:r>
            <a:r>
              <a:rPr lang="en-US" i="1" dirty="0"/>
              <a:t>Riley</a:t>
            </a:r>
          </a:p>
          <a:p>
            <a:pPr lvl="1"/>
            <a:endParaRPr lang="en-US" dirty="0"/>
          </a:p>
          <a:p>
            <a:r>
              <a:rPr lang="en-US" dirty="0"/>
              <a:t>US v. Kim, </a:t>
            </a:r>
            <a:r>
              <a:rPr lang="en-US" sz="2400" dirty="0"/>
              <a:t>103 F. Supp. 3d 32 (D.D.C. 2015)</a:t>
            </a:r>
          </a:p>
          <a:p>
            <a:pPr lvl="1"/>
            <a:r>
              <a:rPr lang="en-US" dirty="0"/>
              <a:t>Warrantless search is unreasonable!</a:t>
            </a:r>
          </a:p>
          <a:p>
            <a:pPr lvl="1"/>
            <a:r>
              <a:rPr lang="en-US" dirty="0"/>
              <a:t>Says </a:t>
            </a:r>
            <a:r>
              <a:rPr lang="en-US" i="1" dirty="0"/>
              <a:t>Riley</a:t>
            </a:r>
            <a:r>
              <a:rPr lang="en-US" dirty="0"/>
              <a:t> is a game-changer for digital search cases</a:t>
            </a:r>
          </a:p>
          <a:p>
            <a:pPr lvl="1"/>
            <a:endParaRPr lang="en-US" dirty="0"/>
          </a:p>
          <a:p>
            <a:r>
              <a:rPr lang="en-US" dirty="0"/>
              <a:t>US v. </a:t>
            </a:r>
            <a:r>
              <a:rPr lang="en-US" dirty="0" err="1"/>
              <a:t>Saboonchi</a:t>
            </a:r>
            <a:r>
              <a:rPr lang="en-US" dirty="0"/>
              <a:t>, </a:t>
            </a:r>
            <a:r>
              <a:rPr lang="en-US" sz="2400" dirty="0"/>
              <a:t>990 F. Supp. 2d 536 (</a:t>
            </a:r>
            <a:r>
              <a:rPr lang="en-US" sz="2400" dirty="0" err="1"/>
              <a:t>D.Md</a:t>
            </a:r>
            <a:r>
              <a:rPr lang="en-US" sz="2400" dirty="0"/>
              <a:t>. 2014)</a:t>
            </a:r>
          </a:p>
          <a:p>
            <a:pPr lvl="1"/>
            <a:r>
              <a:rPr lang="en-US" sz="2400" dirty="0"/>
              <a:t>Forensic search of iPhone is “non-routine” </a:t>
            </a:r>
          </a:p>
          <a:p>
            <a:pPr lvl="1"/>
            <a:r>
              <a:rPr lang="en-US" sz="2400" dirty="0"/>
              <a:t>Requires reasonable suspicion</a:t>
            </a:r>
          </a:p>
          <a:p>
            <a:pPr lvl="1"/>
            <a:endParaRPr lang="en-US" sz="2400" dirty="0"/>
          </a:p>
          <a:p>
            <a:r>
              <a:rPr lang="en-US" sz="2000" dirty="0"/>
              <a:t>Cases are pending in the 4</a:t>
            </a:r>
            <a:r>
              <a:rPr lang="en-US" sz="2000" baseline="30000" dirty="0"/>
              <a:t>th</a:t>
            </a:r>
            <a:r>
              <a:rPr lang="en-US" sz="2000" dirty="0"/>
              <a:t> and 11</a:t>
            </a:r>
            <a:r>
              <a:rPr lang="en-US" sz="2000" baseline="30000" dirty="0"/>
              <a:t>th</a:t>
            </a:r>
            <a:r>
              <a:rPr lang="en-US" sz="2000" dirty="0"/>
              <a:t> Circuits  – briefing is complete.</a:t>
            </a:r>
          </a:p>
          <a:p>
            <a:pPr lvl="1"/>
            <a:r>
              <a:rPr lang="en-US" sz="1800" dirty="0"/>
              <a:t>US v. </a:t>
            </a:r>
            <a:r>
              <a:rPr lang="en-US" sz="1800" dirty="0" err="1"/>
              <a:t>Kolsuz</a:t>
            </a:r>
            <a:r>
              <a:rPr lang="en-US" sz="1800" i="1" dirty="0"/>
              <a:t>, 4</a:t>
            </a:r>
            <a:r>
              <a:rPr lang="en-US" sz="1800" i="1" baseline="30000" dirty="0"/>
              <a:t>th</a:t>
            </a:r>
            <a:r>
              <a:rPr lang="en-US" sz="1800" i="1" dirty="0"/>
              <a:t> Cir. No. 16-4687</a:t>
            </a:r>
          </a:p>
          <a:p>
            <a:pPr lvl="1"/>
            <a:r>
              <a:rPr lang="en-US" sz="1800" dirty="0"/>
              <a:t>US v. </a:t>
            </a:r>
            <a:r>
              <a:rPr lang="en-US" sz="1800" dirty="0" err="1"/>
              <a:t>Vergara</a:t>
            </a:r>
            <a:r>
              <a:rPr lang="en-US" sz="1800" i="1" dirty="0"/>
              <a:t>, 11</a:t>
            </a:r>
            <a:r>
              <a:rPr lang="en-US" sz="1800" i="1" baseline="30000" dirty="0"/>
              <a:t>th</a:t>
            </a:r>
            <a:r>
              <a:rPr lang="en-US" sz="1800" i="1" dirty="0"/>
              <a:t> Cir. No. 16-15059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1295400"/>
            <a:ext cx="1663117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9089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067800" cy="8382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accent2"/>
                </a:solidFill>
              </a:rPr>
              <a:t>Argue that the warrant requirement applies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 fontScale="85000" lnSpcReduction="10000"/>
          </a:bodyPr>
          <a:lstStyle/>
          <a:p>
            <a:r>
              <a:rPr lang="en-US" i="1" dirty="0"/>
              <a:t>Riley</a:t>
            </a:r>
            <a:r>
              <a:rPr lang="en-US" dirty="0"/>
              <a:t> rejects “mechanical application” of old warrant exceptions to new technology</a:t>
            </a:r>
          </a:p>
          <a:p>
            <a:pPr lvl="1"/>
            <a:r>
              <a:rPr lang="en-US" dirty="0"/>
              <a:t>Government doggedly insists on mechanical application</a:t>
            </a:r>
          </a:p>
          <a:p>
            <a:pPr lvl="1"/>
            <a:endParaRPr lang="en-US" dirty="0"/>
          </a:p>
          <a:p>
            <a:r>
              <a:rPr lang="en-US" i="1" dirty="0"/>
              <a:t>Riley</a:t>
            </a:r>
            <a:r>
              <a:rPr lang="en-US" dirty="0"/>
              <a:t> applies </a:t>
            </a:r>
          </a:p>
          <a:p>
            <a:pPr lvl="1"/>
            <a:r>
              <a:rPr lang="en-US" i="1" dirty="0"/>
              <a:t>Ramsey </a:t>
            </a:r>
            <a:r>
              <a:rPr lang="en-US" dirty="0"/>
              <a:t>said the border exception is similar to search-incident-to-arrest exception</a:t>
            </a:r>
          </a:p>
          <a:p>
            <a:pPr lvl="1"/>
            <a:r>
              <a:rPr lang="en-US" i="1" dirty="0"/>
              <a:t>Riley</a:t>
            </a:r>
            <a:r>
              <a:rPr lang="en-US" dirty="0"/>
              <a:t> applies to cell phones as a category</a:t>
            </a:r>
          </a:p>
          <a:p>
            <a:pPr lvl="1"/>
            <a:r>
              <a:rPr lang="en-US" dirty="0"/>
              <a:t>The reasonableness balance test is the same in </a:t>
            </a:r>
            <a:r>
              <a:rPr lang="en-US" i="1" dirty="0"/>
              <a:t>Riley</a:t>
            </a:r>
            <a:r>
              <a:rPr lang="en-US" dirty="0"/>
              <a:t>, </a:t>
            </a:r>
            <a:r>
              <a:rPr lang="en-US" i="1" dirty="0"/>
              <a:t>Ramsey</a:t>
            </a:r>
            <a:r>
              <a:rPr lang="en-US" dirty="0"/>
              <a:t>, </a:t>
            </a:r>
            <a:r>
              <a:rPr lang="en-US" i="1" dirty="0"/>
              <a:t>Montoya</a:t>
            </a:r>
            <a:r>
              <a:rPr lang="en-US" dirty="0"/>
              <a:t>, and </a:t>
            </a:r>
            <a:r>
              <a:rPr lang="en-US" i="1" dirty="0"/>
              <a:t>Flores</a:t>
            </a:r>
          </a:p>
          <a:p>
            <a:pPr lvl="1"/>
            <a:endParaRPr lang="en-US" i="1" dirty="0"/>
          </a:p>
          <a:p>
            <a:r>
              <a:rPr lang="en-US" dirty="0"/>
              <a:t>The balance is decidedly in favor of a warrant</a:t>
            </a:r>
          </a:p>
          <a:p>
            <a:pPr lvl="1"/>
            <a:r>
              <a:rPr lang="en-US" dirty="0"/>
              <a:t>Privacy interests are identical, even though diminished</a:t>
            </a:r>
          </a:p>
          <a:p>
            <a:pPr lvl="1"/>
            <a:r>
              <a:rPr lang="en-US" dirty="0"/>
              <a:t>Even a heightened </a:t>
            </a:r>
            <a:r>
              <a:rPr lang="en-US" dirty="0" err="1"/>
              <a:t>gov.</a:t>
            </a:r>
            <a:r>
              <a:rPr lang="en-US" dirty="0"/>
              <a:t> interest isn’t enough here</a:t>
            </a:r>
          </a:p>
          <a:p>
            <a:pPr lvl="1"/>
            <a:r>
              <a:rPr lang="en-US" dirty="0"/>
              <a:t>No </a:t>
            </a:r>
            <a:r>
              <a:rPr lang="en-US" i="1" dirty="0"/>
              <a:t>need</a:t>
            </a:r>
            <a:r>
              <a:rPr lang="en-US" dirty="0"/>
              <a:t> for a warrantless search</a:t>
            </a:r>
          </a:p>
          <a:p>
            <a:pPr lvl="1"/>
            <a:endParaRPr lang="en-US" i="1" dirty="0"/>
          </a:p>
          <a:p>
            <a:pPr lvl="1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34907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0"/>
            <a:ext cx="88392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accent2"/>
                </a:solidFill>
              </a:rPr>
              <a:t>Argue that the warrant requirement applies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S. Ct. repeatedly left open the question of what type of border search would be *too* intrusive</a:t>
            </a:r>
          </a:p>
          <a:p>
            <a:pPr lvl="1"/>
            <a:r>
              <a:rPr lang="en-US" i="1" dirty="0"/>
              <a:t>Ramsey</a:t>
            </a:r>
            <a:r>
              <a:rPr lang="en-US" dirty="0"/>
              <a:t> has an “e.g.” cite to examples of two cases that would be too offensive–ransacking offices and homes</a:t>
            </a:r>
          </a:p>
          <a:p>
            <a:pPr lvl="1"/>
            <a:r>
              <a:rPr lang="en-US" dirty="0"/>
              <a:t>From </a:t>
            </a:r>
            <a:r>
              <a:rPr lang="en-US" i="1" dirty="0"/>
              <a:t>Riley</a:t>
            </a:r>
            <a:r>
              <a:rPr lang="en-US" dirty="0"/>
              <a:t> we know searching a cell phone is more intrusive than searching a home</a:t>
            </a:r>
          </a:p>
          <a:p>
            <a:pPr lvl="1"/>
            <a:endParaRPr lang="en-US" dirty="0"/>
          </a:p>
          <a:p>
            <a:r>
              <a:rPr lang="en-US" dirty="0"/>
              <a:t>S. Ct. has never considered a border search as intrusive as a warrantless forensic digital search</a:t>
            </a:r>
          </a:p>
          <a:p>
            <a:pPr lvl="1"/>
            <a:r>
              <a:rPr lang="en-US" dirty="0"/>
              <a:t>Unlimited time and scope</a:t>
            </a:r>
          </a:p>
          <a:p>
            <a:pPr lvl="1"/>
            <a:r>
              <a:rPr lang="en-US" dirty="0"/>
              <a:t>Reaches everything that a search of a home reaches – and more</a:t>
            </a:r>
          </a:p>
          <a:p>
            <a:pPr lvl="1"/>
            <a:endParaRPr lang="en-US" dirty="0"/>
          </a:p>
          <a:p>
            <a:r>
              <a:rPr lang="en-US" dirty="0"/>
              <a:t>Often, the search won’t be linked to the reasons for the exception (inadmissible persons or contraband)</a:t>
            </a:r>
          </a:p>
          <a:p>
            <a:pPr lvl="1"/>
            <a:r>
              <a:rPr lang="en-US" dirty="0"/>
              <a:t>Except obviously in CP cases</a:t>
            </a:r>
          </a:p>
          <a:p>
            <a:pPr lvl="1"/>
            <a:r>
              <a:rPr lang="en-US" dirty="0"/>
              <a:t>Looking for evidence of a crime requires a warrant</a:t>
            </a:r>
          </a:p>
        </p:txBody>
      </p:sp>
    </p:spTree>
    <p:extLst>
      <p:ext uri="{BB962C8B-B14F-4D97-AF65-F5344CB8AC3E}">
        <p14:creationId xmlns:p14="http://schemas.microsoft.com/office/powerpoint/2010/main" val="12269220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2743200"/>
            <a:ext cx="7772400" cy="1509712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n w="12700">
                  <a:solidFill>
                    <a:srgbClr val="438086">
                      <a:shade val="90000"/>
                      <a:satMod val="150000"/>
                    </a:srgbClr>
                  </a:solidFill>
                </a:ln>
                <a:solidFill>
                  <a:srgbClr val="5C92B5">
                    <a:lumMod val="40000"/>
                    <a:lumOff val="60000"/>
                  </a:srgb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Trebuchet MS"/>
                <a:ea typeface="+mj-ea"/>
                <a:cs typeface="+mj-cs"/>
              </a:rPr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69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857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If it isn’t content, why should we care?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9057"/>
            <a:ext cx="8229600" cy="4325112"/>
          </a:xfrm>
        </p:spPr>
        <p:txBody>
          <a:bodyPr/>
          <a:lstStyle/>
          <a:p>
            <a:pPr marL="109728" indent="0">
              <a:buNone/>
            </a:pPr>
            <a:r>
              <a:rPr lang="en-US" dirty="0"/>
              <a:t>Call detail report typically gives:</a:t>
            </a:r>
          </a:p>
          <a:p>
            <a:pPr lvl="1"/>
            <a:r>
              <a:rPr lang="en-US" dirty="0"/>
              <a:t>date</a:t>
            </a:r>
          </a:p>
          <a:p>
            <a:pPr lvl="1"/>
            <a:r>
              <a:rPr lang="en-US" dirty="0"/>
              <a:t>time</a:t>
            </a:r>
          </a:p>
          <a:p>
            <a:pPr lvl="1"/>
            <a:r>
              <a:rPr lang="en-US" dirty="0"/>
              <a:t>target phone number</a:t>
            </a:r>
          </a:p>
          <a:p>
            <a:pPr lvl="1"/>
            <a:r>
              <a:rPr lang="en-US" dirty="0"/>
              <a:t>other phone number</a:t>
            </a:r>
          </a:p>
          <a:p>
            <a:pPr lvl="1"/>
            <a:r>
              <a:rPr lang="en-US" dirty="0"/>
              <a:t>duration</a:t>
            </a:r>
          </a:p>
          <a:p>
            <a:pPr lvl="1"/>
            <a:r>
              <a:rPr lang="en-US" dirty="0"/>
              <a:t>cell tower</a:t>
            </a:r>
          </a:p>
          <a:p>
            <a:pPr lvl="1"/>
            <a:r>
              <a:rPr lang="en-US" dirty="0"/>
              <a:t>Sector</a:t>
            </a:r>
          </a:p>
          <a:p>
            <a:pPr lvl="1"/>
            <a:r>
              <a:rPr lang="en-US" dirty="0"/>
              <a:t>latitude and longitude</a:t>
            </a:r>
          </a:p>
        </p:txBody>
      </p:sp>
    </p:spTree>
    <p:extLst>
      <p:ext uri="{BB962C8B-B14F-4D97-AF65-F5344CB8AC3E}">
        <p14:creationId xmlns:p14="http://schemas.microsoft.com/office/powerpoint/2010/main" val="135557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		 CSLI Protections by State</a:t>
            </a:r>
          </a:p>
        </p:txBody>
      </p:sp>
      <p:pic>
        <p:nvPicPr>
          <p:cNvPr id="1026" name="Picture 2" descr="S:\Training\ACLU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18858"/>
            <a:ext cx="212407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343400" y="6545752"/>
            <a:ext cx="48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https://www.aclu.org/map/cell-phone-location-tracking-laws-state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476108"/>
            <a:ext cx="6586712" cy="340069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4495800"/>
            <a:ext cx="2505425" cy="20389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002487"/>
            <a:ext cx="5687219" cy="154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197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066800"/>
          </a:xfrm>
        </p:spPr>
        <p:txBody>
          <a:bodyPr>
            <a:normAutofit/>
          </a:bodyPr>
          <a:lstStyle/>
          <a:p>
            <a:r>
              <a:rPr lang="en-US" sz="4400" dirty="0"/>
              <a:t>US Circuit Court Decisions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043313"/>
            <a:ext cx="6324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Circuit: </a:t>
            </a:r>
            <a:r>
              <a:rPr lang="en-US" sz="2000" i="1" dirty="0"/>
              <a:t>US v. Graham, </a:t>
            </a:r>
            <a:r>
              <a:rPr lang="en-US" sz="2000" dirty="0"/>
              <a:t>824 F.3d 421 (2016)</a:t>
            </a:r>
          </a:p>
          <a:p>
            <a:endParaRPr lang="en-US" sz="2000" i="1" dirty="0"/>
          </a:p>
          <a:p>
            <a:r>
              <a:rPr lang="en-US" sz="2000" dirty="0"/>
              <a:t>5</a:t>
            </a:r>
            <a:r>
              <a:rPr lang="en-US" sz="2000" baseline="30000" dirty="0"/>
              <a:t>th</a:t>
            </a:r>
            <a:r>
              <a:rPr lang="en-US" sz="2000" dirty="0"/>
              <a:t> Circuit: </a:t>
            </a:r>
            <a:r>
              <a:rPr lang="en-US" sz="2000" i="1" dirty="0"/>
              <a:t>In re Application, </a:t>
            </a:r>
            <a:r>
              <a:rPr lang="en-US" sz="2000" dirty="0"/>
              <a:t>724 F.3d 600 (2013)</a:t>
            </a:r>
          </a:p>
          <a:p>
            <a:endParaRPr lang="en-US" sz="2000" dirty="0"/>
          </a:p>
          <a:p>
            <a:r>
              <a:rPr lang="en-US" sz="2000" dirty="0"/>
              <a:t>6</a:t>
            </a:r>
            <a:r>
              <a:rPr lang="en-US" sz="2000" baseline="30000" dirty="0"/>
              <a:t>th</a:t>
            </a:r>
            <a:r>
              <a:rPr lang="en-US" sz="2000" dirty="0"/>
              <a:t> Circuit: </a:t>
            </a:r>
            <a:r>
              <a:rPr lang="en-US" sz="2000" i="1" dirty="0"/>
              <a:t>US v. Carpenter, </a:t>
            </a:r>
            <a:r>
              <a:rPr lang="en-US" sz="2000" dirty="0"/>
              <a:t>819 F.3d 880 (2016)</a:t>
            </a:r>
          </a:p>
          <a:p>
            <a:endParaRPr lang="en-US" sz="2000" dirty="0"/>
          </a:p>
          <a:p>
            <a:r>
              <a:rPr lang="en-US" sz="2000" dirty="0"/>
              <a:t>11</a:t>
            </a:r>
            <a:r>
              <a:rPr lang="en-US" sz="2000" baseline="30000" dirty="0"/>
              <a:t>th</a:t>
            </a:r>
            <a:r>
              <a:rPr lang="en-US" sz="2000" dirty="0"/>
              <a:t> Circuit: </a:t>
            </a:r>
            <a:r>
              <a:rPr lang="en-US" sz="2000" i="1" dirty="0"/>
              <a:t>US v. Davis, </a:t>
            </a:r>
            <a:r>
              <a:rPr lang="en-US" sz="2000" dirty="0"/>
              <a:t>785 F.3d 498 (2015)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5638800"/>
            <a:ext cx="6019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3d Circuit: </a:t>
            </a:r>
            <a:r>
              <a:rPr lang="en-US" sz="2000" i="1" dirty="0"/>
              <a:t>In re Application</a:t>
            </a:r>
            <a:r>
              <a:rPr lang="en-US" sz="2000" dirty="0"/>
              <a:t>, 620 F.3d 304 (2010)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1795056"/>
            <a:ext cx="2514600" cy="2514600"/>
          </a:xfr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029199"/>
            <a:ext cx="1636450" cy="15721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938316"/>
            <a:ext cx="1143000" cy="48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013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State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17136"/>
          </a:xfrm>
        </p:spPr>
        <p:txBody>
          <a:bodyPr/>
          <a:lstStyle/>
          <a:p>
            <a:r>
              <a:rPr lang="en-US" i="1" dirty="0"/>
              <a:t>Commonwealth v. Augustine</a:t>
            </a:r>
            <a:r>
              <a:rPr lang="en-US" dirty="0"/>
              <a:t>, 4 N.E.3d 846 (Mass. 2014)</a:t>
            </a:r>
          </a:p>
          <a:p>
            <a:endParaRPr lang="en-US" i="1" dirty="0"/>
          </a:p>
          <a:p>
            <a:r>
              <a:rPr lang="en-US" i="1" dirty="0"/>
              <a:t>State v. Earls</a:t>
            </a:r>
            <a:r>
              <a:rPr lang="en-US" dirty="0"/>
              <a:t>, 70 A.3d 630 (N.J. 2013)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i="1" dirty="0"/>
              <a:t>Tracey v. State</a:t>
            </a:r>
            <a:r>
              <a:rPr lang="en-US" dirty="0"/>
              <a:t>, 152 So. 2d 504 (Fla. 2014)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213758"/>
            <a:ext cx="1295400" cy="129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80" y="533401"/>
            <a:ext cx="1167157" cy="8381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5257800"/>
            <a:ext cx="1251358" cy="125135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5235779"/>
            <a:ext cx="1295400" cy="1295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762000"/>
            <a:ext cx="977754" cy="97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98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When the Defense Wins: </a:t>
            </a:r>
            <a:br>
              <a:rPr lang="en-US" dirty="0"/>
            </a:br>
            <a:r>
              <a:rPr lang="en-US" dirty="0"/>
              <a:t>Courts Focus on Privacy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13613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CSLI reveals information about people and their things inside homes and other private space — expectation of privacy is at its pinnacle</a:t>
            </a:r>
          </a:p>
          <a:p>
            <a:pPr marL="411480" lvl="1" indent="0">
              <a:lnSpc>
                <a:spcPct val="15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Even more private than GPS – people carry phones on their person, not just limited to where cars go</a:t>
            </a:r>
          </a:p>
          <a:p>
            <a:pPr marL="109728" indent="0"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CSLI provides a comprehensive picture of daily life, movements, associations, and activities </a:t>
            </a:r>
          </a:p>
          <a:p>
            <a:pPr marL="109728" indent="0">
              <a:lnSpc>
                <a:spcPct val="110000"/>
              </a:lnSpc>
              <a:buNone/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CSLI is more like content than pure routing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4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When the Defense Loses:</a:t>
            </a:r>
            <a:br>
              <a:rPr lang="en-US" dirty="0"/>
            </a:br>
            <a:r>
              <a:rPr lang="en-US" dirty="0"/>
              <a:t>Courts Focus on Third Party Doctrine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724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Businesses, not individuals, own/maintain records depicting CSLI, so the government can reach it with a subpoena</a:t>
            </a:r>
          </a:p>
          <a:p>
            <a:pPr marL="109728" indent="0"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People knowingly &amp; voluntarily disclose their location information to the cellular service provider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Meaning they do not have a subjective or objectively reasonable expectation of privacy (</a:t>
            </a:r>
            <a:r>
              <a:rPr lang="en-US" i="1" dirty="0"/>
              <a:t>Smith v. Maryland; US v. Miller</a:t>
            </a:r>
            <a:r>
              <a:rPr lang="en-US" dirty="0"/>
              <a:t>)</a:t>
            </a:r>
          </a:p>
          <a:p>
            <a:pPr marL="411480" lvl="1" indent="0"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People choose to have cell phones</a:t>
            </a:r>
          </a:p>
          <a:p>
            <a:pPr marL="109728" indent="0"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CSLI is similar to pen registers and people reveal dialed phone numbers to service providers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CSLI shows only limited routing information</a:t>
            </a:r>
          </a:p>
          <a:p>
            <a:pPr lvl="1">
              <a:lnSpc>
                <a:spcPct val="120000"/>
              </a:lnSpc>
            </a:pPr>
            <a:endParaRPr lang="en-US" dirty="0"/>
          </a:p>
          <a:p>
            <a:pPr lvl="1">
              <a:lnSpc>
                <a:spcPct val="120000"/>
              </a:lnSpc>
            </a:pPr>
            <a:endParaRPr lang="en-US" dirty="0"/>
          </a:p>
          <a:p>
            <a:pPr marL="109728" indent="0">
              <a:lnSpc>
                <a:spcPct val="12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905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But those courts are WRONG!</a:t>
            </a:r>
            <a:br>
              <a:rPr lang="en-US" dirty="0"/>
            </a:br>
            <a:r>
              <a:rPr lang="en-US" sz="2700" dirty="0"/>
              <a:t>Rebutting the Third Party Doctrine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6953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CSLI is generated passively &amp; automatically w/o any user involvement – so not  “voluntary”</a:t>
            </a:r>
          </a:p>
          <a:p>
            <a:pPr marL="109728" indent="0">
              <a:lnSpc>
                <a:spcPct val="110000"/>
              </a:lnSpc>
              <a:buNone/>
            </a:pP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Users cannot know or control CSLI – so not “knowing”</a:t>
            </a:r>
          </a:p>
          <a:p>
            <a:pPr marL="109728" indent="0">
              <a:lnSpc>
                <a:spcPct val="120000"/>
              </a:lnSpc>
              <a:buNone/>
            </a:pP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Disclosing CSLI is at best compelled, not voluntary</a:t>
            </a:r>
          </a:p>
          <a:p>
            <a:pPr marL="109728" indent="0">
              <a:lnSpc>
                <a:spcPct val="120000"/>
              </a:lnSpc>
              <a:buNone/>
            </a:pPr>
            <a:endParaRPr lang="en-US" sz="2400" dirty="0"/>
          </a:p>
          <a:p>
            <a:pPr>
              <a:lnSpc>
                <a:spcPct val="110000"/>
              </a:lnSpc>
            </a:pPr>
            <a:r>
              <a:rPr lang="en-US" sz="2400" dirty="0"/>
              <a:t>CSLI is inherently private, unlike other business records </a:t>
            </a:r>
          </a:p>
          <a:p>
            <a:pPr>
              <a:lnSpc>
                <a:spcPct val="110000"/>
              </a:lnSpc>
            </a:pPr>
            <a:endParaRPr lang="en-US" sz="2400" dirty="0"/>
          </a:p>
          <a:p>
            <a:pPr>
              <a:lnSpc>
                <a:spcPct val="110000"/>
              </a:lnSpc>
            </a:pPr>
            <a:r>
              <a:rPr lang="en-US" sz="2400" dirty="0"/>
              <a:t>Subpoenas are insufficient  for 4</a:t>
            </a:r>
            <a:r>
              <a:rPr lang="en-US" sz="2400" baseline="30000" dirty="0"/>
              <a:t>th</a:t>
            </a:r>
            <a:r>
              <a:rPr lang="en-US" sz="2400" dirty="0"/>
              <a:t> Amendment “reasonableness”</a:t>
            </a:r>
          </a:p>
          <a:p>
            <a:pPr marL="109728" indent="0">
              <a:lnSpc>
                <a:spcPct val="110000"/>
              </a:lnSpc>
              <a:buNone/>
            </a:pPr>
            <a:endParaRPr lang="en-US" sz="2400" dirty="0"/>
          </a:p>
          <a:p>
            <a:pPr>
              <a:lnSpc>
                <a:spcPct val="110000"/>
              </a:lnSpc>
            </a:pPr>
            <a:r>
              <a:rPr lang="en-US" sz="2400" dirty="0"/>
              <a:t>CSLI is unlike a pen register b/c it shows movement over time, not static, single data point</a:t>
            </a:r>
          </a:p>
        </p:txBody>
      </p:sp>
    </p:spTree>
    <p:extLst>
      <p:ext uri="{BB962C8B-B14F-4D97-AF65-F5344CB8AC3E}">
        <p14:creationId xmlns:p14="http://schemas.microsoft.com/office/powerpoint/2010/main" val="29238322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2319</TotalTime>
  <Words>1473</Words>
  <Application>Microsoft Office PowerPoint</Application>
  <PresentationFormat>On-screen Show (4:3)</PresentationFormat>
  <Paragraphs>214</Paragraphs>
  <Slides>24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Calibri</vt:lpstr>
      <vt:lpstr>Georgia</vt:lpstr>
      <vt:lpstr>inherit</vt:lpstr>
      <vt:lpstr>sourcesansproregular</vt:lpstr>
      <vt:lpstr>SourceSansProSemibold</vt:lpstr>
      <vt:lpstr>Trebuchet MS</vt:lpstr>
      <vt:lpstr>Wingdings 2</vt:lpstr>
      <vt:lpstr>Urban</vt:lpstr>
      <vt:lpstr>PowerPoint Presentation</vt:lpstr>
      <vt:lpstr>Cell Site Location Information (CSLI)</vt:lpstr>
      <vt:lpstr>If it isn’t content, why should we care?</vt:lpstr>
      <vt:lpstr>   CSLI Protections by State</vt:lpstr>
      <vt:lpstr>US Circuit Court Decisions</vt:lpstr>
      <vt:lpstr>State Decisions</vt:lpstr>
      <vt:lpstr>When the Defense Wins:  Courts Focus on Privacy</vt:lpstr>
      <vt:lpstr>When the Defense Loses: Courts Focus on Third Party Doctrine</vt:lpstr>
      <vt:lpstr>But those courts are WRONG! Rebutting the Third Party Doctrine Argument</vt:lpstr>
      <vt:lpstr>Rebutting the Third Party Doctrine Argument</vt:lpstr>
      <vt:lpstr> Not just for the curtilage any more   Or the 18th Century </vt:lpstr>
      <vt:lpstr>Justice Gorsuch might be interested</vt:lpstr>
      <vt:lpstr>Multiple Splits Regarding CSLI</vt:lpstr>
      <vt:lpstr>PowerPoint Presentation</vt:lpstr>
      <vt:lpstr>Searching Cell Phones  at the Border</vt:lpstr>
      <vt:lpstr>PowerPoint Presentation</vt:lpstr>
      <vt:lpstr>PowerPoint Presentation</vt:lpstr>
      <vt:lpstr>PowerPoint Presentation</vt:lpstr>
      <vt:lpstr>Primer: Border Search Warrant Exception</vt:lpstr>
      <vt:lpstr>Main S. Ct. cases -Not as bad as you think</vt:lpstr>
      <vt:lpstr>Lower court decisions on digital border search—way better than you think</vt:lpstr>
      <vt:lpstr>Argue that the warrant requirement applies</vt:lpstr>
      <vt:lpstr>Argue that the warrant requirement applies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Appellate Issues</dc:title>
  <dc:creator>Megan Skelton</dc:creator>
  <cp:lastModifiedBy>Randolph Murrell</cp:lastModifiedBy>
  <cp:revision>132</cp:revision>
  <cp:lastPrinted>2016-05-25T20:34:53Z</cp:lastPrinted>
  <dcterms:created xsi:type="dcterms:W3CDTF">2016-05-24T20:19:28Z</dcterms:created>
  <dcterms:modified xsi:type="dcterms:W3CDTF">2017-07-26T20:05:16Z</dcterms:modified>
</cp:coreProperties>
</file>