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412" r:id="rId2"/>
    <p:sldId id="400" r:id="rId3"/>
    <p:sldId id="401" r:id="rId4"/>
    <p:sldId id="256" r:id="rId5"/>
    <p:sldId id="396" r:id="rId6"/>
    <p:sldId id="397" r:id="rId7"/>
    <p:sldId id="362" r:id="rId8"/>
    <p:sldId id="361" r:id="rId9"/>
    <p:sldId id="345" r:id="rId10"/>
    <p:sldId id="411" r:id="rId11"/>
    <p:sldId id="410" r:id="rId12"/>
    <p:sldId id="344" r:id="rId13"/>
    <p:sldId id="347" r:id="rId14"/>
    <p:sldId id="348" r:id="rId15"/>
    <p:sldId id="349" r:id="rId16"/>
    <p:sldId id="402" r:id="rId17"/>
    <p:sldId id="351" r:id="rId18"/>
    <p:sldId id="352" r:id="rId19"/>
    <p:sldId id="363" r:id="rId20"/>
    <p:sldId id="356" r:id="rId21"/>
    <p:sldId id="357" r:id="rId22"/>
    <p:sldId id="354" r:id="rId23"/>
    <p:sldId id="364" r:id="rId24"/>
    <p:sldId id="367" r:id="rId25"/>
    <p:sldId id="368" r:id="rId26"/>
    <p:sldId id="369" r:id="rId27"/>
    <p:sldId id="370" r:id="rId28"/>
    <p:sldId id="371" r:id="rId29"/>
    <p:sldId id="365" r:id="rId30"/>
    <p:sldId id="346" r:id="rId31"/>
    <p:sldId id="380" r:id="rId32"/>
    <p:sldId id="267" r:id="rId33"/>
    <p:sldId id="378" r:id="rId34"/>
    <p:sldId id="377" r:id="rId35"/>
    <p:sldId id="303" r:id="rId36"/>
    <p:sldId id="376" r:id="rId37"/>
    <p:sldId id="334" r:id="rId38"/>
    <p:sldId id="328" r:id="rId39"/>
    <p:sldId id="405" r:id="rId40"/>
    <p:sldId id="382" r:id="rId41"/>
    <p:sldId id="383" r:id="rId42"/>
    <p:sldId id="384" r:id="rId43"/>
    <p:sldId id="385" r:id="rId44"/>
    <p:sldId id="386" r:id="rId45"/>
    <p:sldId id="403" r:id="rId46"/>
    <p:sldId id="404" r:id="rId47"/>
    <p:sldId id="387" r:id="rId48"/>
    <p:sldId id="388" r:id="rId49"/>
    <p:sldId id="389" r:id="rId50"/>
    <p:sldId id="390" r:id="rId51"/>
    <p:sldId id="391" r:id="rId52"/>
    <p:sldId id="392" r:id="rId53"/>
    <p:sldId id="393" r:id="rId54"/>
    <p:sldId id="406" r:id="rId55"/>
    <p:sldId id="338" r:id="rId56"/>
    <p:sldId id="408" r:id="rId57"/>
    <p:sldId id="407" r:id="rId58"/>
    <p:sldId id="399" r:id="rId59"/>
    <p:sldId id="409" r:id="rId60"/>
    <p:sldId id="398"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76735" autoAdjust="0"/>
  </p:normalViewPr>
  <p:slideViewPr>
    <p:cSldViewPr snapToGrid="0">
      <p:cViewPr varScale="1">
        <p:scale>
          <a:sx n="71" d="100"/>
          <a:sy n="71" d="100"/>
        </p:scale>
        <p:origin x="96" y="2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Sheet1!$B$1</c:f>
              <c:strCache>
                <c:ptCount val="1"/>
                <c:pt idx="0">
                  <c:v>Column1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FY 2015</c:v>
                </c:pt>
                <c:pt idx="1">
                  <c:v>FY 2016</c:v>
                </c:pt>
                <c:pt idx="2">
                  <c:v>FY 2017</c:v>
                </c:pt>
              </c:strCache>
            </c:strRef>
          </c:cat>
          <c:val>
            <c:numRef>
              <c:f>Sheet1!$B$2:$B$4</c:f>
              <c:numCache>
                <c:formatCode>#,##0</c:formatCode>
                <c:ptCount val="3"/>
                <c:pt idx="0">
                  <c:v>8503</c:v>
                </c:pt>
                <c:pt idx="1">
                  <c:v>19033</c:v>
                </c:pt>
                <c:pt idx="2">
                  <c:v>30000</c:v>
                </c:pt>
              </c:numCache>
            </c:numRef>
          </c:val>
          <c:extLst>
            <c:ext xmlns:c16="http://schemas.microsoft.com/office/drawing/2014/chart" uri="{C3380CC4-5D6E-409C-BE32-E72D297353CC}">
              <c16:uniqueId val="{00000000-6D9F-A64E-8BE9-8AD98DE23289}"/>
            </c:ext>
          </c:extLst>
        </c:ser>
        <c:dLbls>
          <c:showLegendKey val="0"/>
          <c:showVal val="0"/>
          <c:showCatName val="0"/>
          <c:showSerName val="0"/>
          <c:showPercent val="0"/>
          <c:showBubbleSize val="0"/>
        </c:dLbls>
        <c:gapWidth val="150"/>
        <c:overlap val="100"/>
        <c:axId val="-2144180616"/>
        <c:axId val="2116509448"/>
      </c:barChart>
      <c:catAx>
        <c:axId val="-2144180616"/>
        <c:scaling>
          <c:orientation val="minMax"/>
        </c:scaling>
        <c:delete val="0"/>
        <c:axPos val="b"/>
        <c:numFmt formatCode="General" sourceLinked="1"/>
        <c:majorTickMark val="out"/>
        <c:minorTickMark val="none"/>
        <c:tickLblPos val="nextTo"/>
        <c:crossAx val="2116509448"/>
        <c:crosses val="autoZero"/>
        <c:auto val="1"/>
        <c:lblAlgn val="ctr"/>
        <c:lblOffset val="100"/>
        <c:noMultiLvlLbl val="0"/>
      </c:catAx>
      <c:valAx>
        <c:axId val="2116509448"/>
        <c:scaling>
          <c:orientation val="minMax"/>
        </c:scaling>
        <c:delete val="0"/>
        <c:axPos val="l"/>
        <c:majorGridlines/>
        <c:numFmt formatCode="#,##0" sourceLinked="1"/>
        <c:majorTickMark val="out"/>
        <c:minorTickMark val="none"/>
        <c:tickLblPos val="nextTo"/>
        <c:crossAx val="-21441806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6875-E8F5-4928-BFB7-F5C3B8D517B4}" type="datetimeFigureOut">
              <a:rPr lang="en-US" smtClean="0"/>
              <a:t>8/3/2018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4067F-1279-4A89-BFDE-73F7FCB0D039}" type="slidenum">
              <a:rPr lang="en-US" smtClean="0"/>
              <a:t>‹#›</a:t>
            </a:fld>
            <a:endParaRPr lang="en-US"/>
          </a:p>
        </p:txBody>
      </p:sp>
    </p:spTree>
    <p:extLst>
      <p:ext uri="{BB962C8B-B14F-4D97-AF65-F5344CB8AC3E}">
        <p14:creationId xmlns:p14="http://schemas.microsoft.com/office/powerpoint/2010/main" val="1410989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1.next.westlaw.com/Link/Document/FullText?findType=h&amp;pubNum=176284&amp;cite=0251208401&amp;originatingDoc=I8e682040a8af11e5963e943a6ea61b35&amp;refType=RQ&amp;originationContext=document&amp;transitionType=DocumentItem&amp;contextData=(sc.UserEnteredCitation)" TargetMode="External"/><Relationship Id="rId7" Type="http://schemas.openxmlformats.org/officeDocument/2006/relationships/hyperlink" Target="https://1.next.westlaw.com/Document/I8e682040a8af11e5963e943a6ea61b35/View/FullText.html?transitionType=UniqueDocItem&amp;contextData=(sc.DocLink)&amp;userEnteredCitation=151+F.Supp.3d+297#co_anchor_F62037856898"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1.next.westlaw.com/Document/I8e682040a8af11e5963e943a6ea61b35/View/FullText.html?transitionType=UniqueDocItem&amp;contextData=(sc.DocLink)&amp;userEnteredCitation=151+F.Supp.3d+297#co_anchor_F52037856898" TargetMode="External"/><Relationship Id="rId5" Type="http://schemas.openxmlformats.org/officeDocument/2006/relationships/hyperlink" Target="https://1.next.westlaw.com/Link/Document/FullText?findType=Y&amp;serNum=1966131580&amp;pubNum=0000708&amp;originatingDoc=I8e682040a8af11e5963e943a6ea61b35&amp;refType=RP&amp;originationContext=document&amp;transitionType=DocumentItem&amp;contextData=(sc.UserEnteredCitation)" TargetMode="External"/><Relationship Id="rId4" Type="http://schemas.openxmlformats.org/officeDocument/2006/relationships/hyperlink" Target="https://1.next.westlaw.com/Document/I8e682040a8af11e5963e943a6ea61b35/View/FullText.html?transitionType=UniqueDocItem&amp;contextData=(sc.DocLink)&amp;userEnteredCitation=151+F.Supp.3d+297#co_anchor_F42037856898"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1.next.westlaw.com/Link/Document/FullText?findType=Y&amp;serNum=2009530832&amp;pubNum=0000506&amp;originatingDoc=Ia596d070cf1711e5be74e186f6bc2536&amp;refType=RP&amp;fi=co_pp_sp_506_1149&amp;originationContext=document&amp;transitionType=DocumentItem&amp;contextData=(sc.Search)#co_pp_sp_506_1149"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1.next.westlaw.com/Link/Document/FullText?findType=Y&amp;serNum=2035497805&amp;pubNum=0000999&amp;originatingDoc=Ia596d070cf1711e5be74e186f6bc2536&amp;refType=RP&amp;originationContext=document&amp;transitionType=DocumentItem&amp;contextData=(sc.Search)" TargetMode="External"/><Relationship Id="rId5" Type="http://schemas.openxmlformats.org/officeDocument/2006/relationships/hyperlink" Target="https://1.next.westlaw.com/Link/Document/FullText?findType=Y&amp;serNum=0385838349&amp;pubNum=0000999&amp;originatingDoc=Ia596d070cf1711e5be74e186f6bc2536&amp;refType=DE&amp;originationContext=document&amp;transitionType=DocumentItem&amp;contextData=(sc.Search)" TargetMode="External"/><Relationship Id="rId4" Type="http://schemas.openxmlformats.org/officeDocument/2006/relationships/hyperlink" Target="https://1.next.westlaw.com/Link/Document/FullText?findType=Y&amp;serNum=2022968567&amp;pubNum=0000506&amp;originatingDoc=Ia596d070cf1711e5be74e186f6bc2536&amp;refType=RP&amp;fi=co_pp_sp_506_1176&amp;originationContext=document&amp;transitionType=DocumentItem&amp;contextData=(sc.Search)#co_pp_sp_506_1176"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Immense storage capacity  - millions of text, thousands of pictures, hundreds of videos</a:t>
            </a:r>
          </a:p>
          <a:p>
            <a:pPr lvl="1"/>
            <a:r>
              <a:rPr lang="en-US" dirty="0" smtClean="0"/>
              <a:t>One place where many distinct types of information are collected that reveal much more in combination than any isolated record</a:t>
            </a:r>
          </a:p>
          <a:p>
            <a:pPr lvl="1"/>
            <a:r>
              <a:rPr lang="en-US" dirty="0" smtClean="0"/>
              <a:t>More than 90% of adults who own cell phones keep digital record of </a:t>
            </a:r>
            <a:r>
              <a:rPr lang="en-US" dirty="0" err="1" smtClean="0"/>
              <a:t>nerarly</a:t>
            </a:r>
            <a:r>
              <a:rPr lang="en-US" dirty="0" smtClean="0"/>
              <a:t> every aspect of their lives</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8</a:t>
            </a:fld>
            <a:endParaRPr lang="en-US"/>
          </a:p>
        </p:txBody>
      </p:sp>
    </p:spTree>
    <p:extLst>
      <p:ext uri="{BB962C8B-B14F-4D97-AF65-F5344CB8AC3E}">
        <p14:creationId xmlns:p14="http://schemas.microsoft.com/office/powerpoint/2010/main" val="3264705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Falls outside what</a:t>
            </a:r>
            <a:r>
              <a:rPr lang="en-US" baseline="0" dirty="0" smtClean="0"/>
              <a:t> is contemplated by border search doctrine, border search doctrine should not apply</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Analogize to </a:t>
            </a:r>
            <a:r>
              <a:rPr lang="en-US" sz="1200" b="1" i="1" dirty="0" smtClean="0"/>
              <a:t>Riley</a:t>
            </a:r>
            <a:r>
              <a:rPr lang="en-US" sz="1200" b="1" dirty="0" smtClean="0"/>
              <a:t>:</a:t>
            </a:r>
            <a:r>
              <a:rPr lang="en-US" sz="1200" dirty="0" smtClean="0"/>
              <a:t> SCOTUS found that warrantless and </a:t>
            </a:r>
            <a:r>
              <a:rPr lang="en-US" sz="1200" dirty="0" err="1" smtClean="0"/>
              <a:t>suspicionless</a:t>
            </a:r>
            <a:r>
              <a:rPr lang="en-US" sz="1200" dirty="0" smtClean="0"/>
              <a:t> searches of cell phones incident to arrest are not sufficiently “tethered” to protecting officer safety and preventing destruction of evidence </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19</a:t>
            </a:fld>
            <a:endParaRPr lang="en-US"/>
          </a:p>
        </p:txBody>
      </p:sp>
    </p:spTree>
    <p:extLst>
      <p:ext uri="{BB962C8B-B14F-4D97-AF65-F5344CB8AC3E}">
        <p14:creationId xmlns:p14="http://schemas.microsoft.com/office/powerpoint/2010/main" val="1834190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pPr>
            <a:r>
              <a:rPr lang="en-US" sz="2600" b="1" dirty="0" smtClean="0">
                <a:latin typeface="Garamond" panose="02020404030301010803" pitchFamily="18" charset="0"/>
              </a:rPr>
              <a:t>“Highly intrusive” </a:t>
            </a:r>
            <a:r>
              <a:rPr lang="en-US" sz="2600" dirty="0" smtClean="0">
                <a:latin typeface="Garamond" panose="02020404030301010803" pitchFamily="18" charset="0"/>
              </a:rPr>
              <a:t>and impact the </a:t>
            </a:r>
            <a:r>
              <a:rPr lang="en-US" sz="2600" b="1" dirty="0" smtClean="0">
                <a:latin typeface="Garamond" panose="02020404030301010803" pitchFamily="18" charset="0"/>
              </a:rPr>
              <a:t>“dignity and privacy interests”</a:t>
            </a:r>
            <a:r>
              <a:rPr lang="en-US" sz="2600" dirty="0" smtClean="0">
                <a:latin typeface="Garamond" panose="02020404030301010803" pitchFamily="18" charset="0"/>
              </a:rPr>
              <a:t> of individuals </a:t>
            </a:r>
          </a:p>
          <a:p>
            <a:pPr lvl="1">
              <a:buClrTx/>
            </a:pPr>
            <a:r>
              <a:rPr lang="en-US" sz="2600" dirty="0" smtClean="0">
                <a:latin typeface="Garamond" panose="02020404030301010803" pitchFamily="18" charset="0"/>
              </a:rPr>
              <a:t>Ex: body cavity searches</a:t>
            </a:r>
          </a:p>
          <a:p>
            <a:pPr marL="579438" lvl="2" indent="0">
              <a:buNone/>
            </a:pPr>
            <a:r>
              <a:rPr lang="en-US" sz="2600" b="1" i="1" dirty="0" smtClean="0">
                <a:latin typeface="Garamond" panose="02020404030301010803" pitchFamily="18" charset="0"/>
              </a:rPr>
              <a:t>U.S. v. Flores-Montano</a:t>
            </a:r>
            <a:r>
              <a:rPr lang="en-US" sz="2600" dirty="0" smtClean="0">
                <a:latin typeface="Garamond" panose="02020404030301010803" pitchFamily="18" charset="0"/>
              </a:rPr>
              <a:t>, 541 U.S. 149, 152 (2004)</a:t>
            </a:r>
          </a:p>
          <a:p>
            <a:pPr>
              <a:buClrTx/>
            </a:pPr>
            <a:r>
              <a:rPr lang="en-US" sz="2600" dirty="0" smtClean="0">
                <a:latin typeface="Garamond" panose="02020404030301010803" pitchFamily="18" charset="0"/>
              </a:rPr>
              <a:t>Carried out in a </a:t>
            </a:r>
            <a:r>
              <a:rPr lang="en-US" sz="2600" b="1" dirty="0" smtClean="0">
                <a:latin typeface="Garamond" panose="02020404030301010803" pitchFamily="18" charset="0"/>
              </a:rPr>
              <a:t>“particularly offensive manner” </a:t>
            </a:r>
            <a:endParaRPr lang="en-US" sz="2600" dirty="0" smtClean="0">
              <a:latin typeface="Garamond" panose="02020404030301010803" pitchFamily="18" charset="0"/>
            </a:endParaRPr>
          </a:p>
          <a:p>
            <a:pPr lvl="1">
              <a:buClrTx/>
            </a:pPr>
            <a:r>
              <a:rPr lang="en-US" sz="2600" dirty="0" smtClean="0">
                <a:latin typeface="Garamond" panose="02020404030301010803" pitchFamily="18" charset="0"/>
              </a:rPr>
              <a:t>Ex: permanent destruction of property by drilling</a:t>
            </a:r>
          </a:p>
          <a:p>
            <a:pPr marL="579438" lvl="2" indent="0">
              <a:buNone/>
            </a:pPr>
            <a:r>
              <a:rPr lang="en-US" sz="2600" b="1" i="1" dirty="0" smtClean="0">
                <a:latin typeface="Garamond" panose="02020404030301010803" pitchFamily="18" charset="0"/>
              </a:rPr>
              <a:t>U.S. v. Ramsey</a:t>
            </a:r>
            <a:r>
              <a:rPr lang="en-US" sz="2600" dirty="0" smtClean="0">
                <a:latin typeface="Garamond" panose="02020404030301010803" pitchFamily="18" charset="0"/>
              </a:rPr>
              <a:t>, 431 U.S. 606, 618 n.13 (1977)</a:t>
            </a:r>
          </a:p>
          <a:p>
            <a:pPr>
              <a:buClrTx/>
            </a:pPr>
            <a:r>
              <a:rPr lang="en-US" sz="2600" dirty="0" smtClean="0">
                <a:latin typeface="Garamond" panose="02020404030301010803" pitchFamily="18" charset="0"/>
              </a:rPr>
              <a:t>What does this mean for border searches of digital data?</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21</a:t>
            </a:fld>
            <a:endParaRPr lang="en-US"/>
          </a:p>
        </p:txBody>
      </p:sp>
    </p:spTree>
    <p:extLst>
      <p:ext uri="{BB962C8B-B14F-4D97-AF65-F5344CB8AC3E}">
        <p14:creationId xmlns:p14="http://schemas.microsoft.com/office/powerpoint/2010/main" val="1090371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Doesn’t end the game</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23</a:t>
            </a:fld>
            <a:endParaRPr lang="en-US"/>
          </a:p>
        </p:txBody>
      </p:sp>
    </p:spTree>
    <p:extLst>
      <p:ext uri="{BB962C8B-B14F-4D97-AF65-F5344CB8AC3E}">
        <p14:creationId xmlns:p14="http://schemas.microsoft.com/office/powerpoint/2010/main" val="114095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Holdings:</a:t>
            </a:r>
            <a:r>
              <a:rPr lang="en-US" sz="1200" dirty="0"/>
              <a:t> The District Court, </a:t>
            </a:r>
            <a:r>
              <a:rPr lang="en-US" sz="1200" dirty="0">
                <a:hlinkClick r:id="rId3"/>
              </a:rPr>
              <a:t>Johnson</a:t>
            </a:r>
            <a:r>
              <a:rPr lang="en-US" sz="1200" dirty="0"/>
              <a:t>, J., held that:</a:t>
            </a:r>
          </a:p>
          <a:p>
            <a:r>
              <a:rPr lang="en-US" sz="1200" dirty="0">
                <a:hlinkClick r:id="rId4"/>
              </a:rPr>
              <a:t>1</a:t>
            </a:r>
            <a:r>
              <a:rPr lang="en-US" sz="1200" dirty="0"/>
              <a:t> defendant was in custody and </a:t>
            </a:r>
            <a:r>
              <a:rPr lang="en-US" sz="1200" i="1" dirty="0">
                <a:hlinkClick r:id="rId5"/>
              </a:rPr>
              <a:t>Miranda</a:t>
            </a:r>
            <a:r>
              <a:rPr lang="en-US" sz="1200" dirty="0"/>
              <a:t> warnings were required;</a:t>
            </a:r>
          </a:p>
          <a:p>
            <a:r>
              <a:rPr lang="en-US" sz="1200" dirty="0">
                <a:hlinkClick r:id="rId6"/>
              </a:rPr>
              <a:t>2</a:t>
            </a:r>
            <a:r>
              <a:rPr lang="en-US" sz="1200" dirty="0"/>
              <a:t> search of defendant's smartphone was fruit of prior illegal search; and</a:t>
            </a:r>
          </a:p>
          <a:p>
            <a:r>
              <a:rPr lang="en-US" sz="1200" dirty="0">
                <a:hlinkClick r:id="rId7"/>
              </a:rPr>
              <a:t>3</a:t>
            </a:r>
            <a:r>
              <a:rPr lang="en-US" sz="1200" dirty="0"/>
              <a:t> information on phone was not subject to inevitable discovery.</a:t>
            </a:r>
          </a:p>
          <a:p>
            <a:endParaRPr lang="en-US" sz="1200" dirty="0"/>
          </a:p>
          <a:p>
            <a:r>
              <a:rPr lang="en-US" sz="1200" dirty="0"/>
              <a:t>On January 11, 2015, an individual (“Cooperator”) was stopped at John F. Kennedy International Airport (“JFK”) after arriving on a flight from Casablanca, Morocco. The Cooperator was found to have over six kilograms of heroin in his suitcase. Upon arrest, the Cooperator waived his Miranda rights and notified agents of the United States Department of Homeland Security, Homeland Security Investigations (“HSI”) that he received the heroin from an individual in Togo and was planning to deliver the heroin to defendant Adamou Djibo (“Defendant” or “Djibo”) here in the Eastern District of New York. </a:t>
            </a:r>
          </a:p>
          <a:p>
            <a:endParaRPr lang="en-US" sz="1200" dirty="0"/>
          </a:p>
          <a:p>
            <a:r>
              <a:rPr lang="en-US" sz="1200" dirty="0"/>
              <a:t>The Cooperator claimed this was his second time importing heroin from Togo, the first trip having been in May 2014. Immigration records confirmed an “April/May 2014” trip. The Cooperator told agents that Djibo arranged both trips.</a:t>
            </a:r>
          </a:p>
          <a:p>
            <a:r>
              <a:rPr lang="en-US" sz="1200" dirty="0"/>
              <a:t>The Cooperator's phone was seized and searched. The Cooperator provided what he said is Djibo's telephone number and email address. Text messages (either using the phone's regular messaging platform or a text application called “WhatsApp”) were received from this number and the messages appeared to be coded. Discussions centered around going to a “doctor” who would perform “surgery” on either one, two or three “hands.” The agent believed *299 the “hands” referred to suitcases; the “surgery,” the trips; and the “doctor,” the individual abroad providing the drugs. Emails were also recovered from the Cooperator's phone from the address he claimed was Djibo's. Flight reservations were sent from this address to the Cooperator, and the reservations listed Djibo's telephone number (rather than the actual traveler) as the contact number associated with the reservation. Indeed, the Cooperator informed the government that he never made travel plans himself.</a:t>
            </a:r>
          </a:p>
          <a:p>
            <a:endParaRPr lang="en-US" sz="1200" dirty="0"/>
          </a:p>
          <a:p>
            <a:r>
              <a:rPr lang="en-US" sz="1200" dirty="0"/>
              <a:t>The Court: Okay. And then there came a time that you asked him for the code to his phone. Is that correct?</a:t>
            </a:r>
          </a:p>
          <a:p>
            <a:r>
              <a:rPr lang="en-US" sz="1200" dirty="0"/>
              <a:t>Wilburt: Yes.</a:t>
            </a:r>
          </a:p>
          <a:p>
            <a:r>
              <a:rPr lang="en-US" sz="1200" dirty="0"/>
              <a:t>The Court: What was that for? What was the purpose of that?</a:t>
            </a:r>
          </a:p>
          <a:p>
            <a:r>
              <a:rPr lang="en-US" sz="1200" dirty="0"/>
              <a:t>Wilburt: To get the password to his phone.</a:t>
            </a:r>
          </a:p>
          <a:p>
            <a:r>
              <a:rPr lang="en-US" sz="1200" dirty="0"/>
              <a:t>The Court: Did he give it to you?</a:t>
            </a:r>
          </a:p>
          <a:p>
            <a:r>
              <a:rPr lang="en-US" sz="1200" dirty="0"/>
              <a:t>*301 Wilburt: Yes.</a:t>
            </a:r>
          </a:p>
          <a:p>
            <a:r>
              <a:rPr lang="en-US" sz="1200" dirty="0"/>
              <a:t>The Court: </a:t>
            </a:r>
            <a:r>
              <a:rPr lang="en-US" sz="1200" i="1" dirty="0"/>
              <a:t>And did you use it?</a:t>
            </a:r>
            <a:endParaRPr lang="en-US" sz="1200" dirty="0"/>
          </a:p>
          <a:p>
            <a:r>
              <a:rPr lang="en-US" sz="1200" dirty="0"/>
              <a:t>Wilburt: </a:t>
            </a:r>
            <a:r>
              <a:rPr lang="en-US" sz="1200" i="1" dirty="0"/>
              <a:t>At a later point, yes.</a:t>
            </a:r>
            <a:endParaRPr lang="en-US" sz="1200" dirty="0"/>
          </a:p>
          <a:p>
            <a:r>
              <a:rPr lang="en-US" sz="1200" dirty="0"/>
              <a:t>The Court: What do you mean, at a later point?</a:t>
            </a:r>
          </a:p>
          <a:p>
            <a:r>
              <a:rPr lang="en-US" sz="1200" dirty="0"/>
              <a:t>Wilburt: I know there was a question whether I put the password in the phone at that time. I don't believe I put it in right when he asked me. </a:t>
            </a:r>
            <a:r>
              <a:rPr lang="en-US" sz="1200" i="1" dirty="0"/>
              <a:t>I believe it was after the exam was over and after he was arrested, we went back to our office, and then I proceeded to put that code into the phone.</a:t>
            </a:r>
            <a:endParaRPr lang="en-US" sz="1200" dirty="0"/>
          </a:p>
          <a:p>
            <a:r>
              <a:rPr lang="en-US" sz="1200" dirty="0"/>
              <a:t>The Court: And did you receive any information?</a:t>
            </a:r>
          </a:p>
          <a:p>
            <a:r>
              <a:rPr lang="en-US" sz="1200" dirty="0"/>
              <a:t>Wilburt: Yes.</a:t>
            </a:r>
          </a:p>
          <a:p>
            <a:r>
              <a:rPr lang="en-US" sz="1200" dirty="0"/>
              <a:t>The Court: What information did you receive?</a:t>
            </a:r>
          </a:p>
          <a:p>
            <a:r>
              <a:rPr lang="en-US" sz="1200" dirty="0"/>
              <a:t>Wilburt: At that point—we have a device called a Cellebrite device. That device pulls all the information off the phone. So another agent used that device after inputting the password, and obtained all the information off the phone that we were able to.</a:t>
            </a:r>
          </a:p>
          <a:p>
            <a:endParaRPr lang="en-US" sz="1200" dirty="0"/>
          </a:p>
        </p:txBody>
      </p:sp>
      <p:sp>
        <p:nvSpPr>
          <p:cNvPr id="4" name="Slide Number Placeholder 3"/>
          <p:cNvSpPr>
            <a:spLocks noGrp="1"/>
          </p:cNvSpPr>
          <p:nvPr>
            <p:ph type="sldNum" sz="quarter" idx="10"/>
          </p:nvPr>
        </p:nvSpPr>
        <p:spPr/>
        <p:txBody>
          <a:bodyPr/>
          <a:lstStyle/>
          <a:p>
            <a:fld id="{FDBBD595-34F4-1B4D-8E6D-949C3F40F16F}" type="slidenum">
              <a:rPr lang="en-US" smtClean="0"/>
              <a:t>28</a:t>
            </a:fld>
            <a:endParaRPr lang="en-US" dirty="0"/>
          </a:p>
        </p:txBody>
      </p:sp>
    </p:spTree>
    <p:extLst>
      <p:ext uri="{BB962C8B-B14F-4D97-AF65-F5344CB8AC3E}">
        <p14:creationId xmlns:p14="http://schemas.microsoft.com/office/powerpoint/2010/main" val="737359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Patane</a:t>
            </a:r>
            <a:r>
              <a:rPr lang="en-US" dirty="0" smtClean="0"/>
              <a:t> – the holding was that</a:t>
            </a:r>
            <a:r>
              <a:rPr lang="en-US" baseline="0" dirty="0" smtClean="0"/>
              <a:t> the physical evidence (a gun) should not be suppressed because it wasn’t testimonial.  Definitely distinguishable from passcode and contents of phone.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29</a:t>
            </a:fld>
            <a:endParaRPr lang="en-US"/>
          </a:p>
        </p:txBody>
      </p:sp>
    </p:spTree>
    <p:extLst>
      <p:ext uri="{BB962C8B-B14F-4D97-AF65-F5344CB8AC3E}">
        <p14:creationId xmlns:p14="http://schemas.microsoft.com/office/powerpoint/2010/main" val="355709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30</a:t>
            </a:fld>
            <a:endParaRPr lang="en-US"/>
          </a:p>
        </p:txBody>
      </p:sp>
    </p:spTree>
    <p:extLst>
      <p:ext uri="{BB962C8B-B14F-4D97-AF65-F5344CB8AC3E}">
        <p14:creationId xmlns:p14="http://schemas.microsoft.com/office/powerpoint/2010/main" val="2052902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Many ways</a:t>
            </a:r>
            <a:r>
              <a:rPr lang="en-US" baseline="0" dirty="0" smtClean="0"/>
              <a:t> to attack warrants – in forensic context, in this primer, focus on these 2</a:t>
            </a:r>
            <a:endParaRPr lang="en-US" dirty="0" smtClean="0"/>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31</a:t>
            </a:fld>
            <a:endParaRPr lang="en-US"/>
          </a:p>
        </p:txBody>
      </p:sp>
    </p:spTree>
    <p:extLst>
      <p:ext uri="{BB962C8B-B14F-4D97-AF65-F5344CB8AC3E}">
        <p14:creationId xmlns:p14="http://schemas.microsoft.com/office/powerpoint/2010/main" val="2321343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Lack specificity/particularity about the object of the search and place(s) to be searched.</a:t>
            </a:r>
          </a:p>
          <a:p>
            <a:pPr lvl="1"/>
            <a:r>
              <a:rPr lang="en-US" sz="1200" kern="1200" dirty="0" smtClean="0">
                <a:solidFill>
                  <a:schemeClr val="tx1"/>
                </a:solidFill>
                <a:effectLst/>
                <a:latin typeface="+mn-lt"/>
                <a:ea typeface="+mn-ea"/>
                <a:cs typeface="+mn-cs"/>
              </a:rPr>
              <a:t>Warrants should be as specific as possible about the files to be searched and the locations on a device where those files are likely to be located. </a:t>
            </a:r>
          </a:p>
          <a:p>
            <a:pPr lvl="1"/>
            <a:r>
              <a:rPr lang="en-US" sz="1200" kern="1200" dirty="0" smtClean="0">
                <a:solidFill>
                  <a:schemeClr val="tx1"/>
                </a:solidFill>
                <a:effectLst/>
                <a:latin typeface="+mn-lt"/>
                <a:ea typeface="+mn-ea"/>
                <a:cs typeface="+mn-cs"/>
              </a:rPr>
              <a:t>Where the </a:t>
            </a:r>
            <a:r>
              <a:rPr lang="en-US" sz="1200" kern="1200" dirty="0" err="1" smtClean="0">
                <a:solidFill>
                  <a:schemeClr val="tx1"/>
                </a:solidFill>
                <a:effectLst/>
                <a:latin typeface="+mn-lt"/>
                <a:ea typeface="+mn-ea"/>
                <a:cs typeface="+mn-cs"/>
              </a:rPr>
              <a:t>govt</a:t>
            </a:r>
            <a:r>
              <a:rPr lang="en-US" sz="1200" kern="1200" dirty="0" smtClean="0">
                <a:solidFill>
                  <a:schemeClr val="tx1"/>
                </a:solidFill>
                <a:effectLst/>
                <a:latin typeface="+mn-lt"/>
                <a:ea typeface="+mn-ea"/>
                <a:cs typeface="+mn-cs"/>
              </a:rPr>
              <a:t> uses the device to access content stored remotely in the “cloud,” object if remote data is not specifically mentioned as an object of the warrant or isn’t within the scope of PC articulated in the SW affidavit.</a:t>
            </a:r>
          </a:p>
          <a:p>
            <a:pPr lvl="1"/>
            <a:r>
              <a:rPr lang="en-US" sz="1200" kern="1200" dirty="0" smtClean="0">
                <a:solidFill>
                  <a:schemeClr val="tx1"/>
                </a:solidFill>
                <a:effectLst/>
                <a:latin typeface="+mn-lt"/>
                <a:ea typeface="+mn-ea"/>
                <a:cs typeface="+mn-cs"/>
              </a:rPr>
              <a:t>Ex.</a:t>
            </a:r>
            <a:r>
              <a:rPr lang="en-US" sz="1200" kern="1200" baseline="0" dirty="0" smtClean="0">
                <a:solidFill>
                  <a:schemeClr val="tx1"/>
                </a:solidFill>
                <a:effectLst/>
                <a:latin typeface="+mn-lt"/>
                <a:ea typeface="+mn-ea"/>
                <a:cs typeface="+mn-cs"/>
              </a:rPr>
              <a:t> FB, </a:t>
            </a:r>
            <a:r>
              <a:rPr lang="en-US" sz="1200" kern="1200" baseline="0" dirty="0" err="1" smtClean="0">
                <a:solidFill>
                  <a:schemeClr val="tx1"/>
                </a:solidFill>
                <a:effectLst/>
                <a:latin typeface="+mn-lt"/>
                <a:ea typeface="+mn-ea"/>
                <a:cs typeface="+mn-cs"/>
              </a:rPr>
              <a:t>dropbox</a:t>
            </a:r>
            <a:r>
              <a:rPr lang="en-US" sz="1200" kern="1200" baseline="0" dirty="0" smtClean="0">
                <a:solidFill>
                  <a:schemeClr val="tx1"/>
                </a:solidFill>
                <a:effectLst/>
                <a:latin typeface="+mn-lt"/>
                <a:ea typeface="+mn-ea"/>
                <a:cs typeface="+mn-cs"/>
              </a:rPr>
              <a:t>, Twitter, </a:t>
            </a:r>
            <a:r>
              <a:rPr lang="en-US" sz="1200" kern="1200" baseline="0" dirty="0" err="1" smtClean="0">
                <a:solidFill>
                  <a:schemeClr val="tx1"/>
                </a:solidFill>
                <a:effectLst/>
                <a:latin typeface="+mn-lt"/>
                <a:ea typeface="+mn-ea"/>
                <a:cs typeface="+mn-cs"/>
              </a:rPr>
              <a:t>Insta</a:t>
            </a:r>
            <a:r>
              <a:rPr lang="en-US" sz="1200" kern="1200" baseline="0" dirty="0" smtClean="0">
                <a:solidFill>
                  <a:schemeClr val="tx1"/>
                </a:solidFill>
                <a:effectLst/>
                <a:latin typeface="+mn-lt"/>
                <a:ea typeface="+mn-ea"/>
                <a:cs typeface="+mn-cs"/>
              </a:rPr>
              <a:t>, Snap, bank records, medical records, dating apps.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33</a:t>
            </a:fld>
            <a:endParaRPr lang="en-US"/>
          </a:p>
        </p:txBody>
      </p:sp>
    </p:spTree>
    <p:extLst>
      <p:ext uri="{BB962C8B-B14F-4D97-AF65-F5344CB8AC3E}">
        <p14:creationId xmlns:p14="http://schemas.microsoft.com/office/powerpoint/2010/main" val="2532642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34</a:t>
            </a:fld>
            <a:endParaRPr lang="en-US"/>
          </a:p>
        </p:txBody>
      </p:sp>
    </p:spTree>
    <p:extLst>
      <p:ext uri="{BB962C8B-B14F-4D97-AF65-F5344CB8AC3E}">
        <p14:creationId xmlns:p14="http://schemas.microsoft.com/office/powerpoint/2010/main" val="944211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Kow</a:t>
            </a:r>
            <a:r>
              <a:rPr lang="en-US" dirty="0" smtClean="0"/>
              <a:t> charged with tax fraud.  </a:t>
            </a:r>
            <a:r>
              <a:rPr lang="en-US" dirty="0" err="1" smtClean="0"/>
              <a:t>Affidav</a:t>
            </a:r>
            <a:endParaRPr lang="en-US" dirty="0" smtClean="0"/>
          </a:p>
          <a:p>
            <a:endParaRPr lang="en-US" dirty="0" smtClean="0"/>
          </a:p>
          <a:p>
            <a:r>
              <a:rPr lang="en-US" dirty="0" err="1" smtClean="0"/>
              <a:t>Kow</a:t>
            </a:r>
            <a:r>
              <a:rPr lang="en-US" dirty="0" smtClean="0"/>
              <a:t> charged with tax fraud.  Affidavit</a:t>
            </a:r>
            <a:r>
              <a:rPr lang="en-US" baseline="0" dirty="0" smtClean="0"/>
              <a:t> lists information from an informant and is pretty particular: where tax evasion info is kept.  But the warrant authorizes seizure of almost everything.</a:t>
            </a:r>
          </a:p>
          <a:p>
            <a:r>
              <a:rPr lang="en-US" baseline="0" dirty="0" smtClean="0"/>
              <a:t>“</a:t>
            </a:r>
            <a:r>
              <a:rPr lang="en-US" dirty="0" smtClean="0"/>
              <a:t>. With regard to HK Video's bookkeeping procedures, Gordon summarized information provided by two informants who claimed that HK Video maintained multiple sets of accounting books to avoid paying income taxes. Gordon's more detailed information came from the second informant (“CI–2”), who, for instance, reported that HK Video also falsified its invoices to avoid paying taxes and that the profits of the scheme often were wired through the Bank of Trade to J &amp; P Studios, Ltd., a dubbing business involved with HK Video, or to Ever Spring, a fictitious company sharing the same address as J &amp; P Studios. CI–2 also described where agents could find incriminating documents within H.K. Video's offices.”</a:t>
            </a:r>
          </a:p>
          <a:p>
            <a:r>
              <a:rPr lang="en-US" dirty="0" smtClean="0"/>
              <a:t>it</a:t>
            </a:r>
            <a:r>
              <a:rPr lang="en-US" baseline="0" dirty="0" smtClean="0"/>
              <a:t> lists information from an informant and is pretty particular: where tax evasion info is kept.  But the warrant authorizes seizure of almost </a:t>
            </a:r>
            <a:r>
              <a:rPr lang="en-US" baseline="0" dirty="0" err="1" smtClean="0"/>
              <a:t>evrything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35</a:t>
            </a:fld>
            <a:endParaRPr lang="en-US"/>
          </a:p>
        </p:txBody>
      </p:sp>
    </p:spTree>
    <p:extLst>
      <p:ext uri="{BB962C8B-B14F-4D97-AF65-F5344CB8AC3E}">
        <p14:creationId xmlns:p14="http://schemas.microsoft.com/office/powerpoint/2010/main" val="102001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movements to find</a:t>
            </a:r>
            <a:r>
              <a:rPr lang="en-US" baseline="0" dirty="0" smtClean="0"/>
              <a:t> this info</a:t>
            </a:r>
          </a:p>
          <a:p>
            <a:r>
              <a:rPr lang="en-US" baseline="0" dirty="0" smtClean="0"/>
              <a:t>What does this reveal about your life</a:t>
            </a:r>
          </a:p>
          <a:p>
            <a:r>
              <a:rPr lang="en-US" baseline="0" dirty="0" smtClean="0"/>
              <a:t>Like they said at Supreme Ct roundup this am – Judges more likely to rule in favor of our client’s if they can connect </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9</a:t>
            </a:fld>
            <a:endParaRPr lang="en-US"/>
          </a:p>
        </p:txBody>
      </p:sp>
    </p:spTree>
    <p:extLst>
      <p:ext uri="{BB962C8B-B14F-4D97-AF65-F5344CB8AC3E}">
        <p14:creationId xmlns:p14="http://schemas.microsoft.com/office/powerpoint/2010/main" val="201103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 v. Griffith: given that police did not know whether Griffith</a:t>
            </a:r>
            <a:r>
              <a:rPr lang="en-US" sz="1200" kern="1200" baseline="0" dirty="0" smtClean="0">
                <a:solidFill>
                  <a:schemeClr val="tx1"/>
                </a:solidFill>
                <a:effectLst/>
                <a:latin typeface="+mn-lt"/>
                <a:ea typeface="+mn-ea"/>
                <a:cs typeface="+mn-cs"/>
              </a:rPr>
              <a:t> owned a cell phone or any other electronic device, they could not describe the devices that they would search for and instead relied on a catchall provision authorizing seizure of every device in the house.   NO PC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US v. Flores - </a:t>
            </a:r>
            <a:r>
              <a:rPr lang="en-US" dirty="0" smtClean="0"/>
              <a:t>the Ninth Circuit recently approved the search and seizure of 11,000 pages of data in defendant's Facebook account in a drug trafficking case, where only approximately 100 pages were ultimately found to be truly responsive to the warrant. </a:t>
            </a:r>
            <a:r>
              <a:rPr lang="en-US" i="1" dirty="0" smtClean="0"/>
              <a:t>Id.</a:t>
            </a:r>
            <a:r>
              <a:rPr lang="en-US" dirty="0" smtClean="0"/>
              <a:t> at 29 (citing </a:t>
            </a:r>
            <a:r>
              <a:rPr lang="en-US" i="1" dirty="0" smtClean="0">
                <a:hlinkClick r:id="rId3"/>
              </a:rPr>
              <a:t>Adjani</a:t>
            </a:r>
            <a:r>
              <a:rPr lang="en-US" dirty="0" smtClean="0">
                <a:hlinkClick r:id="rId3"/>
              </a:rPr>
              <a:t>, 452 F.3d at 1149–50</a:t>
            </a:r>
            <a:r>
              <a:rPr lang="en-US" dirty="0" smtClean="0"/>
              <a:t>) (“ ‘Over-seizing’ is an accepted reality in electronic searching because ‘[t]here is no way to be sure exactly what an electronic file contains without somehow examining its contents.’ ” (quoting </a:t>
            </a:r>
            <a:r>
              <a:rPr lang="en-US" i="1" dirty="0" smtClean="0">
                <a:hlinkClick r:id="rId4"/>
              </a:rPr>
              <a:t>Comprehensive Drug Testing, Inc.</a:t>
            </a:r>
            <a:r>
              <a:rPr lang="en-US" dirty="0" smtClean="0">
                <a:hlinkClick r:id="rId4"/>
              </a:rPr>
              <a:t>, 621 F.3d 1162, 1176–77 (9th Cir. 2010)</a:t>
            </a:r>
            <a:r>
              <a:rPr lang="en-US" dirty="0" smtClean="0"/>
              <a:t> (</a:t>
            </a:r>
            <a:r>
              <a:rPr lang="en-US" dirty="0" err="1" smtClean="0"/>
              <a:t>en</a:t>
            </a:r>
            <a:r>
              <a:rPr lang="en-US" dirty="0" smtClean="0"/>
              <a:t> banc))). </a:t>
            </a:r>
          </a:p>
          <a:p>
            <a:endParaRPr lang="en-US" dirty="0" smtClean="0"/>
          </a:p>
          <a:p>
            <a:r>
              <a:rPr lang="en-US" dirty="0" smtClean="0"/>
              <a:t>In </a:t>
            </a:r>
            <a:r>
              <a:rPr lang="en-US" i="1" dirty="0" smtClean="0"/>
              <a:t>United States v. </a:t>
            </a:r>
            <a:r>
              <a:rPr lang="en-US" i="1" dirty="0" err="1" smtClean="0"/>
              <a:t>Nazemzadeh</a:t>
            </a:r>
            <a:r>
              <a:rPr lang="en-US" dirty="0" smtClean="0"/>
              <a:t>, </a:t>
            </a:r>
            <a:r>
              <a:rPr lang="en-US" dirty="0" smtClean="0">
                <a:hlinkClick r:id="rId5"/>
              </a:rPr>
              <a:t>2013 WL 554054 (S.D. Cal. Feb. 12, 2013)</a:t>
            </a:r>
            <a:r>
              <a:rPr lang="en-US" dirty="0" smtClean="0"/>
              <a:t>, Judge Lorenz approved a warrant authorizing seizure of an entire e-mail server where the affidavit explained the practical limitations, including the length of time required, preventing an on-site search of the e-mail account. </a:t>
            </a:r>
            <a:r>
              <a:rPr lang="en-US" i="1" dirty="0" smtClean="0"/>
              <a:t>Id.</a:t>
            </a:r>
            <a:r>
              <a:rPr lang="en-US" dirty="0" smtClean="0"/>
              <a:t> at 4. </a:t>
            </a:r>
          </a:p>
          <a:p>
            <a:endParaRPr lang="en-US" dirty="0" smtClean="0"/>
          </a:p>
          <a:p>
            <a:r>
              <a:rPr lang="en-US" dirty="0" smtClean="0"/>
              <a:t>And in </a:t>
            </a:r>
            <a:r>
              <a:rPr lang="en-US" i="1" dirty="0" smtClean="0">
                <a:hlinkClick r:id="rId6"/>
              </a:rPr>
              <a:t>United States v. Garcia-Alvarez</a:t>
            </a:r>
            <a:r>
              <a:rPr lang="en-US" dirty="0" smtClean="0">
                <a:hlinkClick r:id="rId6"/>
              </a:rPr>
              <a:t>, 2015 WL 777411 (S.D. Cal. Feb. 24, 2015)</a:t>
            </a:r>
            <a:r>
              <a:rPr lang="en-US" dirty="0" smtClean="0"/>
              <a:t>, Judge Miller was skeptical that a search confined to “recent data” on a cell phone would have been appropriate, given that the government had no evidence at that point that the alleged smuggling was only recent. </a:t>
            </a:r>
            <a:r>
              <a:rPr lang="en-US" i="1" dirty="0" smtClean="0"/>
              <a:t>Id.</a:t>
            </a:r>
            <a:r>
              <a:rPr lang="en-US" dirty="0" smtClean="0"/>
              <a:t> at *4.</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Making matters worse, the warrant contain no explicit limit on the age of the data searched.  It thus allowed seizing and searching data that was entirely temporally divorced from this case.  For instance, if an agent believed he needed to search year-old Facebook messages or emails to find information “tending to identify the user of, or persons with control over, or access to, the subject phone,” the warrant let him or her do so.</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36</a:t>
            </a:fld>
            <a:endParaRPr lang="en-US"/>
          </a:p>
        </p:txBody>
      </p:sp>
    </p:spTree>
    <p:extLst>
      <p:ext uri="{BB962C8B-B14F-4D97-AF65-F5344CB8AC3E}">
        <p14:creationId xmlns:p14="http://schemas.microsoft.com/office/powerpoint/2010/main" val="3361333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1200"/>
              </a:spcBef>
              <a:buFont typeface="+mj-lt"/>
              <a:buAutoNum type="arabicPeriod"/>
            </a:pPr>
            <a:r>
              <a:rPr lang="en-US" sz="1200" dirty="0" err="1" smtClean="0"/>
              <a:t>Govt</a:t>
            </a:r>
            <a:r>
              <a:rPr lang="en-US" sz="1200" dirty="0" smtClean="0"/>
              <a:t> must </a:t>
            </a:r>
            <a:r>
              <a:rPr lang="en-US" sz="1200" dirty="0" smtClean="0">
                <a:solidFill>
                  <a:srgbClr val="FF0000"/>
                </a:solidFill>
              </a:rPr>
              <a:t>waive reliance upon plain view </a:t>
            </a:r>
          </a:p>
          <a:p>
            <a:pPr marL="342900" indent="-342900">
              <a:spcBef>
                <a:spcPts val="1200"/>
              </a:spcBef>
              <a:buFont typeface="+mj-lt"/>
              <a:buAutoNum type="arabicPeriod"/>
            </a:pPr>
            <a:r>
              <a:rPr lang="en-US" sz="1200" dirty="0" smtClean="0"/>
              <a:t>Forensic analysis must be done either by </a:t>
            </a:r>
            <a:r>
              <a:rPr lang="en-US" sz="1200" dirty="0" smtClean="0">
                <a:solidFill>
                  <a:srgbClr val="FFFF00"/>
                </a:solidFill>
              </a:rPr>
              <a:t>specialized personnel or an independent third party</a:t>
            </a:r>
            <a:r>
              <a:rPr lang="en-US" sz="1200" dirty="0" smtClean="0"/>
              <a:t>. </a:t>
            </a:r>
          </a:p>
          <a:p>
            <a:pPr marL="342900" indent="-342900">
              <a:spcBef>
                <a:spcPts val="1200"/>
              </a:spcBef>
              <a:buFont typeface="+mj-lt"/>
              <a:buAutoNum type="arabicPeriod" startAt="3"/>
            </a:pPr>
            <a:r>
              <a:rPr lang="en-US" sz="1200" dirty="0" err="1" smtClean="0"/>
              <a:t>Govt</a:t>
            </a:r>
            <a:r>
              <a:rPr lang="en-US" sz="1200" dirty="0" smtClean="0"/>
              <a:t> must </a:t>
            </a:r>
            <a:r>
              <a:rPr lang="en-US" sz="1200" dirty="0" smtClean="0">
                <a:solidFill>
                  <a:srgbClr val="FFFF00"/>
                </a:solidFill>
              </a:rPr>
              <a:t>disclose the actual risks </a:t>
            </a:r>
            <a:r>
              <a:rPr lang="en-US" sz="1200" dirty="0" smtClean="0"/>
              <a:t>of destruction &amp; other avenues of access</a:t>
            </a:r>
          </a:p>
          <a:p>
            <a:pPr marL="342900" indent="-342900">
              <a:spcBef>
                <a:spcPts val="1200"/>
              </a:spcBef>
              <a:buFont typeface="+mj-lt"/>
              <a:buAutoNum type="arabicPeriod" startAt="3"/>
            </a:pPr>
            <a:r>
              <a:rPr lang="en-US" sz="1200" dirty="0" smtClean="0"/>
              <a:t>search protocol must be </a:t>
            </a:r>
            <a:r>
              <a:rPr lang="en-US" sz="1200" dirty="0" smtClean="0">
                <a:solidFill>
                  <a:srgbClr val="FFFF00"/>
                </a:solidFill>
              </a:rPr>
              <a:t>designed to uncover only info for which </a:t>
            </a:r>
            <a:r>
              <a:rPr lang="en-US" sz="1200" dirty="0" err="1" smtClean="0">
                <a:solidFill>
                  <a:srgbClr val="FFFF00"/>
                </a:solidFill>
              </a:rPr>
              <a:t>govt</a:t>
            </a:r>
            <a:r>
              <a:rPr lang="en-US" sz="1200" dirty="0" smtClean="0">
                <a:solidFill>
                  <a:srgbClr val="FFFF00"/>
                </a:solidFill>
              </a:rPr>
              <a:t> has probable cause</a:t>
            </a:r>
          </a:p>
          <a:p>
            <a:pPr marL="342900" indent="-342900">
              <a:spcBef>
                <a:spcPts val="1200"/>
              </a:spcBef>
              <a:buFont typeface="+mj-lt"/>
              <a:buAutoNum type="arabicPeriod" startAt="3"/>
            </a:pPr>
            <a:r>
              <a:rPr lang="en-US" sz="1200" dirty="0" err="1" smtClean="0"/>
              <a:t>Govt</a:t>
            </a:r>
            <a:r>
              <a:rPr lang="en-US" sz="1200" dirty="0" smtClean="0"/>
              <a:t> </a:t>
            </a:r>
            <a:r>
              <a:rPr lang="en-US" sz="1200" dirty="0" smtClean="0">
                <a:solidFill>
                  <a:srgbClr val="FFFF00"/>
                </a:solidFill>
              </a:rPr>
              <a:t>must </a:t>
            </a:r>
            <a:r>
              <a:rPr lang="en-US" sz="1200" dirty="0" smtClean="0">
                <a:solidFill>
                  <a:srgbClr val="FF0000"/>
                </a:solidFill>
              </a:rPr>
              <a:t>destroy</a:t>
            </a:r>
            <a:r>
              <a:rPr lang="en-US" sz="1200" dirty="0" smtClean="0"/>
              <a:t> </a:t>
            </a:r>
            <a:r>
              <a:rPr lang="en-US" sz="1200" dirty="0" smtClean="0">
                <a:solidFill>
                  <a:srgbClr val="FFFF00"/>
                </a:solidFill>
              </a:rPr>
              <a:t>or</a:t>
            </a:r>
            <a:r>
              <a:rPr lang="en-US" sz="1200" dirty="0" smtClean="0"/>
              <a:t> </a:t>
            </a:r>
            <a:r>
              <a:rPr lang="en-US" sz="1200" dirty="0" smtClean="0">
                <a:solidFill>
                  <a:srgbClr val="FFFF00"/>
                </a:solidFill>
              </a:rPr>
              <a:t>return non-responsive data</a:t>
            </a:r>
          </a:p>
          <a:p>
            <a:endParaRPr lang="en-US" dirty="0" smtClean="0"/>
          </a:p>
          <a:p>
            <a:endParaRPr lang="en-US" dirty="0" smtClean="0"/>
          </a:p>
          <a:p>
            <a:r>
              <a:rPr lang="en-US" dirty="0" smtClean="0"/>
              <a:t>Use state statutes for examples of how things should go</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37</a:t>
            </a:fld>
            <a:endParaRPr lang="en-US"/>
          </a:p>
        </p:txBody>
      </p:sp>
    </p:spTree>
    <p:extLst>
      <p:ext uri="{BB962C8B-B14F-4D97-AF65-F5344CB8AC3E}">
        <p14:creationId xmlns:p14="http://schemas.microsoft.com/office/powerpoint/2010/main" val="4078674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dirty="0" err="1" smtClean="0"/>
              <a:t>Govt</a:t>
            </a:r>
            <a:r>
              <a:rPr lang="en-US" sz="8800" dirty="0" smtClean="0"/>
              <a:t> got warrant for drug testing records of 10 baseball players, but seized electronic storage devices and copied a directory containing information about urine drug testing on hundreds of players, in addition to the ten mentioned in the warrant, and searched all of the files in the directory, despite conditions in the warrant that precluded them from doing so </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38</a:t>
            </a:fld>
            <a:endParaRPr lang="en-US"/>
          </a:p>
        </p:txBody>
      </p:sp>
    </p:spTree>
    <p:extLst>
      <p:ext uri="{BB962C8B-B14F-4D97-AF65-F5344CB8AC3E}">
        <p14:creationId xmlns:p14="http://schemas.microsoft.com/office/powerpoint/2010/main" val="1314835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1000"/>
              </a:spcBef>
            </a:pPr>
            <a:r>
              <a:rPr lang="en-US" sz="2100" dirty="0" smtClean="0">
                <a:latin typeface="Garamond" panose="02020404030301010803" pitchFamily="18" charset="0"/>
              </a:rPr>
              <a:t>Emails, texts, messaging apps, photos, videos, notes </a:t>
            </a:r>
          </a:p>
          <a:p>
            <a:pPr lvl="1">
              <a:spcBef>
                <a:spcPts val="1000"/>
              </a:spcBef>
            </a:pPr>
            <a:r>
              <a:rPr lang="en-US" sz="2100" dirty="0" smtClean="0">
                <a:latin typeface="Garamond" panose="02020404030301010803" pitchFamily="18" charset="0"/>
              </a:rPr>
              <a:t>Digital music and books, podcasts, browsing history</a:t>
            </a:r>
          </a:p>
          <a:p>
            <a:pPr lvl="1">
              <a:spcBef>
                <a:spcPts val="1000"/>
              </a:spcBef>
            </a:pPr>
            <a:r>
              <a:rPr lang="en-US" sz="2100" dirty="0" smtClean="0">
                <a:latin typeface="Garamond" panose="02020404030301010803" pitchFamily="18" charset="0"/>
              </a:rPr>
              <a:t>Contacts, social media friends and followers, calendar entries </a:t>
            </a:r>
          </a:p>
          <a:p>
            <a:pPr lvl="1">
              <a:spcBef>
                <a:spcPts val="1000"/>
              </a:spcBef>
            </a:pPr>
            <a:r>
              <a:rPr lang="en-US" sz="2100" dirty="0" smtClean="0">
                <a:latin typeface="Garamond" panose="02020404030301010803" pitchFamily="18" charset="0"/>
              </a:rPr>
              <a:t>Pseudonymous email addresses and social media identifiers</a:t>
            </a:r>
          </a:p>
          <a:p>
            <a:pPr lvl="1">
              <a:spcBef>
                <a:spcPts val="1000"/>
              </a:spcBef>
            </a:pPr>
            <a:r>
              <a:rPr lang="en-US" sz="2100" dirty="0" smtClean="0">
                <a:latin typeface="Garamond" panose="02020404030301010803" pitchFamily="18" charset="0"/>
              </a:rPr>
              <a:t>Journalist work product and confidential sources</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39</a:t>
            </a:fld>
            <a:endParaRPr lang="en-US"/>
          </a:p>
        </p:txBody>
      </p:sp>
    </p:spTree>
    <p:extLst>
      <p:ext uri="{BB962C8B-B14F-4D97-AF65-F5344CB8AC3E}">
        <p14:creationId xmlns:p14="http://schemas.microsoft.com/office/powerpoint/2010/main" val="984257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7524C1-E05D-432E-A8E5-6135F8344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031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Garamond" panose="02020404030301010803" pitchFamily="18" charset="0"/>
              </a:rPr>
              <a:t>This is not knowledge possessed by a lay person.  </a:t>
            </a:r>
          </a:p>
          <a:p>
            <a:r>
              <a:rPr lang="en-US" sz="1200" dirty="0" smtClean="0">
                <a:latin typeface="Garamond" panose="02020404030301010803" pitchFamily="18" charset="0"/>
              </a:rPr>
              <a:t>Even a basic training in </a:t>
            </a:r>
            <a:r>
              <a:rPr lang="en-US" sz="1200" dirty="0" err="1" smtClean="0">
                <a:latin typeface="Garamond" panose="02020404030301010803" pitchFamily="18" charset="0"/>
              </a:rPr>
              <a:t>Cellebrite</a:t>
            </a:r>
            <a:r>
              <a:rPr lang="en-US" sz="1200" dirty="0" smtClean="0">
                <a:latin typeface="Garamond" panose="02020404030301010803" pitchFamily="18" charset="0"/>
              </a:rPr>
              <a:t> techniques may not confer the necessary knowledge and expertise to reach an opinion about deleted data.  </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47</a:t>
            </a:fld>
            <a:endParaRPr lang="en-US"/>
          </a:p>
        </p:txBody>
      </p:sp>
    </p:spTree>
    <p:extLst>
      <p:ext uri="{BB962C8B-B14F-4D97-AF65-F5344CB8AC3E}">
        <p14:creationId xmlns:p14="http://schemas.microsoft.com/office/powerpoint/2010/main" val="89628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Garamond" panose="02020404030301010803" pitchFamily="18" charset="0"/>
              </a:rPr>
              <a:t>See sample materials</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48</a:t>
            </a:fld>
            <a:endParaRPr lang="en-US"/>
          </a:p>
        </p:txBody>
      </p:sp>
    </p:spTree>
    <p:extLst>
      <p:ext uri="{BB962C8B-B14F-4D97-AF65-F5344CB8AC3E}">
        <p14:creationId xmlns:p14="http://schemas.microsoft.com/office/powerpoint/2010/main" val="3049927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Garamond" panose="02020404030301010803" pitchFamily="18" charset="0"/>
              </a:rPr>
              <a:t>This is not knowledge possessed by a lay person.  </a:t>
            </a:r>
          </a:p>
          <a:p>
            <a:r>
              <a:rPr lang="en-US" sz="1200" dirty="0" smtClean="0">
                <a:latin typeface="Garamond" panose="02020404030301010803" pitchFamily="18" charset="0"/>
              </a:rPr>
              <a:t>Even a basic training in </a:t>
            </a:r>
            <a:r>
              <a:rPr lang="en-US" sz="1200" dirty="0" err="1" smtClean="0">
                <a:latin typeface="Garamond" panose="02020404030301010803" pitchFamily="18" charset="0"/>
              </a:rPr>
              <a:t>Cellebrite</a:t>
            </a:r>
            <a:r>
              <a:rPr lang="en-US" sz="1200" dirty="0" smtClean="0">
                <a:latin typeface="Garamond" panose="02020404030301010803" pitchFamily="18" charset="0"/>
              </a:rPr>
              <a:t> techniques may not confer the necessary knowledge and expertise to reach an opinion about deleted data.  </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50</a:t>
            </a:fld>
            <a:endParaRPr lang="en-US"/>
          </a:p>
        </p:txBody>
      </p:sp>
    </p:spTree>
    <p:extLst>
      <p:ext uri="{BB962C8B-B14F-4D97-AF65-F5344CB8AC3E}">
        <p14:creationId xmlns:p14="http://schemas.microsoft.com/office/powerpoint/2010/main" val="142264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government’s one paragraph in its motions </a:t>
            </a:r>
            <a:r>
              <a:rPr lang="en-US" i="1" dirty="0" smtClean="0"/>
              <a:t>in </a:t>
            </a:r>
            <a:r>
              <a:rPr lang="en-US" i="1" dirty="0" err="1" smtClean="0"/>
              <a:t>limine</a:t>
            </a:r>
            <a:r>
              <a:rPr lang="en-US" i="1" dirty="0" smtClean="0"/>
              <a:t> </a:t>
            </a:r>
            <a:r>
              <a:rPr lang="en-US" dirty="0" smtClean="0"/>
              <a:t>is </a:t>
            </a:r>
            <a:r>
              <a:rPr lang="en-US" b="1" u="sng" dirty="0" smtClean="0"/>
              <a:t>insufficient</a:t>
            </a:r>
            <a:r>
              <a:rPr lang="en-US" dirty="0" smtClean="0"/>
              <a:t> notice under the rules and fails to provide Mr. Garcia-Morales with the proposed expert’s bases and reasons for his opinions, methods of reaching his opinions and conclusions, and qualifications.  </a:t>
            </a:r>
          </a:p>
          <a:p>
            <a:endParaRPr lang="en-US" dirty="0" smtClean="0"/>
          </a:p>
          <a:p>
            <a:r>
              <a:rPr lang="en-US" dirty="0" smtClean="0"/>
              <a:t>This frustrates Mr. Garcia-Morales’ ability to evaluate the government’s evidence against him, investigate the government’s evidence, prepare a defense, and prepare for trial.  </a:t>
            </a:r>
          </a:p>
          <a:p>
            <a:endParaRPr lang="en-US" dirty="0" smtClean="0"/>
          </a:p>
          <a:p>
            <a:r>
              <a:rPr lang="en-US" dirty="0" smtClean="0"/>
              <a:t>At this point, introduction of any expert testimony will violate Mr. Garcia-Morales’s Fifth and Sixth Amendment Rights.  </a:t>
            </a:r>
            <a:r>
              <a:rPr lang="en-US" i="1" dirty="0" smtClean="0"/>
              <a:t>See United States v. Barrett</a:t>
            </a:r>
            <a:r>
              <a:rPr lang="en-US" dirty="0" smtClean="0"/>
              <a:t>, 703 F.2d 1076, 1081 (9th Cir.1983) (“[F]</a:t>
            </a:r>
            <a:r>
              <a:rPr lang="en-US" dirty="0" err="1" smtClean="0"/>
              <a:t>airness</a:t>
            </a:r>
            <a:r>
              <a:rPr lang="en-US" dirty="0" smtClean="0"/>
              <a:t> requires that adequate notice be given the defense to check the findings and conclusions of the government’s experts.”) (citations omitted).  </a:t>
            </a:r>
          </a:p>
          <a:p>
            <a:endParaRPr lang="en-US" dirty="0" smtClean="0"/>
          </a:p>
          <a:p>
            <a:r>
              <a:rPr lang="en-US" dirty="0" smtClean="0"/>
              <a:t>Prejudice results when the defendant is unable to attack the credibility of the government’s witness due to receiving late notice and late test results and findings.  </a:t>
            </a:r>
            <a:r>
              <a:rPr lang="en-US" i="1" dirty="0" smtClean="0"/>
              <a:t>Id.  </a:t>
            </a:r>
            <a:r>
              <a:rPr lang="en-US" dirty="0" smtClean="0"/>
              <a:t>This Court has the authority to preclude an expert witness when the timing is late.  </a:t>
            </a:r>
            <a:r>
              <a:rPr lang="en-US" i="1" dirty="0" smtClean="0"/>
              <a:t>See, e.g.</a:t>
            </a:r>
            <a:r>
              <a:rPr lang="en-US" dirty="0" smtClean="0"/>
              <a:t>,</a:t>
            </a:r>
            <a:r>
              <a:rPr lang="en-US" i="1" dirty="0" smtClean="0"/>
              <a:t> United States v. W.R. Grace</a:t>
            </a:r>
            <a:r>
              <a:rPr lang="en-US" dirty="0" smtClean="0"/>
              <a:t>, 526 F.3d 499, 508-09 (9th Cir. 2008) (</a:t>
            </a:r>
            <a:r>
              <a:rPr lang="en-US" i="1" dirty="0" err="1" smtClean="0"/>
              <a:t>en</a:t>
            </a:r>
            <a:r>
              <a:rPr lang="en-US" i="1" dirty="0" smtClean="0"/>
              <a:t> banc</a:t>
            </a:r>
            <a:r>
              <a:rPr lang="en-US" dirty="0" smtClean="0"/>
              <a:t>); </a:t>
            </a:r>
            <a:r>
              <a:rPr lang="en-US" i="1" dirty="0" smtClean="0"/>
              <a:t>see also </a:t>
            </a:r>
            <a:r>
              <a:rPr lang="en-US" dirty="0" err="1" smtClean="0"/>
              <a:t>Fed.R.Cr.Pro</a:t>
            </a:r>
            <a:r>
              <a:rPr lang="en-US" dirty="0" smtClean="0"/>
              <a:t>. 16(d)(2)(C). </a:t>
            </a:r>
            <a:endParaRPr lang="en-US" sz="1800" dirty="0" smtClean="0">
              <a:latin typeface="Garamond" panose="02020404030301010803" pitchFamily="18" charset="0"/>
            </a:endParaRP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51</a:t>
            </a:fld>
            <a:endParaRPr lang="en-US"/>
          </a:p>
        </p:txBody>
      </p:sp>
    </p:spTree>
    <p:extLst>
      <p:ext uri="{BB962C8B-B14F-4D97-AF65-F5344CB8AC3E}">
        <p14:creationId xmlns:p14="http://schemas.microsoft.com/office/powerpoint/2010/main" val="992504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Garamond" panose="02020404030301010803" pitchFamily="18" charset="0"/>
              </a:rPr>
              <a:t>This is not knowledge possessed by a lay person.  </a:t>
            </a:r>
          </a:p>
          <a:p>
            <a:r>
              <a:rPr lang="en-US" sz="1200" dirty="0" smtClean="0">
                <a:latin typeface="Garamond" panose="02020404030301010803" pitchFamily="18" charset="0"/>
              </a:rPr>
              <a:t>Even a basic training in </a:t>
            </a:r>
            <a:r>
              <a:rPr lang="en-US" sz="1200" dirty="0" err="1" smtClean="0">
                <a:latin typeface="Garamond" panose="02020404030301010803" pitchFamily="18" charset="0"/>
              </a:rPr>
              <a:t>Cellebrite</a:t>
            </a:r>
            <a:r>
              <a:rPr lang="en-US" sz="1200" dirty="0" smtClean="0">
                <a:latin typeface="Garamond" panose="02020404030301010803" pitchFamily="18" charset="0"/>
              </a:rPr>
              <a:t> techniques may not confer the necessary knowledge and expertise to reach an opinion about deleted data.  </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52</a:t>
            </a:fld>
            <a:endParaRPr lang="en-US"/>
          </a:p>
        </p:txBody>
      </p:sp>
    </p:spTree>
    <p:extLst>
      <p:ext uri="{BB962C8B-B14F-4D97-AF65-F5344CB8AC3E}">
        <p14:creationId xmlns:p14="http://schemas.microsoft.com/office/powerpoint/2010/main" val="91797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movements to find</a:t>
            </a:r>
            <a:r>
              <a:rPr lang="en-US" baseline="0" dirty="0" smtClean="0"/>
              <a:t> this info</a:t>
            </a:r>
          </a:p>
          <a:p>
            <a:r>
              <a:rPr lang="en-US" baseline="0" dirty="0" smtClean="0"/>
              <a:t>What does this reveal about your life</a:t>
            </a:r>
          </a:p>
          <a:p>
            <a:endParaRPr lang="en-US" baseline="0" dirty="0" smtClean="0"/>
          </a:p>
          <a:p>
            <a:r>
              <a:rPr lang="en-US" baseline="0" dirty="0" smtClean="0"/>
              <a:t>Guarantee that your clients have everything on their phones</a:t>
            </a:r>
          </a:p>
          <a:p>
            <a:endParaRPr lang="en-US" baseline="0" dirty="0" smtClean="0"/>
          </a:p>
        </p:txBody>
      </p:sp>
      <p:sp>
        <p:nvSpPr>
          <p:cNvPr id="4" name="Slide Number Placeholder 3"/>
          <p:cNvSpPr>
            <a:spLocks noGrp="1"/>
          </p:cNvSpPr>
          <p:nvPr>
            <p:ph type="sldNum" sz="quarter" idx="10"/>
          </p:nvPr>
        </p:nvSpPr>
        <p:spPr/>
        <p:txBody>
          <a:bodyPr/>
          <a:lstStyle/>
          <a:p>
            <a:fld id="{9694067F-1279-4A89-BFDE-73F7FCB0D039}" type="slidenum">
              <a:rPr lang="en-US" smtClean="0"/>
              <a:t>10</a:t>
            </a:fld>
            <a:endParaRPr lang="en-US"/>
          </a:p>
        </p:txBody>
      </p:sp>
    </p:spTree>
    <p:extLst>
      <p:ext uri="{BB962C8B-B14F-4D97-AF65-F5344CB8AC3E}">
        <p14:creationId xmlns:p14="http://schemas.microsoft.com/office/powerpoint/2010/main" val="2374773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Agent </a:t>
            </a:r>
            <a:r>
              <a:rPr lang="en-US" sz="1200" kern="1200" dirty="0" err="1" smtClean="0">
                <a:solidFill>
                  <a:schemeClr val="tx1"/>
                </a:solidFill>
                <a:effectLst/>
                <a:latin typeface="+mn-lt"/>
                <a:ea typeface="+mn-ea"/>
                <a:cs typeface="+mn-cs"/>
              </a:rPr>
              <a:t>Huratdo</a:t>
            </a:r>
            <a:r>
              <a:rPr lang="en-US" sz="1200" kern="1200" dirty="0" smtClean="0">
                <a:solidFill>
                  <a:schemeClr val="tx1"/>
                </a:solidFill>
                <a:effectLst/>
                <a:latin typeface="+mn-lt"/>
                <a:ea typeface="+mn-ea"/>
                <a:cs typeface="+mn-cs"/>
              </a:rPr>
              <a:t> is allowed to testify regarding data found on any cellular device, he should be limited to only testifying about the location of the data and not be allowed to speculate about who or when any data was deleted</a:t>
            </a:r>
          </a:p>
          <a:p>
            <a:endParaRPr lang="en-US"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could not testify regarding any opinions (</a:t>
            </a:r>
            <a:r>
              <a:rPr lang="en-US" sz="1200" b="0" i="1" u="none" strike="noStrike" kern="1200" baseline="0" dirty="0" smtClean="0">
                <a:solidFill>
                  <a:schemeClr val="tx1"/>
                </a:solidFill>
                <a:latin typeface="+mn-lt"/>
                <a:ea typeface="+mn-ea"/>
                <a:cs typeface="+mn-cs"/>
              </a:rPr>
              <a:t>e.g.</a:t>
            </a:r>
            <a:r>
              <a:rPr lang="en-US" sz="1200" b="0" i="0" u="none" strike="noStrike" kern="1200" baseline="0" dirty="0" smtClean="0">
                <a:solidFill>
                  <a:schemeClr val="tx1"/>
                </a:solidFill>
                <a:latin typeface="+mn-lt"/>
                <a:ea typeface="+mn-ea"/>
                <a:cs typeface="+mn-cs"/>
              </a:rPr>
              <a:t>, as to</a:t>
            </a:r>
          </a:p>
          <a:p>
            <a:r>
              <a:rPr lang="en-US" sz="1200" b="0" i="0" u="none" strike="noStrike" kern="1200" baseline="0" dirty="0" smtClean="0">
                <a:solidFill>
                  <a:schemeClr val="tx1"/>
                </a:solidFill>
                <a:latin typeface="+mn-lt"/>
                <a:ea typeface="+mn-ea"/>
                <a:cs typeface="+mn-cs"/>
              </a:rPr>
              <a:t>what a </a:t>
            </a:r>
            <a:r>
              <a:rPr lang="en-US" sz="1200" b="0" i="0" u="none" strike="noStrike" kern="1200" baseline="0" dirty="0" err="1" smtClean="0">
                <a:solidFill>
                  <a:schemeClr val="tx1"/>
                </a:solidFill>
                <a:latin typeface="+mn-lt"/>
                <a:ea typeface="+mn-ea"/>
                <a:cs typeface="+mn-cs"/>
              </a:rPr>
              <a:t>Cellebrite</a:t>
            </a:r>
            <a:r>
              <a:rPr lang="en-US" sz="1200" b="0" i="0" u="none" strike="noStrike" kern="1200" baseline="0" dirty="0" smtClean="0">
                <a:solidFill>
                  <a:schemeClr val="tx1"/>
                </a:solidFill>
                <a:latin typeface="+mn-lt"/>
                <a:ea typeface="+mn-ea"/>
                <a:cs typeface="+mn-cs"/>
              </a:rPr>
              <a:t> download can show, what should be there, what he expected to</a:t>
            </a:r>
          </a:p>
          <a:p>
            <a:r>
              <a:rPr lang="en-US" sz="1200" b="0" i="0" u="none" strike="noStrike" kern="1200" baseline="0" dirty="0" smtClean="0">
                <a:solidFill>
                  <a:schemeClr val="tx1"/>
                </a:solidFill>
                <a:latin typeface="+mn-lt"/>
                <a:ea typeface="+mn-ea"/>
                <a:cs typeface="+mn-cs"/>
              </a:rPr>
              <a:t>be there, or if he believed had deleted content off of his phone).</a:t>
            </a:r>
          </a:p>
          <a:p>
            <a:r>
              <a:rPr lang="en-US" sz="1200" b="0" i="0" u="none" strike="noStrike" kern="1200" baseline="0" dirty="0" smtClean="0">
                <a:solidFill>
                  <a:schemeClr val="tx1"/>
                </a:solidFill>
                <a:latin typeface="+mn-lt"/>
                <a:ea typeface="+mn-ea"/>
                <a:cs typeface="+mn-cs"/>
              </a:rPr>
              <a:t>The Court further said that it was inclined to allow him to testify as a percipient</a:t>
            </a:r>
          </a:p>
          <a:p>
            <a:r>
              <a:rPr lang="en-US" sz="1200" b="0" i="0" u="none" strike="noStrike" kern="1200" baseline="0" dirty="0" smtClean="0">
                <a:solidFill>
                  <a:schemeClr val="tx1"/>
                </a:solidFill>
                <a:latin typeface="+mn-lt"/>
                <a:ea typeface="+mn-ea"/>
                <a:cs typeface="+mn-cs"/>
              </a:rPr>
              <a:t>witness to facts that came from the </a:t>
            </a:r>
            <a:r>
              <a:rPr lang="en-US" sz="1200" b="0" i="0" u="none" strike="noStrike" kern="1200" baseline="0" dirty="0" err="1" smtClean="0">
                <a:solidFill>
                  <a:schemeClr val="tx1"/>
                </a:solidFill>
                <a:latin typeface="+mn-lt"/>
                <a:ea typeface="+mn-ea"/>
                <a:cs typeface="+mn-cs"/>
              </a:rPr>
              <a:t>Cellebrite</a:t>
            </a:r>
            <a:r>
              <a:rPr lang="en-US" sz="1200" b="0" i="0" u="none" strike="noStrike" kern="1200" baseline="0" dirty="0" smtClean="0">
                <a:solidFill>
                  <a:schemeClr val="tx1"/>
                </a:solidFill>
                <a:latin typeface="+mn-lt"/>
                <a:ea typeface="+mn-ea"/>
                <a:cs typeface="+mn-cs"/>
              </a:rPr>
              <a:t> report.</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53</a:t>
            </a:fld>
            <a:endParaRPr lang="en-US"/>
          </a:p>
        </p:txBody>
      </p:sp>
    </p:spTree>
    <p:extLst>
      <p:ext uri="{BB962C8B-B14F-4D97-AF65-F5344CB8AC3E}">
        <p14:creationId xmlns:p14="http://schemas.microsoft.com/office/powerpoint/2010/main" val="820120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samples</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54</a:t>
            </a:fld>
            <a:endParaRPr lang="en-US"/>
          </a:p>
        </p:txBody>
      </p:sp>
    </p:spTree>
    <p:extLst>
      <p:ext uri="{BB962C8B-B14F-4D97-AF65-F5344CB8AC3E}">
        <p14:creationId xmlns:p14="http://schemas.microsoft.com/office/powerpoint/2010/main" val="1525038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have been shitty</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57</a:t>
            </a:fld>
            <a:endParaRPr lang="en-US"/>
          </a:p>
        </p:txBody>
      </p:sp>
    </p:spTree>
    <p:extLst>
      <p:ext uri="{BB962C8B-B14F-4D97-AF65-F5344CB8AC3E}">
        <p14:creationId xmlns:p14="http://schemas.microsoft.com/office/powerpoint/2010/main" val="1019110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60</a:t>
            </a:fld>
            <a:endParaRPr lang="en-US"/>
          </a:p>
        </p:txBody>
      </p:sp>
    </p:spTree>
    <p:extLst>
      <p:ext uri="{BB962C8B-B14F-4D97-AF65-F5344CB8AC3E}">
        <p14:creationId xmlns:p14="http://schemas.microsoft.com/office/powerpoint/2010/main" val="42094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Like they said at Supreme Ct roundup this am – Judges more likely to rule in favor of our client’s if they can connect </a:t>
            </a:r>
          </a:p>
          <a:p>
            <a:endParaRPr lang="en-US" baseline="0" dirty="0" smtClean="0"/>
          </a:p>
          <a:p>
            <a:r>
              <a:rPr lang="en-US" baseline="0" dirty="0" smtClean="0"/>
              <a:t>Something that can be accomplished when talking about cell phones</a:t>
            </a:r>
          </a:p>
          <a:p>
            <a:r>
              <a:rPr lang="en-US" baseline="0" dirty="0" smtClean="0"/>
              <a:t>Everyone has cell phones</a:t>
            </a:r>
          </a:p>
          <a:p>
            <a:r>
              <a:rPr lang="en-US" baseline="0" dirty="0" smtClean="0"/>
              <a:t>No one wants </a:t>
            </a:r>
            <a:r>
              <a:rPr lang="en-US" baseline="0" dirty="0" err="1" smtClean="0"/>
              <a:t>cel</a:t>
            </a:r>
            <a:r>
              <a:rPr lang="en-US" baseline="0" dirty="0" smtClean="0"/>
              <a:t> phone rummaged through</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11</a:t>
            </a:fld>
            <a:endParaRPr lang="en-US"/>
          </a:p>
        </p:txBody>
      </p:sp>
    </p:spTree>
    <p:extLst>
      <p:ext uri="{BB962C8B-B14F-4D97-AF65-F5344CB8AC3E}">
        <p14:creationId xmlns:p14="http://schemas.microsoft.com/office/powerpoint/2010/main" val="306760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 2017 number was obtained: March 2017 number (2595) x 12 = 31,140. </a:t>
            </a:r>
          </a:p>
          <a:p>
            <a:r>
              <a:rPr lang="en-US" dirty="0"/>
              <a:t>So we should say that *at least* 31,000 digital searches will take place this year, but the rate may increase.</a:t>
            </a:r>
          </a:p>
          <a:p>
            <a:endParaRPr lang="en-US" dirty="0"/>
          </a:p>
          <a:p>
            <a:r>
              <a:rPr lang="en-US" dirty="0"/>
              <a:t>Fiscal year 2017 = Oct. 1, 2016-Sept. 30, 2017</a:t>
            </a:r>
          </a:p>
        </p:txBody>
      </p:sp>
      <p:sp>
        <p:nvSpPr>
          <p:cNvPr id="4" name="Slide Number Placeholder 3"/>
          <p:cNvSpPr>
            <a:spLocks noGrp="1"/>
          </p:cNvSpPr>
          <p:nvPr>
            <p:ph type="sldNum" sz="quarter" idx="10"/>
          </p:nvPr>
        </p:nvSpPr>
        <p:spPr/>
        <p:txBody>
          <a:bodyPr/>
          <a:lstStyle/>
          <a:p>
            <a:fld id="{FDBBD595-34F4-1B4D-8E6D-949C3F40F16F}" type="slidenum">
              <a:rPr lang="en-US" smtClean="0"/>
              <a:t>14</a:t>
            </a:fld>
            <a:endParaRPr lang="en-US" dirty="0"/>
          </a:p>
        </p:txBody>
      </p:sp>
    </p:spTree>
    <p:extLst>
      <p:ext uri="{BB962C8B-B14F-4D97-AF65-F5344CB8AC3E}">
        <p14:creationId xmlns:p14="http://schemas.microsoft.com/office/powerpoint/2010/main" val="2911884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Forensic = logical, advanced logical, and physical extraction</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15</a:t>
            </a:fld>
            <a:endParaRPr lang="en-US"/>
          </a:p>
        </p:txBody>
      </p:sp>
    </p:spTree>
    <p:extLst>
      <p:ext uri="{BB962C8B-B14F-4D97-AF65-F5344CB8AC3E}">
        <p14:creationId xmlns:p14="http://schemas.microsoft.com/office/powerpoint/2010/main" val="1641488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16</a:t>
            </a:fld>
            <a:endParaRPr lang="en-US"/>
          </a:p>
        </p:txBody>
      </p:sp>
    </p:spTree>
    <p:extLst>
      <p:ext uri="{BB962C8B-B14F-4D97-AF65-F5344CB8AC3E}">
        <p14:creationId xmlns:p14="http://schemas.microsoft.com/office/powerpoint/2010/main" val="215030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Balancing test: Travelers’ </a:t>
            </a:r>
            <a:r>
              <a:rPr lang="en-US" sz="1200" i="1" dirty="0" smtClean="0"/>
              <a:t>privacy interests </a:t>
            </a:r>
            <a:r>
              <a:rPr lang="en-US" sz="1200" dirty="0" smtClean="0"/>
              <a:t>in their digital data </a:t>
            </a:r>
            <a:r>
              <a:rPr lang="en-US" sz="1200" b="1" dirty="0" smtClean="0"/>
              <a:t>outweigh</a:t>
            </a:r>
            <a:r>
              <a:rPr lang="en-US" sz="1200" dirty="0" smtClean="0"/>
              <a:t> any governmental interests in conducting warrantless and </a:t>
            </a:r>
            <a:r>
              <a:rPr lang="en-US" sz="1200" dirty="0" err="1" smtClean="0"/>
              <a:t>suspicionless</a:t>
            </a:r>
            <a:r>
              <a:rPr lang="en-US" sz="1200" dirty="0" smtClean="0"/>
              <a:t> searches of digital data for border security purposes</a:t>
            </a:r>
          </a:p>
          <a:p>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17</a:t>
            </a:fld>
            <a:endParaRPr lang="en-US"/>
          </a:p>
        </p:txBody>
      </p:sp>
    </p:spTree>
    <p:extLst>
      <p:ext uri="{BB962C8B-B14F-4D97-AF65-F5344CB8AC3E}">
        <p14:creationId xmlns:p14="http://schemas.microsoft.com/office/powerpoint/2010/main" val="2145428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Underpinning of the exception </a:t>
            </a:r>
            <a:endParaRPr lang="en-US" dirty="0"/>
          </a:p>
        </p:txBody>
      </p:sp>
      <p:sp>
        <p:nvSpPr>
          <p:cNvPr id="4" name="Slide Number Placeholder 3"/>
          <p:cNvSpPr>
            <a:spLocks noGrp="1"/>
          </p:cNvSpPr>
          <p:nvPr>
            <p:ph type="sldNum" sz="quarter" idx="10"/>
          </p:nvPr>
        </p:nvSpPr>
        <p:spPr/>
        <p:txBody>
          <a:bodyPr/>
          <a:lstStyle/>
          <a:p>
            <a:fld id="{9694067F-1279-4A89-BFDE-73F7FCB0D039}" type="slidenum">
              <a:rPr lang="en-US" smtClean="0"/>
              <a:t>18</a:t>
            </a:fld>
            <a:endParaRPr lang="en-US"/>
          </a:p>
        </p:txBody>
      </p:sp>
    </p:spTree>
    <p:extLst>
      <p:ext uri="{BB962C8B-B14F-4D97-AF65-F5344CB8AC3E}">
        <p14:creationId xmlns:p14="http://schemas.microsoft.com/office/powerpoint/2010/main" val="300547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A99FCE-4CD9-4235-BCB5-4E8944648E9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406722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A99FCE-4CD9-4235-BCB5-4E8944648E9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383460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A99FCE-4CD9-4235-BCB5-4E8944648E9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102631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A99FCE-4CD9-4235-BCB5-4E8944648E9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249548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A99FCE-4CD9-4235-BCB5-4E8944648E92}" type="datetimeFigureOut">
              <a:rPr lang="en-US" smtClean="0"/>
              <a:t>8/3/2018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3621551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A99FCE-4CD9-4235-BCB5-4E8944648E92}"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21802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FA99FCE-4CD9-4235-BCB5-4E8944648E92}" type="datetimeFigureOut">
              <a:rPr lang="en-US" smtClean="0"/>
              <a:t>8/3/2018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3070384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FA99FCE-4CD9-4235-BCB5-4E8944648E92}" type="datetimeFigureOut">
              <a:rPr lang="en-US" smtClean="0"/>
              <a:t>8/3/2018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525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99FCE-4CD9-4235-BCB5-4E8944648E92}" type="datetimeFigureOut">
              <a:rPr lang="en-US" smtClean="0"/>
              <a:t>8/3/2018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793603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A99FCE-4CD9-4235-BCB5-4E8944648E92}"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2996681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A99FCE-4CD9-4235-BCB5-4E8944648E92}" type="datetimeFigureOut">
              <a:rPr lang="en-US" smtClean="0"/>
              <a:t>8/3/2018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6EDC59-FFC0-4553-A82A-115F47D19195}" type="slidenum">
              <a:rPr lang="en-US" smtClean="0"/>
              <a:t>‹#›</a:t>
            </a:fld>
            <a:endParaRPr lang="en-US"/>
          </a:p>
        </p:txBody>
      </p:sp>
    </p:spTree>
    <p:extLst>
      <p:ext uri="{BB962C8B-B14F-4D97-AF65-F5344CB8AC3E}">
        <p14:creationId xmlns:p14="http://schemas.microsoft.com/office/powerpoint/2010/main" val="100181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99FCE-4CD9-4235-BCB5-4E8944648E92}" type="datetimeFigureOut">
              <a:rPr lang="en-US" smtClean="0"/>
              <a:t>8/3/2018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EDC59-FFC0-4553-A82A-115F47D19195}" type="slidenum">
              <a:rPr lang="en-US" smtClean="0"/>
              <a:t>‹#›</a:t>
            </a:fld>
            <a:endParaRPr lang="en-US"/>
          </a:p>
        </p:txBody>
      </p:sp>
    </p:spTree>
    <p:extLst>
      <p:ext uri="{BB962C8B-B14F-4D97-AF65-F5344CB8AC3E}">
        <p14:creationId xmlns:p14="http://schemas.microsoft.com/office/powerpoint/2010/main" val="12338362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983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424" y="382709"/>
            <a:ext cx="11157438" cy="1325563"/>
          </a:xfrm>
        </p:spPr>
        <p:txBody>
          <a:bodyPr>
            <a:noAutofit/>
          </a:bodyPr>
          <a:lstStyle/>
          <a:p>
            <a:r>
              <a:rPr lang="en-US" sz="6000" dirty="0" smtClean="0">
                <a:latin typeface="Garamond" panose="02020404030301010803" pitchFamily="18" charset="0"/>
              </a:rPr>
              <a:t>Private Information on Your Phone</a:t>
            </a:r>
            <a:endParaRPr lang="en-US" sz="6000" dirty="0">
              <a:latin typeface="Garamond" panose="02020404030301010803" pitchFamily="18" charset="0"/>
            </a:endParaRPr>
          </a:p>
        </p:txBody>
      </p:sp>
      <p:pic>
        <p:nvPicPr>
          <p:cNvPr id="5" name="Picture 4"/>
          <p:cNvPicPr>
            <a:picLocks noChangeAspect="1"/>
          </p:cNvPicPr>
          <p:nvPr/>
        </p:nvPicPr>
        <p:blipFill>
          <a:blip r:embed="rId3"/>
          <a:stretch>
            <a:fillRect/>
          </a:stretch>
        </p:blipFill>
        <p:spPr>
          <a:xfrm>
            <a:off x="2979348" y="1483744"/>
            <a:ext cx="5600700" cy="5029200"/>
          </a:xfrm>
          <a:prstGeom prst="rect">
            <a:avLst/>
          </a:prstGeom>
        </p:spPr>
      </p:pic>
    </p:spTree>
    <p:extLst>
      <p:ext uri="{BB962C8B-B14F-4D97-AF65-F5344CB8AC3E}">
        <p14:creationId xmlns:p14="http://schemas.microsoft.com/office/powerpoint/2010/main" val="2988210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424" y="382709"/>
            <a:ext cx="11157438" cy="1325563"/>
          </a:xfrm>
        </p:spPr>
        <p:txBody>
          <a:bodyPr>
            <a:noAutofit/>
          </a:bodyPr>
          <a:lstStyle/>
          <a:p>
            <a:pPr algn="ctr"/>
            <a:r>
              <a:rPr lang="en-US" sz="6000" dirty="0" smtClean="0">
                <a:latin typeface="Garamond" panose="02020404030301010803" pitchFamily="18" charset="0"/>
              </a:rPr>
              <a:t>Put the Court in Client’s Place</a:t>
            </a:r>
            <a:endParaRPr lang="en-US" sz="6000" dirty="0">
              <a:latin typeface="Garamond" panose="02020404030301010803" pitchFamily="18" charset="0"/>
            </a:endParaRPr>
          </a:p>
        </p:txBody>
      </p:sp>
      <p:pic>
        <p:nvPicPr>
          <p:cNvPr id="4" name="Picture 3"/>
          <p:cNvPicPr>
            <a:picLocks noChangeAspect="1"/>
          </p:cNvPicPr>
          <p:nvPr/>
        </p:nvPicPr>
        <p:blipFill>
          <a:blip r:embed="rId3"/>
          <a:stretch>
            <a:fillRect/>
          </a:stretch>
        </p:blipFill>
        <p:spPr>
          <a:xfrm>
            <a:off x="3387870" y="1708272"/>
            <a:ext cx="5255233" cy="4393719"/>
          </a:xfrm>
          <a:prstGeom prst="rect">
            <a:avLst/>
          </a:prstGeom>
        </p:spPr>
      </p:pic>
    </p:spTree>
    <p:extLst>
      <p:ext uri="{BB962C8B-B14F-4D97-AF65-F5344CB8AC3E}">
        <p14:creationId xmlns:p14="http://schemas.microsoft.com/office/powerpoint/2010/main" val="1443557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Game of Phones</a:t>
            </a:r>
            <a:endParaRPr lang="en-US" sz="6000" dirty="0">
              <a:latin typeface="Garamond" panose="02020404030301010803" pitchFamily="18" charset="0"/>
            </a:endParaRPr>
          </a:p>
        </p:txBody>
      </p:sp>
      <p:sp>
        <p:nvSpPr>
          <p:cNvPr id="3" name="Content Placeholder 2"/>
          <p:cNvSpPr>
            <a:spLocks noGrp="1"/>
          </p:cNvSpPr>
          <p:nvPr>
            <p:ph idx="1"/>
          </p:nvPr>
        </p:nvSpPr>
        <p:spPr/>
        <p:txBody>
          <a:bodyPr/>
          <a:lstStyle/>
          <a:p>
            <a:pPr marL="514350" indent="-514350">
              <a:buFont typeface="+mj-lt"/>
              <a:buAutoNum type="arabicPeriod"/>
            </a:pPr>
            <a:r>
              <a:rPr lang="en-US" sz="4000" dirty="0" smtClean="0">
                <a:latin typeface="Garamond" panose="02020404030301010803" pitchFamily="18" charset="0"/>
              </a:rPr>
              <a:t>Border Doctrine</a:t>
            </a:r>
          </a:p>
          <a:p>
            <a:pPr marL="514350" indent="-514350">
              <a:buFont typeface="+mj-lt"/>
              <a:buAutoNum type="arabicPeriod"/>
            </a:pPr>
            <a:r>
              <a:rPr lang="en-US" sz="4000" dirty="0">
                <a:latin typeface="Garamond" panose="02020404030301010803" pitchFamily="18" charset="0"/>
              </a:rPr>
              <a:t>Consent and Warrant Validity</a:t>
            </a:r>
          </a:p>
          <a:p>
            <a:pPr marL="514350" indent="-514350">
              <a:buFont typeface="+mj-lt"/>
              <a:buAutoNum type="arabicPeriod"/>
            </a:pPr>
            <a:r>
              <a:rPr lang="en-US" sz="4000" dirty="0" smtClean="0">
                <a:latin typeface="Garamond" panose="02020404030301010803" pitchFamily="18" charset="0"/>
              </a:rPr>
              <a:t>Other Constitutional Challenges</a:t>
            </a:r>
          </a:p>
          <a:p>
            <a:pPr marL="514350" indent="-514350">
              <a:buFont typeface="+mj-lt"/>
              <a:buAutoNum type="arabicPeriod"/>
            </a:pPr>
            <a:r>
              <a:rPr lang="en-US" sz="4000" dirty="0" smtClean="0">
                <a:latin typeface="Garamond" panose="02020404030301010803" pitchFamily="18" charset="0"/>
              </a:rPr>
              <a:t>Motions in </a:t>
            </a:r>
            <a:r>
              <a:rPr lang="en-US" sz="4000" dirty="0" err="1" smtClean="0">
                <a:latin typeface="Garamond" panose="02020404030301010803" pitchFamily="18" charset="0"/>
              </a:rPr>
              <a:t>Limine</a:t>
            </a:r>
            <a:endParaRPr lang="en-US" sz="4000" dirty="0" smtClean="0">
              <a:latin typeface="Garamond" panose="02020404030301010803" pitchFamily="18" charset="0"/>
            </a:endParaRPr>
          </a:p>
          <a:p>
            <a:pPr marL="514350" indent="-514350">
              <a:buFont typeface="+mj-lt"/>
              <a:buAutoNum type="arabicPeriod"/>
            </a:pPr>
            <a:endParaRPr lang="en-US" dirty="0"/>
          </a:p>
        </p:txBody>
      </p:sp>
    </p:spTree>
    <p:extLst>
      <p:ext uri="{BB962C8B-B14F-4D97-AF65-F5344CB8AC3E}">
        <p14:creationId xmlns:p14="http://schemas.microsoft.com/office/powerpoint/2010/main" val="2842243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3667" y="3244334"/>
            <a:ext cx="237566" cy="369332"/>
          </a:xfrm>
          <a:prstGeom prst="rect">
            <a:avLst/>
          </a:prstGeom>
        </p:spPr>
        <p:txBody>
          <a:bodyPr wrap="none">
            <a:spAutoFit/>
          </a:bodyPr>
          <a:lstStyle/>
          <a:p>
            <a:r>
              <a:rPr lang="de-DE" dirty="0"/>
              <a:t> </a:t>
            </a:r>
            <a:endParaRPr lang="en-US" dirty="0"/>
          </a:p>
        </p:txBody>
      </p:sp>
      <p:sp>
        <p:nvSpPr>
          <p:cNvPr id="3" name="Rectangle 2"/>
          <p:cNvSpPr/>
          <p:nvPr/>
        </p:nvSpPr>
        <p:spPr>
          <a:xfrm>
            <a:off x="6003667" y="3244334"/>
            <a:ext cx="237566" cy="369332"/>
          </a:xfrm>
          <a:prstGeom prst="rect">
            <a:avLst/>
          </a:prstGeom>
        </p:spPr>
        <p:txBody>
          <a:bodyPr wrap="none">
            <a:spAutoFit/>
          </a:bodyPr>
          <a:lstStyle/>
          <a:p>
            <a:r>
              <a:rPr lang="de-DE" dirty="0"/>
              <a:t> </a:t>
            </a:r>
            <a:endParaRPr lang="en-US" dirty="0"/>
          </a:p>
        </p:txBody>
      </p:sp>
      <p:sp>
        <p:nvSpPr>
          <p:cNvPr id="11" name="Content Placeholder 10"/>
          <p:cNvSpPr>
            <a:spLocks noGrp="1"/>
          </p:cNvSpPr>
          <p:nvPr>
            <p:ph sz="half" idx="2"/>
          </p:nvPr>
        </p:nvSpPr>
        <p:spPr>
          <a:xfrm>
            <a:off x="4708816" y="1297741"/>
            <a:ext cx="4987636" cy="4027199"/>
          </a:xfrm>
        </p:spPr>
        <p:txBody>
          <a:bodyPr>
            <a:normAutofit fontScale="92500" lnSpcReduction="20000"/>
          </a:bodyPr>
          <a:lstStyle/>
          <a:p>
            <a:pPr marL="0" indent="0" algn="ctr">
              <a:buNone/>
            </a:pPr>
            <a:endParaRPr lang="en-US" dirty="0"/>
          </a:p>
          <a:p>
            <a:pPr marL="0" indent="0">
              <a:buNone/>
            </a:pPr>
            <a:r>
              <a:rPr lang="en-US" sz="3200" dirty="0" smtClean="0">
                <a:latin typeface="Garamond" panose="02020404030301010803" pitchFamily="18" charset="0"/>
              </a:rPr>
              <a:t>Stephanie </a:t>
            </a:r>
            <a:r>
              <a:rPr lang="en-US" sz="3200" dirty="0">
                <a:latin typeface="Garamond" panose="02020404030301010803" pitchFamily="18" charset="0"/>
              </a:rPr>
              <a:t>Lacambra</a:t>
            </a:r>
          </a:p>
          <a:p>
            <a:pPr marL="0" indent="0">
              <a:buNone/>
            </a:pPr>
            <a:r>
              <a:rPr lang="en-US" sz="3200" dirty="0">
                <a:latin typeface="Garamond" panose="02020404030301010803" pitchFamily="18" charset="0"/>
              </a:rPr>
              <a:t>Criminal Defense Staff Attorney</a:t>
            </a:r>
          </a:p>
          <a:p>
            <a:pPr marL="0" indent="0">
              <a:buNone/>
            </a:pPr>
            <a:r>
              <a:rPr lang="en-US" sz="3200" dirty="0">
                <a:latin typeface="Garamond" panose="02020404030301010803" pitchFamily="18" charset="0"/>
              </a:rPr>
              <a:t>Electronic Frontier Foundation</a:t>
            </a:r>
          </a:p>
          <a:p>
            <a:pPr marL="0" indent="0">
              <a:buNone/>
            </a:pPr>
            <a:r>
              <a:rPr lang="en-US" sz="3200" dirty="0">
                <a:latin typeface="Garamond" panose="02020404030301010803" pitchFamily="18" charset="0"/>
              </a:rPr>
              <a:t>815 Eddy St., </a:t>
            </a:r>
            <a:br>
              <a:rPr lang="en-US" sz="3200" dirty="0">
                <a:latin typeface="Garamond" panose="02020404030301010803" pitchFamily="18" charset="0"/>
              </a:rPr>
            </a:br>
            <a:r>
              <a:rPr lang="en-US" sz="3200" dirty="0">
                <a:latin typeface="Garamond" panose="02020404030301010803" pitchFamily="18" charset="0"/>
              </a:rPr>
              <a:t>San Francisco, CA 94109</a:t>
            </a:r>
          </a:p>
          <a:p>
            <a:pPr marL="0" indent="0">
              <a:buNone/>
            </a:pPr>
            <a:r>
              <a:rPr lang="en-US" sz="3200" dirty="0">
                <a:latin typeface="Garamond" panose="02020404030301010803" pitchFamily="18" charset="0"/>
              </a:rPr>
              <a:t>415-436-9333 x130</a:t>
            </a:r>
          </a:p>
          <a:p>
            <a:pPr marL="0" indent="0">
              <a:buNone/>
            </a:pPr>
            <a:r>
              <a:rPr lang="en-US" sz="3200" dirty="0">
                <a:latin typeface="Garamond" panose="02020404030301010803" pitchFamily="18" charset="0"/>
              </a:rPr>
              <a:t>stephanie@eff.org</a:t>
            </a:r>
          </a:p>
        </p:txBody>
      </p:sp>
      <p:sp>
        <p:nvSpPr>
          <p:cNvPr id="5" name="Footer Placeholder 4"/>
          <p:cNvSpPr>
            <a:spLocks noGrp="1"/>
          </p:cNvSpPr>
          <p:nvPr>
            <p:ph type="ftr" sz="quarter" idx="11"/>
          </p:nvPr>
        </p:nvSpPr>
        <p:spPr/>
        <p:txBody>
          <a:bodyPr/>
          <a:lstStyle/>
          <a:p>
            <a:r>
              <a:rPr lang="en-US" dirty="0"/>
              <a:t> </a:t>
            </a:r>
          </a:p>
        </p:txBody>
      </p:sp>
      <p:pic>
        <p:nvPicPr>
          <p:cNvPr id="12" name="Content Placeholder 11"/>
          <p:cNvPicPr>
            <a:picLocks noGrp="1" noChangeAspect="1"/>
          </p:cNvPicPr>
          <p:nvPr>
            <p:ph sz="half" idx="1"/>
          </p:nvPr>
        </p:nvPicPr>
        <p:blipFill>
          <a:blip r:embed="rId2"/>
          <a:srcRect l="-20323" r="-20323"/>
          <a:stretch>
            <a:fillRect/>
          </a:stretch>
        </p:blipFill>
        <p:spPr>
          <a:xfrm>
            <a:off x="670216" y="1048360"/>
            <a:ext cx="4038600" cy="4525963"/>
          </a:xfrm>
          <a:prstGeom prst="rect">
            <a:avLst/>
          </a:prstGeom>
        </p:spPr>
      </p:pic>
    </p:spTree>
    <p:extLst>
      <p:ext uri="{BB962C8B-B14F-4D97-AF65-F5344CB8AC3E}">
        <p14:creationId xmlns:p14="http://schemas.microsoft.com/office/powerpoint/2010/main" val="3531232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723" y="383093"/>
            <a:ext cx="11799277" cy="1325563"/>
          </a:xfrm>
        </p:spPr>
        <p:txBody>
          <a:bodyPr>
            <a:noAutofit/>
          </a:bodyPr>
          <a:lstStyle/>
          <a:p>
            <a:r>
              <a:rPr lang="en-US" sz="6000" dirty="0" smtClean="0">
                <a:latin typeface="Garamond" panose="02020404030301010803" pitchFamily="18" charset="0"/>
              </a:rPr>
              <a:t>Frequency of Border Device Searches</a:t>
            </a:r>
            <a:endParaRPr lang="en-US" sz="6000" dirty="0">
              <a:latin typeface="Garamond" panose="02020404030301010803" pitchFamily="18" charset="0"/>
            </a:endParaRPr>
          </a:p>
        </p:txBody>
      </p:sp>
      <p:graphicFrame>
        <p:nvGraphicFramePr>
          <p:cNvPr id="5" name="Content Placeholder 4"/>
          <p:cNvGraphicFramePr>
            <a:graphicFrameLocks noGrp="1"/>
          </p:cNvGraphicFramePr>
          <p:nvPr>
            <p:ph idx="1"/>
            <p:extLst/>
          </p:nvPr>
        </p:nvGraphicFramePr>
        <p:xfrm>
          <a:off x="2590800" y="2133600"/>
          <a:ext cx="6718300" cy="34544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p:txBody>
          <a:bodyPr/>
          <a:lstStyle/>
          <a:p>
            <a:endParaRPr lang="en-US" dirty="0"/>
          </a:p>
          <a:p>
            <a:endParaRPr lang="en-US" dirty="0"/>
          </a:p>
          <a:p>
            <a:endParaRPr lang="en-US" dirty="0"/>
          </a:p>
        </p:txBody>
      </p:sp>
      <p:sp>
        <p:nvSpPr>
          <p:cNvPr id="6" name="TextBox 5"/>
          <p:cNvSpPr txBox="1"/>
          <p:nvPr/>
        </p:nvSpPr>
        <p:spPr>
          <a:xfrm>
            <a:off x="1996959" y="5981453"/>
            <a:ext cx="7709162" cy="261610"/>
          </a:xfrm>
          <a:prstGeom prst="rect">
            <a:avLst/>
          </a:prstGeom>
          <a:noFill/>
        </p:spPr>
        <p:txBody>
          <a:bodyPr wrap="none" rtlCol="0">
            <a:spAutoFit/>
          </a:bodyPr>
          <a:lstStyle/>
          <a:p>
            <a:r>
              <a:rPr lang="en-US" sz="1100" dirty="0">
                <a:latin typeface="Garamond" panose="02020404030301010803" pitchFamily="18" charset="0"/>
              </a:rPr>
              <a:t>Source: CBP (April 2017), </a:t>
            </a:r>
            <a:r>
              <a:rPr lang="en-US" sz="1100" dirty="0">
                <a:solidFill>
                  <a:srgbClr val="FFFF00"/>
                </a:solidFill>
                <a:latin typeface="Garamond" panose="02020404030301010803" pitchFamily="18" charset="0"/>
              </a:rPr>
              <a:t>https://www.cbp.gov/newsroom/national-media-release/cbp-releases-statistics-electronic-device-searches-0   </a:t>
            </a:r>
          </a:p>
        </p:txBody>
      </p:sp>
      <p:sp>
        <p:nvSpPr>
          <p:cNvPr id="3" name="Oval Callout 2"/>
          <p:cNvSpPr/>
          <p:nvPr/>
        </p:nvSpPr>
        <p:spPr>
          <a:xfrm>
            <a:off x="8578167" y="1765300"/>
            <a:ext cx="1073833" cy="876300"/>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100" dirty="0"/>
              <a:t>*FY 2017 estimated</a:t>
            </a:r>
          </a:p>
        </p:txBody>
      </p:sp>
    </p:spTree>
    <p:extLst>
      <p:ext uri="{BB962C8B-B14F-4D97-AF65-F5344CB8AC3E}">
        <p14:creationId xmlns:p14="http://schemas.microsoft.com/office/powerpoint/2010/main" val="3046284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a:latin typeface="Garamond" panose="02020404030301010803" pitchFamily="18" charset="0"/>
              </a:rPr>
              <a:t>Border </a:t>
            </a:r>
            <a:r>
              <a:rPr lang="en-US" sz="6000" dirty="0" smtClean="0">
                <a:latin typeface="Garamond" panose="02020404030301010803" pitchFamily="18" charset="0"/>
              </a:rPr>
              <a:t>Device Searches</a:t>
            </a:r>
            <a:r>
              <a:rPr lang="en-US" sz="6000" dirty="0">
                <a:latin typeface="Garamond" panose="02020404030301010803" pitchFamily="18" charset="0"/>
              </a:rPr>
              <a:t>: Methods</a:t>
            </a:r>
          </a:p>
        </p:txBody>
      </p:sp>
      <p:sp>
        <p:nvSpPr>
          <p:cNvPr id="3" name="Content Placeholder 2"/>
          <p:cNvSpPr>
            <a:spLocks noGrp="1"/>
          </p:cNvSpPr>
          <p:nvPr>
            <p:ph idx="1"/>
          </p:nvPr>
        </p:nvSpPr>
        <p:spPr>
          <a:xfrm>
            <a:off x="694591" y="1739901"/>
            <a:ext cx="10770577" cy="4889501"/>
          </a:xfrm>
        </p:spPr>
        <p:txBody>
          <a:bodyPr>
            <a:noAutofit/>
          </a:bodyPr>
          <a:lstStyle/>
          <a:p>
            <a:pPr>
              <a:spcBef>
                <a:spcPts val="600"/>
              </a:spcBef>
            </a:pPr>
            <a:r>
              <a:rPr lang="en-US" sz="3500" dirty="0" smtClean="0">
                <a:latin typeface="Garamond" panose="02020404030301010803" pitchFamily="18" charset="0"/>
              </a:rPr>
              <a:t>Demand </a:t>
            </a:r>
            <a:r>
              <a:rPr lang="en-US" sz="3500" dirty="0">
                <a:latin typeface="Garamond" panose="02020404030301010803" pitchFamily="18" charset="0"/>
              </a:rPr>
              <a:t>device password/passcode/PIN</a:t>
            </a:r>
          </a:p>
          <a:p>
            <a:pPr>
              <a:spcBef>
                <a:spcPts val="600"/>
              </a:spcBef>
            </a:pPr>
            <a:r>
              <a:rPr lang="en-US" sz="3500" b="1" dirty="0">
                <a:latin typeface="Garamond" panose="02020404030301010803" pitchFamily="18" charset="0"/>
              </a:rPr>
              <a:t>“Manual” </a:t>
            </a:r>
            <a:r>
              <a:rPr lang="en-US" sz="3500" dirty="0">
                <a:latin typeface="Garamond" panose="02020404030301010803" pitchFamily="18" charset="0"/>
              </a:rPr>
              <a:t>= interacting with device as a user would</a:t>
            </a:r>
          </a:p>
          <a:p>
            <a:pPr>
              <a:spcBef>
                <a:spcPts val="600"/>
              </a:spcBef>
            </a:pPr>
            <a:r>
              <a:rPr lang="en-US" sz="3500" b="1" dirty="0">
                <a:latin typeface="Garamond" panose="02020404030301010803" pitchFamily="18" charset="0"/>
              </a:rPr>
              <a:t>“Forensic” </a:t>
            </a:r>
            <a:r>
              <a:rPr lang="en-US" sz="3500" dirty="0">
                <a:latin typeface="Garamond" panose="02020404030301010803" pitchFamily="18" charset="0"/>
              </a:rPr>
              <a:t>= software enhanced search</a:t>
            </a:r>
          </a:p>
          <a:p>
            <a:pPr lvl="1">
              <a:buClrTx/>
            </a:pPr>
            <a:r>
              <a:rPr lang="en-US" sz="3500" dirty="0">
                <a:latin typeface="Garamond" panose="02020404030301010803" pitchFamily="18" charset="0"/>
              </a:rPr>
              <a:t>All data on a device</a:t>
            </a:r>
          </a:p>
          <a:p>
            <a:pPr lvl="1">
              <a:buClrTx/>
            </a:pPr>
            <a:r>
              <a:rPr lang="en-US" sz="3500" dirty="0">
                <a:latin typeface="Garamond" panose="02020404030301010803" pitchFamily="18" charset="0"/>
              </a:rPr>
              <a:t>Deleted files in </a:t>
            </a:r>
            <a:r>
              <a:rPr lang="en-US" sz="3500" dirty="0" smtClean="0">
                <a:latin typeface="Garamond" panose="02020404030301010803" pitchFamily="18" charset="0"/>
              </a:rPr>
              <a:t>unallocated </a:t>
            </a:r>
            <a:r>
              <a:rPr lang="en-US" sz="3500" dirty="0">
                <a:latin typeface="Garamond" panose="02020404030301010803" pitchFamily="18" charset="0"/>
              </a:rPr>
              <a:t>space</a:t>
            </a:r>
          </a:p>
          <a:p>
            <a:pPr lvl="1">
              <a:buClrTx/>
            </a:pPr>
            <a:r>
              <a:rPr lang="en-US" sz="3500" dirty="0">
                <a:latin typeface="Garamond" panose="02020404030301010803" pitchFamily="18" charset="0"/>
              </a:rPr>
              <a:t>Password-protected or encrypted data</a:t>
            </a:r>
          </a:p>
          <a:p>
            <a:pPr lvl="1">
              <a:buClrTx/>
            </a:pPr>
            <a:r>
              <a:rPr lang="en-US" sz="3500" dirty="0">
                <a:latin typeface="Garamond" panose="02020404030301010803" pitchFamily="18" charset="0"/>
              </a:rPr>
              <a:t>Metadata (e.g., time stamps, GPS coordinates)</a:t>
            </a:r>
          </a:p>
          <a:p>
            <a:pPr lvl="1">
              <a:buClrTx/>
            </a:pPr>
            <a:r>
              <a:rPr lang="en-US" sz="3500" dirty="0">
                <a:latin typeface="Garamond" panose="02020404030301010803" pitchFamily="18" charset="0"/>
              </a:rPr>
              <a:t>Cloud log-in credentials</a:t>
            </a:r>
          </a:p>
        </p:txBody>
      </p:sp>
      <p:sp>
        <p:nvSpPr>
          <p:cNvPr id="4" name="Footer Placeholder 3"/>
          <p:cNvSpPr>
            <a:spLocks noGrp="1"/>
          </p:cNvSpPr>
          <p:nvPr>
            <p:ph type="ftr" sz="quarter" idx="11"/>
          </p:nvPr>
        </p:nvSpPr>
        <p:spPr/>
        <p:txBody>
          <a:bodyPr/>
          <a:lstStyle/>
          <a:p>
            <a:endParaRPr lang="en-US" dirty="0"/>
          </a:p>
          <a:p>
            <a:endParaRPr lang="en-US" dirty="0"/>
          </a:p>
        </p:txBody>
      </p:sp>
    </p:spTree>
    <p:extLst>
      <p:ext uri="{BB962C8B-B14F-4D97-AF65-F5344CB8AC3E}">
        <p14:creationId xmlns:p14="http://schemas.microsoft.com/office/powerpoint/2010/main" val="267364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Right)">
                                      <p:cBhvr>
                                        <p:cTn id="17" dur="500"/>
                                        <p:tgtEl>
                                          <p:spTgt spid="3">
                                            <p:txEl>
                                              <p:pRg st="2" end="2"/>
                                            </p:txEl>
                                          </p:spTgt>
                                        </p:tgtEl>
                                      </p:cBhvr>
                                    </p:animEffect>
                                  </p:childTnLst>
                                </p:cTn>
                              </p:par>
                              <p:par>
                                <p:cTn id="18" presetID="18" presetClass="entr" presetSubtype="6"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trips(downRight)">
                                      <p:cBhvr>
                                        <p:cTn id="20" dur="500"/>
                                        <p:tgtEl>
                                          <p:spTgt spid="3">
                                            <p:txEl>
                                              <p:pRg st="3" end="3"/>
                                            </p:txEl>
                                          </p:spTgt>
                                        </p:tgtEl>
                                      </p:cBhvr>
                                    </p:animEffect>
                                  </p:childTnLst>
                                </p:cTn>
                              </p:par>
                              <p:par>
                                <p:cTn id="21" presetID="18" presetClass="entr" presetSubtype="6"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strips(downRight)">
                                      <p:cBhvr>
                                        <p:cTn id="23" dur="500"/>
                                        <p:tgtEl>
                                          <p:spTgt spid="3">
                                            <p:txEl>
                                              <p:pRg st="4" end="4"/>
                                            </p:txEl>
                                          </p:spTgt>
                                        </p:tgtEl>
                                      </p:cBhvr>
                                    </p:animEffect>
                                  </p:childTnLst>
                                </p:cTn>
                              </p:par>
                              <p:par>
                                <p:cTn id="24" presetID="18" presetClass="entr" presetSubtype="6"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strips(downRight)">
                                      <p:cBhvr>
                                        <p:cTn id="26" dur="500"/>
                                        <p:tgtEl>
                                          <p:spTgt spid="3">
                                            <p:txEl>
                                              <p:pRg st="5" end="5"/>
                                            </p:txEl>
                                          </p:spTgt>
                                        </p:tgtEl>
                                      </p:cBhvr>
                                    </p:animEffect>
                                  </p:childTnLst>
                                </p:cTn>
                              </p:par>
                              <p:par>
                                <p:cTn id="27" presetID="18" presetClass="entr" presetSubtype="6"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strips(downRight)">
                                      <p:cBhvr>
                                        <p:cTn id="29" dur="500"/>
                                        <p:tgtEl>
                                          <p:spTgt spid="3">
                                            <p:txEl>
                                              <p:pRg st="6" end="6"/>
                                            </p:txEl>
                                          </p:spTgt>
                                        </p:tgtEl>
                                      </p:cBhvr>
                                    </p:animEffect>
                                  </p:childTnLst>
                                </p:cTn>
                              </p:par>
                              <p:par>
                                <p:cTn id="30" presetID="18" presetClass="entr" presetSubtype="6"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strips(downRight)">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37" y="365125"/>
            <a:ext cx="11720147" cy="1325563"/>
          </a:xfrm>
        </p:spPr>
        <p:txBody>
          <a:bodyPr>
            <a:noAutofit/>
          </a:bodyPr>
          <a:lstStyle/>
          <a:p>
            <a:r>
              <a:rPr lang="en-US" sz="5800" dirty="0">
                <a:latin typeface="Garamond" panose="02020404030301010803" pitchFamily="18" charset="0"/>
              </a:rPr>
              <a:t>CBP </a:t>
            </a:r>
            <a:r>
              <a:rPr lang="en-US" sz="5800" dirty="0" smtClean="0">
                <a:latin typeface="Garamond" panose="02020404030301010803" pitchFamily="18" charset="0"/>
              </a:rPr>
              <a:t>Policy</a:t>
            </a:r>
            <a:r>
              <a:rPr lang="en-US" sz="5800" dirty="0">
                <a:latin typeface="Garamond" panose="02020404030301010803" pitchFamily="18" charset="0"/>
              </a:rPr>
              <a:t>: </a:t>
            </a:r>
            <a:r>
              <a:rPr lang="en-US" sz="5800" dirty="0" smtClean="0">
                <a:latin typeface="Garamond" panose="02020404030301010803" pitchFamily="18" charset="0"/>
              </a:rPr>
              <a:t>No Warrant</a:t>
            </a:r>
            <a:r>
              <a:rPr lang="en-US" sz="5800" dirty="0">
                <a:latin typeface="Garamond" panose="02020404030301010803" pitchFamily="18" charset="0"/>
              </a:rPr>
              <a:t>, </a:t>
            </a:r>
            <a:r>
              <a:rPr lang="en-US" sz="5800" dirty="0" smtClean="0">
                <a:latin typeface="Garamond" panose="02020404030301010803" pitchFamily="18" charset="0"/>
              </a:rPr>
              <a:t>No Suspicion</a:t>
            </a:r>
            <a:endParaRPr lang="en-US" sz="5800" dirty="0">
              <a:latin typeface="Garamond" panose="02020404030301010803" pitchFamily="18" charset="0"/>
            </a:endParaRPr>
          </a:p>
        </p:txBody>
      </p:sp>
      <p:sp>
        <p:nvSpPr>
          <p:cNvPr id="3" name="Content Placeholder 2"/>
          <p:cNvSpPr>
            <a:spLocks noGrp="1"/>
          </p:cNvSpPr>
          <p:nvPr>
            <p:ph idx="1"/>
          </p:nvPr>
        </p:nvSpPr>
        <p:spPr>
          <a:xfrm>
            <a:off x="1502898" y="4731385"/>
            <a:ext cx="9850902" cy="1990090"/>
          </a:xfrm>
        </p:spPr>
        <p:txBody>
          <a:bodyPr>
            <a:noAutofit/>
          </a:bodyPr>
          <a:lstStyle/>
          <a:p>
            <a:pPr marL="0" indent="0" algn="ctr">
              <a:spcBef>
                <a:spcPts val="600"/>
              </a:spcBef>
              <a:buNone/>
            </a:pPr>
            <a:r>
              <a:rPr lang="en-US" sz="3200" dirty="0">
                <a:latin typeface="Garamond" panose="02020404030301010803" pitchFamily="18" charset="0"/>
              </a:rPr>
              <a:t>“With or without reasonable suspicion,” border agents may search digital devices “and may review and analyze the information encountered at the border” (¶ 5.1.2)</a:t>
            </a:r>
          </a:p>
          <a:p>
            <a:pPr>
              <a:spcBef>
                <a:spcPts val="600"/>
              </a:spcBef>
            </a:pPr>
            <a:endParaRPr lang="en-US" dirty="0"/>
          </a:p>
        </p:txBody>
      </p:sp>
      <p:sp>
        <p:nvSpPr>
          <p:cNvPr id="4" name="Footer Placeholder 3"/>
          <p:cNvSpPr>
            <a:spLocks noGrp="1"/>
          </p:cNvSpPr>
          <p:nvPr>
            <p:ph type="ftr" sz="quarter" idx="11"/>
          </p:nvPr>
        </p:nvSpPr>
        <p:spPr/>
        <p:txBody>
          <a:bodyPr/>
          <a:lstStyle/>
          <a:p>
            <a:endParaRPr lang="en-US" dirty="0"/>
          </a:p>
          <a:p>
            <a:endParaRPr lang="en-US" dirty="0"/>
          </a:p>
        </p:txBody>
      </p:sp>
      <p:pic>
        <p:nvPicPr>
          <p:cNvPr id="5" name="Picture Placeholder 13" descr="Screen Shot 2017-08-28 at 12.58.19 PM.png"/>
          <p:cNvPicPr>
            <a:picLocks noChangeAspect="1"/>
          </p:cNvPicPr>
          <p:nvPr/>
        </p:nvPicPr>
        <p:blipFill>
          <a:blip r:embed="rId3" cstate="email">
            <a:extLst>
              <a:ext uri="{28A0092B-C50C-407E-A947-70E740481C1C}">
                <a14:useLocalDpi xmlns:a14="http://schemas.microsoft.com/office/drawing/2010/main" val="0"/>
              </a:ext>
            </a:extLst>
          </a:blip>
          <a:srcRect t="9814" b="9814"/>
          <a:stretch>
            <a:fillRect/>
          </a:stretch>
        </p:blipFill>
        <p:spPr>
          <a:xfrm>
            <a:off x="2962096" y="2084070"/>
            <a:ext cx="6129151" cy="2133600"/>
          </a:xfrm>
          <a:prstGeom prst="rect">
            <a:avLst/>
          </a:prstGeom>
          <a:noFill/>
          <a:ln>
            <a:noFill/>
          </a:ln>
        </p:spPr>
      </p:pic>
    </p:spTree>
    <p:extLst>
      <p:ext uri="{BB962C8B-B14F-4D97-AF65-F5344CB8AC3E}">
        <p14:creationId xmlns:p14="http://schemas.microsoft.com/office/powerpoint/2010/main" val="6534941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70244"/>
          </a:xfrm>
        </p:spPr>
        <p:txBody>
          <a:bodyPr>
            <a:noAutofit/>
          </a:bodyPr>
          <a:lstStyle/>
          <a:p>
            <a:r>
              <a:rPr lang="en-US" dirty="0">
                <a:latin typeface="Garamond" panose="02020404030301010803" pitchFamily="18" charset="0"/>
              </a:rPr>
              <a:t>Fourth Amendment: </a:t>
            </a:r>
            <a:r>
              <a:rPr lang="en-US" dirty="0" smtClean="0">
                <a:latin typeface="Garamond" panose="02020404030301010803" pitchFamily="18" charset="0"/>
              </a:rPr>
              <a:t>Border Search Exception</a:t>
            </a:r>
            <a:endParaRPr lang="en-US" dirty="0">
              <a:latin typeface="Garamond" panose="02020404030301010803" pitchFamily="18" charset="0"/>
            </a:endParaRPr>
          </a:p>
        </p:txBody>
      </p:sp>
      <p:sp>
        <p:nvSpPr>
          <p:cNvPr id="3" name="Content Placeholder 2"/>
          <p:cNvSpPr>
            <a:spLocks noGrp="1"/>
          </p:cNvSpPr>
          <p:nvPr>
            <p:ph idx="1"/>
          </p:nvPr>
        </p:nvSpPr>
        <p:spPr>
          <a:xfrm>
            <a:off x="633045" y="1778000"/>
            <a:ext cx="10990385" cy="2755900"/>
          </a:xfrm>
        </p:spPr>
        <p:txBody>
          <a:bodyPr>
            <a:noAutofit/>
          </a:bodyPr>
          <a:lstStyle/>
          <a:p>
            <a:pPr>
              <a:spcBef>
                <a:spcPts val="600"/>
              </a:spcBef>
            </a:pPr>
            <a:r>
              <a:rPr lang="en-US" sz="3200" b="1" dirty="0">
                <a:latin typeface="Garamond" panose="02020404030301010803" pitchFamily="18" charset="0"/>
              </a:rPr>
              <a:t>“Routine” </a:t>
            </a:r>
            <a:r>
              <a:rPr lang="en-US" sz="3200" dirty="0">
                <a:latin typeface="Garamond" panose="02020404030301010803" pitchFamily="18" charset="0"/>
              </a:rPr>
              <a:t>border searches of travelers’ belongings or persons do not require any individualized suspicion</a:t>
            </a:r>
          </a:p>
          <a:p>
            <a:pPr>
              <a:spcBef>
                <a:spcPts val="600"/>
              </a:spcBef>
            </a:pPr>
            <a:r>
              <a:rPr lang="en-US" sz="3200" b="1" dirty="0">
                <a:latin typeface="Garamond" panose="02020404030301010803" pitchFamily="18" charset="0"/>
              </a:rPr>
              <a:t>Warrantless and suspicionless </a:t>
            </a:r>
            <a:r>
              <a:rPr lang="en-US" sz="3200" dirty="0">
                <a:latin typeface="Garamond" panose="02020404030301010803" pitchFamily="18" charset="0"/>
              </a:rPr>
              <a:t>“routine” border searches are “reasonable” because</a:t>
            </a:r>
            <a:r>
              <a:rPr lang="en-US" sz="3200" dirty="0" smtClean="0">
                <a:latin typeface="Garamond" panose="02020404030301010803" pitchFamily="18" charset="0"/>
              </a:rPr>
              <a:t>:</a:t>
            </a:r>
          </a:p>
          <a:p>
            <a:pPr>
              <a:spcBef>
                <a:spcPts val="600"/>
              </a:spcBef>
            </a:pPr>
            <a:endParaRPr lang="en-US" sz="3200" dirty="0" smtClean="0"/>
          </a:p>
          <a:p>
            <a:pPr>
              <a:spcBef>
                <a:spcPts val="600"/>
              </a:spcBef>
            </a:pPr>
            <a:endParaRPr lang="en-US" sz="3200" dirty="0"/>
          </a:p>
          <a:p>
            <a:pPr>
              <a:spcBef>
                <a:spcPts val="600"/>
              </a:spcBef>
            </a:pPr>
            <a:r>
              <a:rPr lang="en-US" sz="3200" b="1" dirty="0">
                <a:latin typeface="Garamond" panose="02020404030301010803" pitchFamily="18" charset="0"/>
              </a:rPr>
              <a:t>“Non-routine” </a:t>
            </a:r>
            <a:r>
              <a:rPr lang="en-US" sz="3200" dirty="0">
                <a:latin typeface="Garamond" panose="02020404030301010803" pitchFamily="18" charset="0"/>
              </a:rPr>
              <a:t>border searches </a:t>
            </a:r>
            <a:r>
              <a:rPr lang="en-US" sz="3200" i="1" dirty="0">
                <a:latin typeface="Garamond" panose="02020404030301010803" pitchFamily="18" charset="0"/>
              </a:rPr>
              <a:t>at least </a:t>
            </a:r>
            <a:r>
              <a:rPr lang="en-US" sz="3200" dirty="0">
                <a:latin typeface="Garamond" panose="02020404030301010803" pitchFamily="18" charset="0"/>
              </a:rPr>
              <a:t>require </a:t>
            </a:r>
            <a:r>
              <a:rPr lang="en-US" sz="3200" i="1" dirty="0">
                <a:solidFill>
                  <a:srgbClr val="FFFF00"/>
                </a:solidFill>
                <a:latin typeface="Garamond" panose="02020404030301010803" pitchFamily="18" charset="0"/>
              </a:rPr>
              <a:t>reasonable suspicion </a:t>
            </a:r>
            <a:r>
              <a:rPr lang="en-US" sz="3200" dirty="0">
                <a:latin typeface="Garamond" panose="02020404030301010803" pitchFamily="18" charset="0"/>
              </a:rPr>
              <a:t>that that thing to be searched contains evidence of an immigration or customs violation - </a:t>
            </a:r>
            <a:r>
              <a:rPr lang="es-ES_tradnl" sz="3200" b="1" i="1" dirty="0">
                <a:latin typeface="Garamond" panose="02020404030301010803" pitchFamily="18" charset="0"/>
              </a:rPr>
              <a:t>U.S. v. Montoya de </a:t>
            </a:r>
            <a:r>
              <a:rPr lang="es-ES_tradnl" sz="3200" b="1" i="1" dirty="0" err="1">
                <a:latin typeface="Garamond" panose="02020404030301010803" pitchFamily="18" charset="0"/>
              </a:rPr>
              <a:t>Hernandez</a:t>
            </a:r>
            <a:r>
              <a:rPr lang="es-ES_tradnl" sz="3200" dirty="0">
                <a:latin typeface="Garamond" panose="02020404030301010803" pitchFamily="18" charset="0"/>
              </a:rPr>
              <a:t>, 473 U.S. 531 (1985)</a:t>
            </a:r>
            <a:endParaRPr lang="en-US" sz="3200" dirty="0">
              <a:latin typeface="Garamond" panose="02020404030301010803" pitchFamily="18" charset="0"/>
            </a:endParaRPr>
          </a:p>
          <a:p>
            <a:pPr>
              <a:spcBef>
                <a:spcPts val="600"/>
              </a:spcBef>
            </a:pPr>
            <a:endParaRPr lang="en-US" sz="3200" dirty="0"/>
          </a:p>
        </p:txBody>
      </p:sp>
      <p:sp>
        <p:nvSpPr>
          <p:cNvPr id="4" name="TextBox 3"/>
          <p:cNvSpPr txBox="1"/>
          <p:nvPr/>
        </p:nvSpPr>
        <p:spPr>
          <a:xfrm>
            <a:off x="2296828" y="3630221"/>
            <a:ext cx="4114800" cy="2062103"/>
          </a:xfrm>
          <a:prstGeom prst="rect">
            <a:avLst/>
          </a:prstGeom>
          <a:noFill/>
        </p:spPr>
        <p:txBody>
          <a:bodyPr wrap="square" numCol="1" rtlCol="0">
            <a:spAutoFit/>
          </a:bodyPr>
          <a:lstStyle/>
          <a:p>
            <a:r>
              <a:rPr lang="en-US" sz="3200" dirty="0">
                <a:solidFill>
                  <a:srgbClr val="FFFF00"/>
                </a:solidFill>
              </a:rPr>
              <a:t>Government interests in border security</a:t>
            </a:r>
          </a:p>
          <a:p>
            <a:endParaRPr lang="en-US" sz="3200" dirty="0"/>
          </a:p>
          <a:p>
            <a:endParaRPr lang="en-US" sz="3200" dirty="0"/>
          </a:p>
        </p:txBody>
      </p:sp>
      <p:sp>
        <p:nvSpPr>
          <p:cNvPr id="5" name="TextBox 4"/>
          <p:cNvSpPr txBox="1"/>
          <p:nvPr/>
        </p:nvSpPr>
        <p:spPr>
          <a:xfrm>
            <a:off x="6807201" y="3607138"/>
            <a:ext cx="3771901" cy="1569660"/>
          </a:xfrm>
          <a:prstGeom prst="rect">
            <a:avLst/>
          </a:prstGeom>
          <a:noFill/>
        </p:spPr>
        <p:txBody>
          <a:bodyPr wrap="square" numCol="1" rtlCol="0">
            <a:spAutoFit/>
          </a:bodyPr>
          <a:lstStyle/>
          <a:p>
            <a:r>
              <a:rPr lang="en-US" sz="3200" dirty="0">
                <a:solidFill>
                  <a:srgbClr val="FFFF00"/>
                </a:solidFill>
              </a:rPr>
              <a:t>Travelers’ privacy interests in luggage</a:t>
            </a:r>
          </a:p>
          <a:p>
            <a:endParaRPr lang="en-US" sz="3200" dirty="0">
              <a:solidFill>
                <a:srgbClr val="FFFF00"/>
              </a:solidFill>
            </a:endParaRPr>
          </a:p>
        </p:txBody>
      </p:sp>
      <p:sp>
        <p:nvSpPr>
          <p:cNvPr id="6" name="TextBox 5"/>
          <p:cNvSpPr txBox="1"/>
          <p:nvPr/>
        </p:nvSpPr>
        <p:spPr>
          <a:xfrm>
            <a:off x="6128237" y="3680648"/>
            <a:ext cx="566783" cy="1107996"/>
          </a:xfrm>
          <a:prstGeom prst="rect">
            <a:avLst/>
          </a:prstGeom>
          <a:noFill/>
        </p:spPr>
        <p:txBody>
          <a:bodyPr wrap="square" rtlCol="0">
            <a:spAutoFit/>
          </a:bodyPr>
          <a:lstStyle/>
          <a:p>
            <a:r>
              <a:rPr lang="en-US" sz="6600" dirty="0">
                <a:latin typeface="ＭＳ ゴシック"/>
                <a:ea typeface="ＭＳ ゴシック"/>
                <a:cs typeface="ＭＳ ゴシック"/>
              </a:rPr>
              <a:t>&gt;</a:t>
            </a:r>
            <a:endParaRPr lang="en-US" sz="6600" dirty="0"/>
          </a:p>
        </p:txBody>
      </p:sp>
    </p:spTree>
    <p:extLst>
      <p:ext uri="{BB962C8B-B14F-4D97-AF65-F5344CB8AC3E}">
        <p14:creationId xmlns:p14="http://schemas.microsoft.com/office/powerpoint/2010/main" val="13596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Righ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par>
                          <p:cTn id="33" fill="hold">
                            <p:stCondLst>
                              <p:cond delay="2000"/>
                            </p:stCondLst>
                            <p:childTnLst>
                              <p:par>
                                <p:cTn id="34" presetID="37" presetClass="entr" presetSubtype="0" fill="hold" grpId="0" nodeType="after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fade">
                                      <p:cBhvr>
                                        <p:cTn id="36" dur="1000"/>
                                        <p:tgtEl>
                                          <p:spTgt spid="5">
                                            <p:txEl>
                                              <p:pRg st="0" end="0"/>
                                            </p:txEl>
                                          </p:spTgt>
                                        </p:tgtEl>
                                      </p:cBhvr>
                                    </p:animEffect>
                                    <p:anim calcmode="lin" valueType="num">
                                      <p:cBhvr>
                                        <p:cTn id="3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allAtOnce"/>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Border Search Doctrine</a:t>
            </a:r>
            <a:endParaRPr lang="en-US" sz="6000" dirty="0">
              <a:latin typeface="Garamond" panose="02020404030301010803" pitchFamily="18" charset="0"/>
            </a:endParaRPr>
          </a:p>
        </p:txBody>
      </p:sp>
      <p:sp>
        <p:nvSpPr>
          <p:cNvPr id="3" name="Content Placeholder 2"/>
          <p:cNvSpPr>
            <a:spLocks noGrp="1"/>
          </p:cNvSpPr>
          <p:nvPr>
            <p:ph idx="1"/>
          </p:nvPr>
        </p:nvSpPr>
        <p:spPr>
          <a:xfrm>
            <a:off x="597877" y="1690688"/>
            <a:ext cx="10996246" cy="4876800"/>
          </a:xfrm>
        </p:spPr>
        <p:txBody>
          <a:bodyPr>
            <a:noAutofit/>
          </a:bodyPr>
          <a:lstStyle/>
          <a:p>
            <a:pPr>
              <a:spcBef>
                <a:spcPts val="600"/>
              </a:spcBef>
            </a:pPr>
            <a:r>
              <a:rPr lang="en-US" sz="3100" dirty="0">
                <a:latin typeface="Garamond" panose="02020404030301010803" pitchFamily="18" charset="0"/>
              </a:rPr>
              <a:t>Border searches are permitted to enforce the </a:t>
            </a:r>
            <a:r>
              <a:rPr lang="en-US" sz="3100" b="1" dirty="0">
                <a:latin typeface="Garamond" panose="02020404030301010803" pitchFamily="18" charset="0"/>
              </a:rPr>
              <a:t>immigration and customs laws</a:t>
            </a:r>
            <a:r>
              <a:rPr lang="en-US" sz="3100" dirty="0">
                <a:latin typeface="Garamond" panose="02020404030301010803" pitchFamily="18" charset="0"/>
              </a:rPr>
              <a:t>, specifically to:</a:t>
            </a:r>
          </a:p>
          <a:p>
            <a:pPr marL="1093788" lvl="2" indent="-514350">
              <a:buFont typeface="+mj-lt"/>
              <a:buAutoNum type="arabicPeriod"/>
            </a:pPr>
            <a:r>
              <a:rPr lang="en-US" sz="3100" dirty="0">
                <a:latin typeface="Garamond" panose="02020404030301010803" pitchFamily="18" charset="0"/>
              </a:rPr>
              <a:t>Ensure that travelers entering the U.S. have proper authorization and documentation</a:t>
            </a:r>
          </a:p>
          <a:p>
            <a:pPr marL="1093788" lvl="2" indent="-514350">
              <a:buFont typeface="+mj-lt"/>
              <a:buAutoNum type="arabicPeriod"/>
            </a:pPr>
            <a:r>
              <a:rPr lang="en-US" sz="3100" dirty="0">
                <a:latin typeface="Garamond" panose="02020404030301010803" pitchFamily="18" charset="0"/>
              </a:rPr>
              <a:t>Enforce the laws regulating the importation of goods into the U.S., including duty requirements (also exportation/sanctions)</a:t>
            </a:r>
          </a:p>
          <a:p>
            <a:pPr marL="1093788" lvl="2" indent="-514350">
              <a:buFont typeface="+mj-lt"/>
              <a:buAutoNum type="arabicPeriod"/>
            </a:pPr>
            <a:r>
              <a:rPr lang="en-US" sz="3100" dirty="0">
                <a:latin typeface="Garamond" panose="02020404030301010803" pitchFamily="18" charset="0"/>
              </a:rPr>
              <a:t>Prevent the entry of harmful people (e.g., terrorists) and harmful items (i.e., contraband) such as weapons, drugs, infested agricultural products, and obscene material/child porn</a:t>
            </a:r>
          </a:p>
        </p:txBody>
      </p:sp>
    </p:spTree>
    <p:extLst>
      <p:ext uri="{BB962C8B-B14F-4D97-AF65-F5344CB8AC3E}">
        <p14:creationId xmlns:p14="http://schemas.microsoft.com/office/powerpoint/2010/main" val="43710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Righ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Righ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Garamond" panose="02020404030301010803" pitchFamily="18" charset="0"/>
              </a:rPr>
              <a:t>1) Border Search Exception Should Not Apply </a:t>
            </a:r>
            <a:endParaRPr lang="en-US" dirty="0">
              <a:latin typeface="Garamond" panose="02020404030301010803" pitchFamily="18" charset="0"/>
            </a:endParaRPr>
          </a:p>
        </p:txBody>
      </p:sp>
      <p:sp>
        <p:nvSpPr>
          <p:cNvPr id="3" name="Content Placeholder 2"/>
          <p:cNvSpPr>
            <a:spLocks noGrp="1"/>
          </p:cNvSpPr>
          <p:nvPr>
            <p:ph idx="1"/>
          </p:nvPr>
        </p:nvSpPr>
        <p:spPr>
          <a:xfrm>
            <a:off x="266700" y="1808040"/>
            <a:ext cx="10515600" cy="4351338"/>
          </a:xfrm>
        </p:spPr>
        <p:txBody>
          <a:bodyPr>
            <a:normAutofit/>
          </a:bodyPr>
          <a:lstStyle/>
          <a:p>
            <a:pPr lvl="1">
              <a:buClrTx/>
            </a:pPr>
            <a:r>
              <a:rPr lang="en-US" sz="3100" dirty="0" smtClean="0">
                <a:latin typeface="Garamond" panose="02020404030301010803" pitchFamily="18" charset="0"/>
              </a:rPr>
              <a:t>Warrantless </a:t>
            </a:r>
            <a:r>
              <a:rPr lang="en-US" sz="3100" dirty="0">
                <a:latin typeface="Garamond" panose="02020404030301010803" pitchFamily="18" charset="0"/>
              </a:rPr>
              <a:t>and </a:t>
            </a:r>
            <a:r>
              <a:rPr lang="en-US" sz="3100" dirty="0" err="1">
                <a:latin typeface="Garamond" panose="02020404030301010803" pitchFamily="18" charset="0"/>
              </a:rPr>
              <a:t>suspicionless</a:t>
            </a:r>
            <a:r>
              <a:rPr lang="en-US" sz="3100" dirty="0">
                <a:latin typeface="Garamond" panose="02020404030301010803" pitchFamily="18" charset="0"/>
              </a:rPr>
              <a:t> searches of digital data are </a:t>
            </a:r>
            <a:r>
              <a:rPr lang="en-US" sz="3100" dirty="0">
                <a:solidFill>
                  <a:srgbClr val="FFFF00"/>
                </a:solidFill>
                <a:latin typeface="Garamond" panose="02020404030301010803" pitchFamily="18" charset="0"/>
              </a:rPr>
              <a:t>not sufficiently “tethered” </a:t>
            </a:r>
            <a:r>
              <a:rPr lang="en-US" sz="3100" dirty="0">
                <a:latin typeface="Garamond" panose="02020404030301010803" pitchFamily="18" charset="0"/>
              </a:rPr>
              <a:t>to border security (i.e., immigrations and customs enforcement) to justify a categorical </a:t>
            </a:r>
            <a:r>
              <a:rPr lang="en-US" sz="3100" dirty="0" smtClean="0">
                <a:latin typeface="Garamond" panose="02020404030301010803" pitchFamily="18" charset="0"/>
              </a:rPr>
              <a:t>rule</a:t>
            </a:r>
          </a:p>
          <a:p>
            <a:pPr lvl="1"/>
            <a:r>
              <a:rPr lang="en-US" sz="3100" dirty="0">
                <a:latin typeface="Garamond" panose="02020404030301010803" pitchFamily="18" charset="0"/>
              </a:rPr>
              <a:t>A </a:t>
            </a:r>
            <a:r>
              <a:rPr lang="en-US" sz="3100" b="1" dirty="0">
                <a:latin typeface="Garamond" panose="02020404030301010803" pitchFamily="18" charset="0"/>
              </a:rPr>
              <a:t>probable cause warrant </a:t>
            </a:r>
            <a:r>
              <a:rPr lang="en-US" sz="3100" dirty="0">
                <a:latin typeface="Garamond" panose="02020404030301010803" pitchFamily="18" charset="0"/>
              </a:rPr>
              <a:t>is required for border searches of digital devices</a:t>
            </a:r>
          </a:p>
          <a:p>
            <a:pPr lvl="1">
              <a:buClrTx/>
            </a:pPr>
            <a:endParaRPr lang="en-US" sz="2700" i="1" dirty="0"/>
          </a:p>
          <a:p>
            <a:pPr lvl="1">
              <a:buClrTx/>
            </a:pPr>
            <a:endParaRPr lang="en-US" sz="3100" dirty="0">
              <a:latin typeface="Garamond" panose="02020404030301010803" pitchFamily="18" charset="0"/>
            </a:endParaRPr>
          </a:p>
          <a:p>
            <a:endParaRPr lang="en-US" dirty="0"/>
          </a:p>
        </p:txBody>
      </p:sp>
      <p:pic>
        <p:nvPicPr>
          <p:cNvPr id="4" name="Picture 3" descr="Screen Shot 2017-09-08 at 4.06.07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35684" y="3824785"/>
            <a:ext cx="4049347" cy="2837949"/>
          </a:xfrm>
          <a:prstGeom prst="rect">
            <a:avLst/>
          </a:prstGeom>
        </p:spPr>
      </p:pic>
    </p:spTree>
    <p:extLst>
      <p:ext uri="{BB962C8B-B14F-4D97-AF65-F5344CB8AC3E}">
        <p14:creationId xmlns:p14="http://schemas.microsoft.com/office/powerpoint/2010/main" val="46015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365125"/>
            <a:ext cx="11648364" cy="1402260"/>
          </a:xfrm>
        </p:spPr>
        <p:txBody>
          <a:bodyPr/>
          <a:lstStyle/>
          <a:p>
            <a:pPr algn="ctr"/>
            <a:r>
              <a:rPr lang="en-US" dirty="0" smtClean="0">
                <a:latin typeface="Garamond" panose="02020404030301010803" pitchFamily="18" charset="0"/>
              </a:rPr>
              <a:t>Kim Kardashian Meets with Trump to Discuss Prison Reform</a:t>
            </a:r>
            <a:endParaRPr lang="en-US" dirty="0">
              <a:latin typeface="Garamond" panose="020204040303010108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444" y="1825625"/>
            <a:ext cx="7335112" cy="4351338"/>
          </a:xfrm>
        </p:spPr>
      </p:pic>
    </p:spTree>
    <p:extLst>
      <p:ext uri="{BB962C8B-B14F-4D97-AF65-F5344CB8AC3E}">
        <p14:creationId xmlns:p14="http://schemas.microsoft.com/office/powerpoint/2010/main" val="3961393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244158"/>
            <a:ext cx="11553092" cy="1339850"/>
          </a:xfrm>
        </p:spPr>
        <p:txBody>
          <a:bodyPr>
            <a:noAutofit/>
          </a:bodyPr>
          <a:lstStyle/>
          <a:p>
            <a:r>
              <a:rPr lang="en-US" sz="4800" dirty="0">
                <a:latin typeface="Garamond" panose="02020404030301010803" pitchFamily="18" charset="0"/>
              </a:rPr>
              <a:t>1) Border Search Exception Should Not </a:t>
            </a:r>
            <a:r>
              <a:rPr lang="en-US" sz="4800" dirty="0" smtClean="0">
                <a:latin typeface="Garamond" panose="02020404030301010803" pitchFamily="18" charset="0"/>
              </a:rPr>
              <a:t>Apply</a:t>
            </a:r>
            <a:endParaRPr lang="en-US" sz="4800" dirty="0"/>
          </a:p>
        </p:txBody>
      </p:sp>
      <p:sp>
        <p:nvSpPr>
          <p:cNvPr id="3" name="Content Placeholder 2"/>
          <p:cNvSpPr>
            <a:spLocks noGrp="1"/>
          </p:cNvSpPr>
          <p:nvPr>
            <p:ph idx="1"/>
          </p:nvPr>
        </p:nvSpPr>
        <p:spPr>
          <a:xfrm>
            <a:off x="316523" y="1336432"/>
            <a:ext cx="11676185" cy="5340140"/>
          </a:xfrm>
        </p:spPr>
        <p:txBody>
          <a:bodyPr>
            <a:noAutofit/>
          </a:bodyPr>
          <a:lstStyle/>
          <a:p>
            <a:pPr>
              <a:spcBef>
                <a:spcPts val="600"/>
              </a:spcBef>
            </a:pPr>
            <a:r>
              <a:rPr lang="en-US" dirty="0">
                <a:latin typeface="Garamond" panose="02020404030301010803" pitchFamily="18" charset="0"/>
              </a:rPr>
              <a:t>Border searches of digital data without a </a:t>
            </a:r>
            <a:r>
              <a:rPr lang="en-US" dirty="0">
                <a:solidFill>
                  <a:srgbClr val="FFFF00"/>
                </a:solidFill>
                <a:latin typeface="Garamond" panose="02020404030301010803" pitchFamily="18" charset="0"/>
              </a:rPr>
              <a:t>probable cause warrant </a:t>
            </a:r>
            <a:r>
              <a:rPr lang="en-US" dirty="0">
                <a:latin typeface="Garamond" panose="02020404030301010803" pitchFamily="18" charset="0"/>
              </a:rPr>
              <a:t>violate the Fourth </a:t>
            </a:r>
            <a:r>
              <a:rPr lang="en-US" dirty="0" smtClean="0">
                <a:latin typeface="Garamond" panose="02020404030301010803" pitchFamily="18" charset="0"/>
              </a:rPr>
              <a:t>Amendment.</a:t>
            </a:r>
            <a:endParaRPr lang="en-US" dirty="0">
              <a:latin typeface="Garamond" panose="02020404030301010803" pitchFamily="18" charset="0"/>
            </a:endParaRPr>
          </a:p>
          <a:p>
            <a:pPr>
              <a:spcBef>
                <a:spcPts val="600"/>
              </a:spcBef>
            </a:pPr>
            <a:r>
              <a:rPr lang="en-US" dirty="0">
                <a:latin typeface="Garamond" panose="02020404030301010803" pitchFamily="18" charset="0"/>
              </a:rPr>
              <a:t>Key cases:</a:t>
            </a:r>
          </a:p>
          <a:p>
            <a:pPr lvl="1">
              <a:buClrTx/>
            </a:pPr>
            <a:r>
              <a:rPr lang="en-US" sz="2800" b="1" i="1" dirty="0">
                <a:latin typeface="Garamond" panose="02020404030301010803" pitchFamily="18" charset="0"/>
              </a:rPr>
              <a:t>Riley v. California</a:t>
            </a:r>
            <a:r>
              <a:rPr lang="en-US" sz="2800" dirty="0">
                <a:latin typeface="Garamond" panose="02020404030301010803" pitchFamily="18" charset="0"/>
              </a:rPr>
              <a:t>, 134 S.Ct. 2473 (2014)</a:t>
            </a:r>
          </a:p>
          <a:p>
            <a:pPr lvl="2">
              <a:buClrTx/>
            </a:pPr>
            <a:r>
              <a:rPr lang="en-US" sz="2800" dirty="0">
                <a:solidFill>
                  <a:schemeClr val="tx1"/>
                </a:solidFill>
                <a:latin typeface="Garamond" panose="02020404030301010803" pitchFamily="18" charset="0"/>
              </a:rPr>
              <a:t>Search-incident-to-arrest exception does not apply to cell phone seized during an arrest; probable cause warrant required</a:t>
            </a:r>
          </a:p>
          <a:p>
            <a:pPr lvl="1">
              <a:buClrTx/>
            </a:pPr>
            <a:r>
              <a:rPr lang="en-US" sz="2800" b="1" i="1" dirty="0">
                <a:latin typeface="Garamond" panose="02020404030301010803" pitchFamily="18" charset="0"/>
              </a:rPr>
              <a:t>U.S. v. Cotterman</a:t>
            </a:r>
            <a:r>
              <a:rPr lang="en-US" sz="2800" dirty="0">
                <a:latin typeface="Garamond" panose="02020404030301010803" pitchFamily="18" charset="0"/>
              </a:rPr>
              <a:t>, 709 F.3d 952 (9th Cir. 2013) (en banc)</a:t>
            </a:r>
          </a:p>
          <a:p>
            <a:pPr lvl="2">
              <a:buClrTx/>
            </a:pPr>
            <a:r>
              <a:rPr lang="en-US" sz="2800" dirty="0">
                <a:solidFill>
                  <a:schemeClr val="tx1"/>
                </a:solidFill>
                <a:latin typeface="Garamond" panose="02020404030301010803" pitchFamily="18" charset="0"/>
              </a:rPr>
              <a:t>“Forensic” border search of digital device is “non-routine” and requires reasonable suspicion</a:t>
            </a:r>
          </a:p>
          <a:p>
            <a:pPr lvl="2">
              <a:buClrTx/>
            </a:pPr>
            <a:r>
              <a:rPr lang="en-US" sz="2800" dirty="0">
                <a:solidFill>
                  <a:srgbClr val="FFFF00"/>
                </a:solidFill>
                <a:latin typeface="Garamond" panose="02020404030301010803" pitchFamily="18" charset="0"/>
              </a:rPr>
              <a:t>But</a:t>
            </a:r>
            <a:r>
              <a:rPr lang="en-US" sz="2800" dirty="0">
                <a:solidFill>
                  <a:schemeClr val="tx1"/>
                </a:solidFill>
                <a:latin typeface="Garamond" panose="02020404030301010803" pitchFamily="18" charset="0"/>
              </a:rPr>
              <a:t> at least one court found that software is not “forensic” if it only conducts targeted searches of digital </a:t>
            </a:r>
            <a:r>
              <a:rPr lang="en-US" sz="2800" dirty="0" smtClean="0">
                <a:solidFill>
                  <a:schemeClr val="tx1"/>
                </a:solidFill>
                <a:latin typeface="Garamond" panose="02020404030301010803" pitchFamily="18" charset="0"/>
              </a:rPr>
              <a:t>data</a:t>
            </a:r>
          </a:p>
          <a:p>
            <a:pPr lvl="3"/>
            <a:r>
              <a:rPr lang="en-US" sz="2600" b="1" i="1" dirty="0" smtClean="0">
                <a:latin typeface="Garamond" panose="02020404030301010803" pitchFamily="18" charset="0"/>
              </a:rPr>
              <a:t>U.S</a:t>
            </a:r>
            <a:r>
              <a:rPr lang="en-US" sz="2600" b="1" i="1" dirty="0">
                <a:latin typeface="Garamond" panose="02020404030301010803" pitchFamily="18" charset="0"/>
              </a:rPr>
              <a:t>. v. Feiten</a:t>
            </a:r>
            <a:r>
              <a:rPr lang="en-US" sz="2600" dirty="0">
                <a:latin typeface="Garamond" panose="02020404030301010803" pitchFamily="18" charset="0"/>
              </a:rPr>
              <a:t>, 2016 WL 894452 (E.D. Mich. 2016)</a:t>
            </a:r>
          </a:p>
        </p:txBody>
      </p:sp>
    </p:spTree>
    <p:extLst>
      <p:ext uri="{BB962C8B-B14F-4D97-AF65-F5344CB8AC3E}">
        <p14:creationId xmlns:p14="http://schemas.microsoft.com/office/powerpoint/2010/main" val="56747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Right)">
                                      <p:cBhvr>
                                        <p:cTn id="17" dur="500"/>
                                        <p:tgtEl>
                                          <p:spTgt spid="3">
                                            <p:txEl>
                                              <p:pRg st="2" end="2"/>
                                            </p:txEl>
                                          </p:spTgt>
                                        </p:tgtEl>
                                      </p:cBhvr>
                                    </p:animEffect>
                                  </p:childTnLst>
                                </p:cTn>
                              </p:par>
                              <p:par>
                                <p:cTn id="18" presetID="18" presetClass="entr" presetSubtype="6"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trips(downRigh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trips(downRight)">
                                      <p:cBhvr>
                                        <p:cTn id="25" dur="500"/>
                                        <p:tgtEl>
                                          <p:spTgt spid="3">
                                            <p:txEl>
                                              <p:pRg st="4" end="4"/>
                                            </p:txEl>
                                          </p:spTgt>
                                        </p:tgtEl>
                                      </p:cBhvr>
                                    </p:animEffect>
                                  </p:childTnLst>
                                </p:cTn>
                              </p:par>
                              <p:par>
                                <p:cTn id="26" presetID="18" presetClass="entr" presetSubtype="6"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strips(downRight)">
                                      <p:cBhvr>
                                        <p:cTn id="28" dur="500"/>
                                        <p:tgtEl>
                                          <p:spTgt spid="3">
                                            <p:txEl>
                                              <p:pRg st="5" end="5"/>
                                            </p:txEl>
                                          </p:spTgt>
                                        </p:tgtEl>
                                      </p:cBhvr>
                                    </p:animEffect>
                                  </p:childTnLst>
                                </p:cTn>
                              </p:par>
                              <p:par>
                                <p:cTn id="29" presetID="18" presetClass="entr" presetSubtype="6"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strips(downRight)">
                                      <p:cBhvr>
                                        <p:cTn id="31" dur="500"/>
                                        <p:tgtEl>
                                          <p:spTgt spid="3">
                                            <p:txEl>
                                              <p:pRg st="6" end="6"/>
                                            </p:txEl>
                                          </p:spTgt>
                                        </p:tgtEl>
                                      </p:cBhvr>
                                    </p:animEffect>
                                  </p:childTnLst>
                                </p:cTn>
                              </p:par>
                              <p:par>
                                <p:cTn id="32" presetID="18" presetClass="entr" presetSubtype="6"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strips(downRight)">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244158"/>
            <a:ext cx="11614638" cy="1339850"/>
          </a:xfrm>
        </p:spPr>
        <p:txBody>
          <a:bodyPr>
            <a:noAutofit/>
          </a:bodyPr>
          <a:lstStyle/>
          <a:p>
            <a:r>
              <a:rPr lang="en-US" dirty="0" smtClean="0">
                <a:latin typeface="Garamond" panose="02020404030301010803" pitchFamily="18" charset="0"/>
              </a:rPr>
              <a:t>2) All Border Searches of Digital Data are “Non-Routine” (Regardless of Method)</a:t>
            </a:r>
            <a:endParaRPr lang="en-US" dirty="0">
              <a:latin typeface="Garamond" panose="02020404030301010803" pitchFamily="18" charset="0"/>
            </a:endParaRPr>
          </a:p>
        </p:txBody>
      </p:sp>
      <p:sp>
        <p:nvSpPr>
          <p:cNvPr id="3" name="Content Placeholder 2"/>
          <p:cNvSpPr>
            <a:spLocks noGrp="1"/>
          </p:cNvSpPr>
          <p:nvPr>
            <p:ph idx="1"/>
          </p:nvPr>
        </p:nvSpPr>
        <p:spPr>
          <a:xfrm>
            <a:off x="351693" y="1705708"/>
            <a:ext cx="11676184" cy="4927321"/>
          </a:xfrm>
        </p:spPr>
        <p:txBody>
          <a:bodyPr>
            <a:noAutofit/>
          </a:bodyPr>
          <a:lstStyle/>
          <a:p>
            <a:r>
              <a:rPr lang="en-US" sz="3100" dirty="0" smtClean="0">
                <a:latin typeface="Garamond" panose="02020404030301010803" pitchFamily="18" charset="0"/>
              </a:rPr>
              <a:t>Travelers </a:t>
            </a:r>
            <a:r>
              <a:rPr lang="en-US" sz="3100" dirty="0">
                <a:latin typeface="Garamond" panose="02020404030301010803" pitchFamily="18" charset="0"/>
              </a:rPr>
              <a:t>have </a:t>
            </a:r>
            <a:r>
              <a:rPr lang="en-US" sz="3100" dirty="0">
                <a:solidFill>
                  <a:srgbClr val="FFFF00"/>
                </a:solidFill>
                <a:latin typeface="Garamond" panose="02020404030301010803" pitchFamily="18" charset="0"/>
              </a:rPr>
              <a:t>significant and unprecedented privacy interests</a:t>
            </a:r>
            <a:r>
              <a:rPr lang="en-US" sz="3100" dirty="0">
                <a:solidFill>
                  <a:srgbClr val="0000FF"/>
                </a:solidFill>
                <a:latin typeface="Garamond" panose="02020404030301010803" pitchFamily="18" charset="0"/>
              </a:rPr>
              <a:t> </a:t>
            </a:r>
            <a:r>
              <a:rPr lang="en-US" sz="3100" dirty="0">
                <a:latin typeface="Garamond" panose="02020404030301010803" pitchFamily="18" charset="0"/>
              </a:rPr>
              <a:t>in their cell phones, laptops, and other digital </a:t>
            </a:r>
            <a:r>
              <a:rPr lang="en-US" sz="3100" dirty="0" smtClean="0">
                <a:latin typeface="Garamond" panose="02020404030301010803" pitchFamily="18" charset="0"/>
              </a:rPr>
              <a:t>devices</a:t>
            </a:r>
          </a:p>
          <a:p>
            <a:pPr marL="0" indent="0">
              <a:buNone/>
            </a:pPr>
            <a:endParaRPr lang="en-US" sz="3100" dirty="0">
              <a:latin typeface="Garamond" panose="02020404030301010803" pitchFamily="18" charset="0"/>
            </a:endParaRPr>
          </a:p>
          <a:p>
            <a:r>
              <a:rPr lang="en-US" sz="3100" dirty="0">
                <a:latin typeface="Garamond" panose="02020404030301010803" pitchFamily="18" charset="0"/>
              </a:rPr>
              <a:t>Border searches of digital devices are “highly intrusive” and impact the “dignity and privacy interests” of </a:t>
            </a:r>
            <a:r>
              <a:rPr lang="en-US" sz="3100" dirty="0" smtClean="0">
                <a:latin typeface="Garamond" panose="02020404030301010803" pitchFamily="18" charset="0"/>
              </a:rPr>
              <a:t>travelers</a:t>
            </a:r>
          </a:p>
          <a:p>
            <a:pPr marL="0" indent="0">
              <a:buNone/>
            </a:pPr>
            <a:endParaRPr lang="en-US" sz="3100" dirty="0">
              <a:latin typeface="Garamond" panose="02020404030301010803" pitchFamily="18" charset="0"/>
            </a:endParaRPr>
          </a:p>
          <a:p>
            <a:r>
              <a:rPr lang="en-US" sz="3100" dirty="0">
                <a:latin typeface="Garamond" panose="02020404030301010803" pitchFamily="18" charset="0"/>
              </a:rPr>
              <a:t>Thus, </a:t>
            </a:r>
            <a:r>
              <a:rPr lang="en-US" sz="3100" dirty="0">
                <a:solidFill>
                  <a:srgbClr val="FFFF00"/>
                </a:solidFill>
                <a:latin typeface="Garamond" panose="02020404030301010803" pitchFamily="18" charset="0"/>
              </a:rPr>
              <a:t>suspicionless</a:t>
            </a:r>
            <a:r>
              <a:rPr lang="en-US" sz="3100" dirty="0">
                <a:latin typeface="Garamond" panose="02020404030301010803" pitchFamily="18" charset="0"/>
              </a:rPr>
              <a:t> border searches of digital devices are “unreasonable</a:t>
            </a:r>
            <a:r>
              <a:rPr lang="en-US" sz="3100" dirty="0" smtClean="0">
                <a:latin typeface="Garamond" panose="02020404030301010803" pitchFamily="18" charset="0"/>
              </a:rPr>
              <a:t>”</a:t>
            </a:r>
          </a:p>
          <a:p>
            <a:endParaRPr lang="en-US" sz="3100" dirty="0">
              <a:latin typeface="Garamond" panose="02020404030301010803" pitchFamily="18" charset="0"/>
            </a:endParaRPr>
          </a:p>
          <a:p>
            <a:r>
              <a:rPr lang="en-US" sz="3100" dirty="0">
                <a:latin typeface="Garamond" panose="02020404030301010803" pitchFamily="18" charset="0"/>
              </a:rPr>
              <a:t>But what standard should apply?</a:t>
            </a:r>
          </a:p>
        </p:txBody>
      </p:sp>
    </p:spTree>
    <p:extLst>
      <p:ext uri="{BB962C8B-B14F-4D97-AF65-F5344CB8AC3E}">
        <p14:creationId xmlns:p14="http://schemas.microsoft.com/office/powerpoint/2010/main" val="356603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Righ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Righ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strips(downRight)">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06" y="244158"/>
            <a:ext cx="11648363" cy="1147914"/>
          </a:xfrm>
        </p:spPr>
        <p:txBody>
          <a:bodyPr>
            <a:normAutofit/>
          </a:bodyPr>
          <a:lstStyle/>
          <a:p>
            <a:r>
              <a:rPr lang="en-US" dirty="0" smtClean="0">
                <a:solidFill>
                  <a:schemeClr val="tx1"/>
                </a:solidFill>
                <a:latin typeface="Garamond" panose="02020404030301010803" pitchFamily="18" charset="0"/>
              </a:rPr>
              <a:t>Border Search </a:t>
            </a:r>
            <a:r>
              <a:rPr lang="en-US" dirty="0">
                <a:latin typeface="Garamond" panose="02020404030301010803" pitchFamily="18" charset="0"/>
              </a:rPr>
              <a:t>E</a:t>
            </a:r>
            <a:r>
              <a:rPr lang="en-US" dirty="0" smtClean="0">
                <a:solidFill>
                  <a:schemeClr val="tx1"/>
                </a:solidFill>
                <a:latin typeface="Garamond" panose="02020404030301010803" pitchFamily="18" charset="0"/>
              </a:rPr>
              <a:t>xception</a:t>
            </a:r>
            <a:r>
              <a:rPr lang="en-US" dirty="0" smtClean="0">
                <a:latin typeface="Garamond" panose="02020404030301010803" pitchFamily="18" charset="0"/>
              </a:rPr>
              <a:t>: </a:t>
            </a:r>
            <a:r>
              <a:rPr lang="en-US" dirty="0" smtClean="0">
                <a:solidFill>
                  <a:schemeClr val="tx1"/>
                </a:solidFill>
                <a:latin typeface="Garamond" panose="02020404030301010803" pitchFamily="18" charset="0"/>
              </a:rPr>
              <a:t>“Non-Routine</a:t>
            </a:r>
            <a:r>
              <a:rPr lang="en-US" dirty="0">
                <a:solidFill>
                  <a:schemeClr val="tx1"/>
                </a:solidFill>
                <a:latin typeface="Garamond" panose="02020404030301010803" pitchFamily="18" charset="0"/>
              </a:rPr>
              <a:t>” </a:t>
            </a:r>
            <a:r>
              <a:rPr lang="en-US" dirty="0" smtClean="0">
                <a:solidFill>
                  <a:schemeClr val="tx1"/>
                </a:solidFill>
                <a:latin typeface="Garamond" panose="02020404030301010803" pitchFamily="18" charset="0"/>
              </a:rPr>
              <a:t>Searches</a:t>
            </a:r>
            <a:endParaRPr lang="en-US" dirty="0">
              <a:solidFill>
                <a:schemeClr val="tx1"/>
              </a:solidFill>
              <a:latin typeface="Garamond" panose="02020404030301010803" pitchFamily="18" charset="0"/>
            </a:endParaRPr>
          </a:p>
        </p:txBody>
      </p:sp>
      <p:sp>
        <p:nvSpPr>
          <p:cNvPr id="3" name="Content Placeholder 2"/>
          <p:cNvSpPr>
            <a:spLocks noGrp="1"/>
          </p:cNvSpPr>
          <p:nvPr>
            <p:ph idx="1"/>
          </p:nvPr>
        </p:nvSpPr>
        <p:spPr>
          <a:xfrm>
            <a:off x="382137" y="1392073"/>
            <a:ext cx="9803263" cy="5240958"/>
          </a:xfrm>
        </p:spPr>
        <p:txBody>
          <a:bodyPr>
            <a:normAutofit/>
          </a:bodyPr>
          <a:lstStyle/>
          <a:p>
            <a:pPr>
              <a:spcBef>
                <a:spcPts val="0"/>
              </a:spcBef>
            </a:pPr>
            <a:r>
              <a:rPr lang="en-US" sz="3200" dirty="0">
                <a:latin typeface="Garamond" panose="02020404030301010803" pitchFamily="18" charset="0"/>
              </a:rPr>
              <a:t>Supreme Court has not required more than reasonable suspicion at the border</a:t>
            </a:r>
          </a:p>
          <a:p>
            <a:pPr marL="0" indent="0">
              <a:spcBef>
                <a:spcPts val="0"/>
              </a:spcBef>
              <a:buNone/>
            </a:pPr>
            <a:endParaRPr lang="en-US" sz="3200" dirty="0">
              <a:latin typeface="Garamond" panose="02020404030301010803" pitchFamily="18" charset="0"/>
            </a:endParaRPr>
          </a:p>
          <a:p>
            <a:pPr>
              <a:spcBef>
                <a:spcPts val="0"/>
              </a:spcBef>
            </a:pPr>
            <a:r>
              <a:rPr lang="en-US" sz="3200" dirty="0">
                <a:latin typeface="Garamond" panose="02020404030301010803" pitchFamily="18" charset="0"/>
              </a:rPr>
              <a:t>But Supreme Court has not stated that reasonable suspicion is absolute </a:t>
            </a:r>
            <a:r>
              <a:rPr lang="en-US" sz="3200" i="1" dirty="0">
                <a:latin typeface="Garamond" panose="02020404030301010803" pitchFamily="18" charset="0"/>
              </a:rPr>
              <a:t>upper limit </a:t>
            </a:r>
            <a:r>
              <a:rPr lang="en-US" sz="3200" dirty="0">
                <a:latin typeface="Garamond" panose="02020404030301010803" pitchFamily="18" charset="0"/>
              </a:rPr>
              <a:t>at the border</a:t>
            </a:r>
          </a:p>
          <a:p>
            <a:pPr marL="0" indent="0">
              <a:spcBef>
                <a:spcPts val="0"/>
              </a:spcBef>
              <a:buNone/>
            </a:pPr>
            <a:endParaRPr lang="en-US" sz="3200" dirty="0">
              <a:latin typeface="Garamond" panose="02020404030301010803" pitchFamily="18" charset="0"/>
            </a:endParaRPr>
          </a:p>
          <a:p>
            <a:pPr>
              <a:spcBef>
                <a:spcPts val="0"/>
              </a:spcBef>
            </a:pPr>
            <a:r>
              <a:rPr lang="en-US" sz="3200" i="1" dirty="0">
                <a:latin typeface="Garamond" panose="02020404030301010803" pitchFamily="18" charset="0"/>
              </a:rPr>
              <a:t>But see, US v. Ramos</a:t>
            </a:r>
            <a:r>
              <a:rPr lang="en-US" sz="3200" dirty="0">
                <a:latin typeface="Garamond" panose="02020404030301010803" pitchFamily="18" charset="0"/>
              </a:rPr>
              <a:t>, 190 F.Supp.3d 992 (S.D.CA 2016) – declines to follow </a:t>
            </a:r>
            <a:r>
              <a:rPr lang="en-US" sz="3200" i="1" dirty="0">
                <a:latin typeface="Garamond" panose="02020404030301010803" pitchFamily="18" charset="0"/>
              </a:rPr>
              <a:t>Riley</a:t>
            </a:r>
            <a:r>
              <a:rPr lang="en-US" sz="3200" dirty="0">
                <a:latin typeface="Garamond" panose="02020404030301010803" pitchFamily="18" charset="0"/>
              </a:rPr>
              <a:t> at the border</a:t>
            </a:r>
          </a:p>
          <a:p>
            <a:pPr marL="0" indent="0">
              <a:spcBef>
                <a:spcPts val="0"/>
              </a:spcBef>
              <a:buNone/>
            </a:pPr>
            <a:endParaRPr lang="en-US" sz="3200" dirty="0"/>
          </a:p>
          <a:p>
            <a:endParaRPr lang="en-US" dirty="0"/>
          </a:p>
        </p:txBody>
      </p:sp>
    </p:spTree>
    <p:extLst>
      <p:ext uri="{BB962C8B-B14F-4D97-AF65-F5344CB8AC3E}">
        <p14:creationId xmlns:p14="http://schemas.microsoft.com/office/powerpoint/2010/main" val="102898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Righ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Righ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Consent and Warrant Validity</a:t>
            </a:r>
            <a:endParaRPr lang="en-US" sz="6000" dirty="0">
              <a:latin typeface="Garamond" panose="020204040303010108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949" y="2100351"/>
            <a:ext cx="6993326" cy="3955501"/>
          </a:xfrm>
          <a:prstGeom prst="rect">
            <a:avLst/>
          </a:prstGeom>
        </p:spPr>
      </p:pic>
    </p:spTree>
    <p:extLst>
      <p:ext uri="{BB962C8B-B14F-4D97-AF65-F5344CB8AC3E}">
        <p14:creationId xmlns:p14="http://schemas.microsoft.com/office/powerpoint/2010/main" val="1820957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161" y="312371"/>
            <a:ext cx="11142785" cy="1325563"/>
          </a:xfrm>
        </p:spPr>
        <p:txBody>
          <a:bodyPr>
            <a:normAutofit/>
          </a:bodyPr>
          <a:lstStyle/>
          <a:p>
            <a:r>
              <a:rPr lang="en-US" dirty="0">
                <a:solidFill>
                  <a:schemeClr val="tx1"/>
                </a:solidFill>
                <a:latin typeface="Garamond" panose="02020404030301010803" pitchFamily="18" charset="0"/>
              </a:rPr>
              <a:t>Fifth </a:t>
            </a:r>
            <a:r>
              <a:rPr lang="en-US" dirty="0" smtClean="0">
                <a:solidFill>
                  <a:schemeClr val="tx1"/>
                </a:solidFill>
                <a:latin typeface="Garamond" panose="02020404030301010803" pitchFamily="18" charset="0"/>
              </a:rPr>
              <a:t>Amendment Protects Cell Phone Passwords</a:t>
            </a:r>
            <a:endParaRPr lang="en-US" dirty="0">
              <a:solidFill>
                <a:schemeClr val="tx1"/>
              </a:solidFill>
              <a:latin typeface="Garamond" panose="02020404030301010803" pitchFamily="18" charset="0"/>
            </a:endParaRPr>
          </a:p>
        </p:txBody>
      </p:sp>
      <p:sp>
        <p:nvSpPr>
          <p:cNvPr id="3" name="Content Placeholder 2"/>
          <p:cNvSpPr>
            <a:spLocks noGrp="1"/>
          </p:cNvSpPr>
          <p:nvPr>
            <p:ph idx="1"/>
          </p:nvPr>
        </p:nvSpPr>
        <p:spPr>
          <a:xfrm>
            <a:off x="703385" y="1843314"/>
            <a:ext cx="11034346" cy="2331865"/>
          </a:xfrm>
        </p:spPr>
        <p:txBody>
          <a:bodyPr>
            <a:normAutofit fontScale="40000" lnSpcReduction="20000"/>
          </a:bodyPr>
          <a:lstStyle/>
          <a:p>
            <a:pPr>
              <a:lnSpc>
                <a:spcPct val="120000"/>
              </a:lnSpc>
              <a:spcBef>
                <a:spcPts val="600"/>
              </a:spcBef>
            </a:pPr>
            <a:r>
              <a:rPr lang="en-US" sz="7800" dirty="0">
                <a:latin typeface="Garamond" panose="02020404030301010803" pitchFamily="18" charset="0"/>
              </a:rPr>
              <a:t>Border agents asking for device passwords/passcodes/PINs or account/app </a:t>
            </a:r>
            <a:r>
              <a:rPr lang="en-US" sz="7800" dirty="0" smtClean="0">
                <a:latin typeface="Garamond" panose="02020404030301010803" pitchFamily="18" charset="0"/>
              </a:rPr>
              <a:t>log-in </a:t>
            </a:r>
            <a:r>
              <a:rPr lang="en-US" sz="7800" dirty="0">
                <a:latin typeface="Garamond" panose="02020404030301010803" pitchFamily="18" charset="0"/>
              </a:rPr>
              <a:t>credentials violates the Fifth Amendment right against self-incrimination</a:t>
            </a:r>
          </a:p>
          <a:p>
            <a:pPr marL="342900" lvl="1" indent="-342900">
              <a:lnSpc>
                <a:spcPct val="110000"/>
              </a:lnSpc>
            </a:pPr>
            <a:endParaRPr lang="en-US" dirty="0"/>
          </a:p>
          <a:p>
            <a:pPr marL="342900" lvl="1" indent="-342900">
              <a:lnSpc>
                <a:spcPct val="110000"/>
              </a:lnSpc>
            </a:pPr>
            <a:endParaRPr lang="en-US" dirty="0"/>
          </a:p>
        </p:txBody>
      </p:sp>
      <p:pic>
        <p:nvPicPr>
          <p:cNvPr id="4" name="Picture 3" descr="Screen Shot 2017-09-08 at 4.48.10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014293" y="3751517"/>
            <a:ext cx="4202479" cy="2805221"/>
          </a:xfrm>
          <a:prstGeom prst="rect">
            <a:avLst/>
          </a:prstGeom>
        </p:spPr>
      </p:pic>
    </p:spTree>
    <p:extLst>
      <p:ext uri="{BB962C8B-B14F-4D97-AF65-F5344CB8AC3E}">
        <p14:creationId xmlns:p14="http://schemas.microsoft.com/office/powerpoint/2010/main" val="253318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9-08 at 4.56.18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75700" y="2461976"/>
            <a:ext cx="2882900" cy="4002324"/>
          </a:xfrm>
          <a:prstGeom prst="rect">
            <a:avLst/>
          </a:prstGeom>
        </p:spPr>
      </p:pic>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Testimonial vs. Biometric</a:t>
            </a:r>
            <a:endParaRPr lang="en-US" sz="6000" dirty="0">
              <a:solidFill>
                <a:schemeClr val="tx1"/>
              </a:solidFill>
              <a:latin typeface="Garamond" panose="02020404030301010803" pitchFamily="18" charset="0"/>
            </a:endParaRPr>
          </a:p>
        </p:txBody>
      </p:sp>
      <p:sp>
        <p:nvSpPr>
          <p:cNvPr id="3" name="Content Placeholder 2"/>
          <p:cNvSpPr>
            <a:spLocks noGrp="1"/>
          </p:cNvSpPr>
          <p:nvPr>
            <p:ph idx="1"/>
          </p:nvPr>
        </p:nvSpPr>
        <p:spPr>
          <a:xfrm>
            <a:off x="527538" y="1760301"/>
            <a:ext cx="8343900" cy="4703999"/>
          </a:xfrm>
        </p:spPr>
        <p:txBody>
          <a:bodyPr>
            <a:normAutofit/>
          </a:bodyPr>
          <a:lstStyle/>
          <a:p>
            <a:pPr>
              <a:lnSpc>
                <a:spcPct val="120000"/>
              </a:lnSpc>
              <a:spcBef>
                <a:spcPts val="600"/>
              </a:spcBef>
            </a:pPr>
            <a:r>
              <a:rPr lang="en-US" sz="3100" dirty="0">
                <a:latin typeface="Garamond" panose="02020404030301010803" pitchFamily="18" charset="0"/>
              </a:rPr>
              <a:t>Information in the mind is “testimonial”</a:t>
            </a:r>
          </a:p>
          <a:p>
            <a:pPr>
              <a:lnSpc>
                <a:spcPct val="120000"/>
              </a:lnSpc>
              <a:spcBef>
                <a:spcPts val="600"/>
              </a:spcBef>
            </a:pPr>
            <a:endParaRPr lang="en-US" sz="3100" dirty="0">
              <a:latin typeface="Garamond" panose="02020404030301010803" pitchFamily="18" charset="0"/>
            </a:endParaRPr>
          </a:p>
          <a:p>
            <a:pPr>
              <a:lnSpc>
                <a:spcPct val="120000"/>
              </a:lnSpc>
              <a:spcBef>
                <a:spcPts val="600"/>
              </a:spcBef>
            </a:pPr>
            <a:endParaRPr lang="en-US" sz="3100" dirty="0">
              <a:latin typeface="Garamond" panose="02020404030301010803" pitchFamily="18" charset="0"/>
            </a:endParaRPr>
          </a:p>
          <a:p>
            <a:pPr>
              <a:lnSpc>
                <a:spcPct val="120000"/>
              </a:lnSpc>
              <a:spcBef>
                <a:spcPts val="600"/>
              </a:spcBef>
            </a:pPr>
            <a:endParaRPr lang="en-US" sz="3100" dirty="0">
              <a:latin typeface="Garamond" panose="02020404030301010803" pitchFamily="18" charset="0"/>
            </a:endParaRPr>
          </a:p>
          <a:p>
            <a:pPr>
              <a:lnSpc>
                <a:spcPct val="120000"/>
              </a:lnSpc>
              <a:spcBef>
                <a:spcPts val="600"/>
              </a:spcBef>
            </a:pPr>
            <a:r>
              <a:rPr lang="en-US" sz="3100" dirty="0">
                <a:latin typeface="Garamond" panose="02020404030301010803" pitchFamily="18" charset="0"/>
              </a:rPr>
              <a:t>Compare with </a:t>
            </a:r>
            <a:r>
              <a:rPr lang="en-US" sz="3100" i="1" dirty="0">
                <a:latin typeface="Garamond" panose="02020404030301010803" pitchFamily="18" charset="0"/>
              </a:rPr>
              <a:t>biometric/thumbprint </a:t>
            </a:r>
            <a:r>
              <a:rPr lang="en-US" sz="3100" dirty="0">
                <a:latin typeface="Garamond" panose="02020404030301010803" pitchFamily="18" charset="0"/>
              </a:rPr>
              <a:t>unlocking features: </a:t>
            </a:r>
            <a:r>
              <a:rPr lang="en-US" sz="3100" dirty="0" smtClean="0">
                <a:latin typeface="Garamond" panose="02020404030301010803" pitchFamily="18" charset="0"/>
              </a:rPr>
              <a:t>Physical </a:t>
            </a:r>
            <a:r>
              <a:rPr lang="en-US" sz="3100" dirty="0">
                <a:latin typeface="Garamond" panose="02020404030301010803" pitchFamily="18" charset="0"/>
              </a:rPr>
              <a:t>act; does not </a:t>
            </a:r>
            <a:r>
              <a:rPr lang="en-US" sz="3100" dirty="0" smtClean="0">
                <a:latin typeface="Garamond" panose="02020404030301010803" pitchFamily="18" charset="0"/>
              </a:rPr>
              <a:t>involve information </a:t>
            </a:r>
            <a:r>
              <a:rPr lang="en-US" sz="3100" dirty="0">
                <a:latin typeface="Garamond" panose="02020404030301010803" pitchFamily="18" charset="0"/>
              </a:rPr>
              <a:t>in the mind </a:t>
            </a:r>
          </a:p>
        </p:txBody>
      </p:sp>
      <p:pic>
        <p:nvPicPr>
          <p:cNvPr id="4" name="Picture Placeholder 2" descr="password disclosure.jpg"/>
          <p:cNvPicPr>
            <a:picLocks noChangeAspect="1"/>
          </p:cNvPicPr>
          <p:nvPr/>
        </p:nvPicPr>
        <p:blipFill>
          <a:blip r:embed="rId3" cstate="email">
            <a:extLst>
              <a:ext uri="{28A0092B-C50C-407E-A947-70E740481C1C}">
                <a14:useLocalDpi xmlns:a14="http://schemas.microsoft.com/office/drawing/2010/main" val="0"/>
              </a:ext>
            </a:extLst>
          </a:blip>
          <a:srcRect t="14228" b="14228"/>
          <a:stretch>
            <a:fillRect/>
          </a:stretch>
        </p:blipFill>
        <p:spPr>
          <a:xfrm>
            <a:off x="3607770" y="2461976"/>
            <a:ext cx="3503260" cy="1410096"/>
          </a:xfrm>
          <a:prstGeom prst="rect">
            <a:avLst/>
          </a:prstGeom>
        </p:spPr>
      </p:pic>
    </p:spTree>
    <p:extLst>
      <p:ext uri="{BB962C8B-B14F-4D97-AF65-F5344CB8AC3E}">
        <p14:creationId xmlns:p14="http://schemas.microsoft.com/office/powerpoint/2010/main" val="420106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strips(downRight)">
                                      <p:cBhvr>
                                        <p:cTn id="16" dur="500"/>
                                        <p:tgtEl>
                                          <p:spTgt spid="3">
                                            <p:txEl>
                                              <p:pRg st="4" end="4"/>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latin typeface="Garamond" panose="02020404030301010803" pitchFamily="18" charset="0"/>
              </a:rPr>
              <a:t>Overcoming Foregone Conclusion Doctrine</a:t>
            </a:r>
            <a:endParaRPr lang="en-US" dirty="0">
              <a:solidFill>
                <a:schemeClr val="tx1"/>
              </a:solidFill>
              <a:latin typeface="Garamond" panose="02020404030301010803" pitchFamily="18" charset="0"/>
            </a:endParaRPr>
          </a:p>
        </p:txBody>
      </p:sp>
      <p:sp>
        <p:nvSpPr>
          <p:cNvPr id="3" name="Content Placeholder 2"/>
          <p:cNvSpPr>
            <a:spLocks noGrp="1"/>
          </p:cNvSpPr>
          <p:nvPr>
            <p:ph idx="1"/>
          </p:nvPr>
        </p:nvSpPr>
        <p:spPr>
          <a:xfrm>
            <a:off x="712177" y="1778000"/>
            <a:ext cx="10559561" cy="4445000"/>
          </a:xfrm>
        </p:spPr>
        <p:txBody>
          <a:bodyPr>
            <a:noAutofit/>
          </a:bodyPr>
          <a:lstStyle/>
          <a:p>
            <a:pPr>
              <a:spcBef>
                <a:spcPts val="600"/>
              </a:spcBef>
            </a:pPr>
            <a:r>
              <a:rPr lang="en-US" sz="3100" b="1" i="1" dirty="0">
                <a:latin typeface="Garamond" panose="02020404030301010803" pitchFamily="18" charset="0"/>
              </a:rPr>
              <a:t>In re Grand Jury Subpoena Duces Tecum Dated March 25, 2011</a:t>
            </a:r>
            <a:r>
              <a:rPr lang="en-US" sz="3100" dirty="0">
                <a:latin typeface="Garamond" panose="02020404030301010803" pitchFamily="18" charset="0"/>
              </a:rPr>
              <a:t>, 670 F.3d 1335 (11th Cir. 2012) </a:t>
            </a:r>
          </a:p>
          <a:p>
            <a:pPr lvl="1">
              <a:buClrTx/>
            </a:pPr>
            <a:r>
              <a:rPr lang="en-US" sz="3100" dirty="0">
                <a:latin typeface="Garamond" panose="02020404030301010803" pitchFamily="18" charset="0"/>
              </a:rPr>
              <a:t>Grand jury subpoena ordering production of decrypted hard drive content (by typing in passwords) violated Fifth Amendment</a:t>
            </a:r>
          </a:p>
          <a:p>
            <a:pPr lvl="1">
              <a:buClrTx/>
            </a:pPr>
            <a:r>
              <a:rPr lang="en-US" sz="3100" dirty="0">
                <a:latin typeface="Garamond" panose="02020404030301010803" pitchFamily="18" charset="0"/>
              </a:rPr>
              <a:t>Government could not show that it </a:t>
            </a:r>
            <a:r>
              <a:rPr lang="en-US" sz="3100" dirty="0" smtClean="0">
                <a:latin typeface="Garamond" panose="02020404030301010803" pitchFamily="18" charset="0"/>
              </a:rPr>
              <a:t>knew with reasonable particularity </a:t>
            </a:r>
            <a:r>
              <a:rPr lang="en-US" sz="3100" dirty="0">
                <a:latin typeface="Garamond" panose="02020404030301010803" pitchFamily="18" charset="0"/>
              </a:rPr>
              <a:t>that “certain files” of child porn existed on the devices such that production of decrypted content would not be “testimonial” (i.e., </a:t>
            </a:r>
            <a:r>
              <a:rPr lang="en-US" sz="3100" dirty="0">
                <a:solidFill>
                  <a:srgbClr val="FFFF00"/>
                </a:solidFill>
                <a:latin typeface="Garamond" panose="02020404030301010803" pitchFamily="18" charset="0"/>
              </a:rPr>
              <a:t>“foregone conclusion” doctrine</a:t>
            </a:r>
            <a:r>
              <a:rPr lang="en-US" sz="3100" dirty="0" smtClean="0">
                <a:latin typeface="Garamond" panose="02020404030301010803" pitchFamily="18" charset="0"/>
              </a:rPr>
              <a:t>)</a:t>
            </a:r>
            <a:endParaRPr lang="en-US" sz="3100" dirty="0">
              <a:latin typeface="Garamond" panose="02020404030301010803" pitchFamily="18" charset="0"/>
            </a:endParaRPr>
          </a:p>
        </p:txBody>
      </p:sp>
    </p:spTree>
    <p:extLst>
      <p:ext uri="{BB962C8B-B14F-4D97-AF65-F5344CB8AC3E}">
        <p14:creationId xmlns:p14="http://schemas.microsoft.com/office/powerpoint/2010/main" val="39481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Righ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Righ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Garamond" panose="02020404030301010803" pitchFamily="18" charset="0"/>
              </a:rPr>
              <a:t>Overcoming Foregone Conclusion Doctrine</a:t>
            </a:r>
            <a:endParaRPr lang="en-US" dirty="0">
              <a:solidFill>
                <a:schemeClr val="tx1"/>
              </a:solidFill>
              <a:latin typeface="Garamond" panose="02020404030301010803" pitchFamily="18" charset="0"/>
            </a:endParaRPr>
          </a:p>
        </p:txBody>
      </p:sp>
      <p:sp>
        <p:nvSpPr>
          <p:cNvPr id="3" name="Content Placeholder 2"/>
          <p:cNvSpPr>
            <a:spLocks noGrp="1"/>
          </p:cNvSpPr>
          <p:nvPr>
            <p:ph idx="1"/>
          </p:nvPr>
        </p:nvSpPr>
        <p:spPr>
          <a:xfrm>
            <a:off x="914400" y="1802423"/>
            <a:ext cx="9474200" cy="4607585"/>
          </a:xfrm>
        </p:spPr>
        <p:txBody>
          <a:bodyPr>
            <a:noAutofit/>
          </a:bodyPr>
          <a:lstStyle/>
          <a:p>
            <a:pPr>
              <a:spcBef>
                <a:spcPts val="600"/>
              </a:spcBef>
            </a:pPr>
            <a:r>
              <a:rPr lang="en-US" sz="3100" b="1" i="1" dirty="0">
                <a:latin typeface="Garamond" panose="02020404030301010803" pitchFamily="18" charset="0"/>
              </a:rPr>
              <a:t>Virginia v. Baust</a:t>
            </a:r>
            <a:r>
              <a:rPr lang="en-US" sz="3100" dirty="0">
                <a:latin typeface="Garamond" panose="02020404030301010803" pitchFamily="18" charset="0"/>
              </a:rPr>
              <a:t>, 89 Va. Cir. 267 (2014) [state trial court, citing 11th Cir.]</a:t>
            </a:r>
          </a:p>
          <a:p>
            <a:pPr lvl="1">
              <a:buClrTx/>
            </a:pPr>
            <a:r>
              <a:rPr lang="en-US" sz="3100" dirty="0">
                <a:latin typeface="Garamond" panose="02020404030301010803" pitchFamily="18" charset="0"/>
              </a:rPr>
              <a:t>Compelling defendant to provide </a:t>
            </a:r>
            <a:r>
              <a:rPr lang="en-US" sz="3100" i="1" dirty="0">
                <a:latin typeface="Garamond" panose="02020404030301010803" pitchFamily="18" charset="0"/>
              </a:rPr>
              <a:t>password</a:t>
            </a:r>
            <a:r>
              <a:rPr lang="en-US" sz="3100" dirty="0">
                <a:latin typeface="Garamond" panose="02020404030301010803" pitchFamily="18" charset="0"/>
              </a:rPr>
              <a:t> to smartphone (that police suspected had video of defendant assaulting victim) violates Fifth Amendment; password is not “foregone conclusion,” so compelled disclosure is “testimonial” </a:t>
            </a:r>
          </a:p>
          <a:p>
            <a:pPr lvl="2">
              <a:buClrTx/>
            </a:pPr>
            <a:r>
              <a:rPr lang="en-US" sz="3100" dirty="0">
                <a:solidFill>
                  <a:srgbClr val="FFFF00"/>
                </a:solidFill>
                <a:latin typeface="Garamond" panose="02020404030301010803" pitchFamily="18" charset="0"/>
              </a:rPr>
              <a:t>But compelling defendant to unlock smartphone with</a:t>
            </a:r>
            <a:r>
              <a:rPr lang="en-US" sz="3100" i="1" dirty="0">
                <a:solidFill>
                  <a:srgbClr val="FFFF00"/>
                </a:solidFill>
                <a:latin typeface="Garamond" panose="02020404030301010803" pitchFamily="18" charset="0"/>
              </a:rPr>
              <a:t> fingerprint </a:t>
            </a:r>
            <a:r>
              <a:rPr lang="en-US" sz="3100" dirty="0">
                <a:solidFill>
                  <a:srgbClr val="FFFF00"/>
                </a:solidFill>
                <a:latin typeface="Garamond" panose="02020404030301010803" pitchFamily="18" charset="0"/>
              </a:rPr>
              <a:t>does not violate Fifth Amendment; physical characteristics are non-testimonial</a:t>
            </a:r>
          </a:p>
          <a:p>
            <a:pPr lvl="1">
              <a:lnSpc>
                <a:spcPct val="120000"/>
              </a:lnSpc>
              <a:buClrTx/>
            </a:pPr>
            <a:endParaRPr lang="en-US" sz="3100"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2246933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9-08 at 5.12.23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63633" y="4526886"/>
            <a:ext cx="1475674" cy="1758250"/>
          </a:xfrm>
          <a:prstGeom prst="rect">
            <a:avLst/>
          </a:prstGeom>
        </p:spPr>
      </p:pic>
      <p:sp>
        <p:nvSpPr>
          <p:cNvPr id="2" name="Title 1"/>
          <p:cNvSpPr>
            <a:spLocks noGrp="1"/>
          </p:cNvSpPr>
          <p:nvPr>
            <p:ph type="title"/>
          </p:nvPr>
        </p:nvSpPr>
        <p:spPr/>
        <p:txBody>
          <a:bodyPr>
            <a:normAutofit fontScale="90000"/>
          </a:bodyPr>
          <a:lstStyle/>
          <a:p>
            <a:r>
              <a:rPr lang="en-US" sz="6000" dirty="0" smtClean="0">
                <a:solidFill>
                  <a:schemeClr val="tx1"/>
                </a:solidFill>
                <a:latin typeface="Garamond" panose="02020404030301010803" pitchFamily="18" charset="0"/>
              </a:rPr>
              <a:t>Requires </a:t>
            </a:r>
            <a:r>
              <a:rPr lang="en-US" sz="6000" i="1" dirty="0" smtClean="0">
                <a:solidFill>
                  <a:schemeClr val="tx1"/>
                </a:solidFill>
                <a:latin typeface="Garamond" panose="02020404030301010803" pitchFamily="18" charset="0"/>
              </a:rPr>
              <a:t>Miranda </a:t>
            </a:r>
            <a:r>
              <a:rPr lang="en-US" sz="6000" dirty="0" smtClean="0">
                <a:solidFill>
                  <a:schemeClr val="tx1"/>
                </a:solidFill>
                <a:latin typeface="Garamond" panose="02020404030301010803" pitchFamily="18" charset="0"/>
              </a:rPr>
              <a:t>When in Custody</a:t>
            </a:r>
            <a:endParaRPr lang="en-US" sz="6000" dirty="0">
              <a:solidFill>
                <a:schemeClr val="tx1"/>
              </a:solidFill>
              <a:latin typeface="Garamond" panose="02020404030301010803" pitchFamily="18" charset="0"/>
            </a:endParaRPr>
          </a:p>
        </p:txBody>
      </p:sp>
      <p:sp>
        <p:nvSpPr>
          <p:cNvPr id="3" name="Content Placeholder 2"/>
          <p:cNvSpPr>
            <a:spLocks noGrp="1"/>
          </p:cNvSpPr>
          <p:nvPr>
            <p:ph idx="1"/>
          </p:nvPr>
        </p:nvSpPr>
        <p:spPr>
          <a:xfrm>
            <a:off x="562708" y="1784838"/>
            <a:ext cx="10928837" cy="4971562"/>
          </a:xfrm>
        </p:spPr>
        <p:txBody>
          <a:bodyPr>
            <a:normAutofit/>
          </a:bodyPr>
          <a:lstStyle/>
          <a:p>
            <a:r>
              <a:rPr lang="en-US" sz="3100" b="1" i="1" dirty="0">
                <a:latin typeface="Garamond" panose="02020404030301010803" pitchFamily="18" charset="0"/>
              </a:rPr>
              <a:t>U.S. v. Djibo</a:t>
            </a:r>
            <a:r>
              <a:rPr lang="en-US" sz="3100" dirty="0">
                <a:latin typeface="Garamond" panose="02020404030301010803" pitchFamily="18" charset="0"/>
              </a:rPr>
              <a:t>, 151 F.Supp.3d 297 (E.D. N.Y. 2015) </a:t>
            </a:r>
          </a:p>
          <a:p>
            <a:pPr lvl="1">
              <a:buClrTx/>
            </a:pPr>
            <a:r>
              <a:rPr lang="en-US" sz="3100" dirty="0">
                <a:latin typeface="Garamond" panose="02020404030301010803" pitchFamily="18" charset="0"/>
              </a:rPr>
              <a:t>Defendant traveler in secondary screening was “in custody” so phone passcode = “statement;” defendant shared passcode prior to being </a:t>
            </a:r>
            <a:r>
              <a:rPr lang="en-US" sz="3100" i="1" dirty="0">
                <a:latin typeface="Garamond" panose="02020404030301010803" pitchFamily="18" charset="0"/>
              </a:rPr>
              <a:t>Mirandized </a:t>
            </a:r>
            <a:r>
              <a:rPr lang="en-US" sz="3100" dirty="0">
                <a:latin typeface="Garamond" panose="02020404030301010803" pitchFamily="18" charset="0"/>
              </a:rPr>
              <a:t>so it was suppressed</a:t>
            </a:r>
          </a:p>
          <a:p>
            <a:pPr lvl="1">
              <a:buClrTx/>
            </a:pPr>
            <a:r>
              <a:rPr lang="en-US" sz="3100" dirty="0">
                <a:latin typeface="Garamond" panose="02020404030301010803" pitchFamily="18" charset="0"/>
              </a:rPr>
              <a:t>Data from phone was further suppressed as “fruit” of non-</a:t>
            </a:r>
            <a:r>
              <a:rPr lang="en-US" sz="3100" i="1" dirty="0">
                <a:latin typeface="Garamond" panose="02020404030301010803" pitchFamily="18" charset="0"/>
              </a:rPr>
              <a:t>Mirandized</a:t>
            </a:r>
            <a:r>
              <a:rPr lang="en-US" sz="3100" dirty="0">
                <a:latin typeface="Garamond" panose="02020404030301010803" pitchFamily="18" charset="0"/>
              </a:rPr>
              <a:t> statement</a:t>
            </a:r>
          </a:p>
        </p:txBody>
      </p:sp>
    </p:spTree>
    <p:extLst>
      <p:ext uri="{BB962C8B-B14F-4D97-AF65-F5344CB8AC3E}">
        <p14:creationId xmlns:p14="http://schemas.microsoft.com/office/powerpoint/2010/main" val="1624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Righ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Right)">
                                      <p:cBhvr>
                                        <p:cTn id="12" dur="500"/>
                                        <p:tgtEl>
                                          <p:spTgt spid="3">
                                            <p:txEl>
                                              <p:pRg st="2" end="2"/>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Involuntariness of Statements</a:t>
            </a:r>
            <a:endParaRPr lang="en-US" sz="6000" dirty="0">
              <a:latin typeface="Garamond" panose="02020404030301010803" pitchFamily="18" charset="0"/>
            </a:endParaRPr>
          </a:p>
        </p:txBody>
      </p:sp>
      <p:sp>
        <p:nvSpPr>
          <p:cNvPr id="3" name="Content Placeholder 2"/>
          <p:cNvSpPr>
            <a:spLocks noGrp="1"/>
          </p:cNvSpPr>
          <p:nvPr>
            <p:ph idx="1"/>
          </p:nvPr>
        </p:nvSpPr>
        <p:spPr/>
        <p:txBody>
          <a:bodyPr/>
          <a:lstStyle/>
          <a:p>
            <a:r>
              <a:rPr lang="en-US" sz="3500" dirty="0" smtClean="0">
                <a:latin typeface="Garamond" panose="02020404030301010803" pitchFamily="18" charset="0"/>
              </a:rPr>
              <a:t>18 U.S.C. Section 3501 </a:t>
            </a:r>
          </a:p>
          <a:p>
            <a:endParaRPr lang="en-US" sz="3500" dirty="0" smtClean="0">
              <a:latin typeface="Garamond" panose="02020404030301010803" pitchFamily="18" charset="0"/>
            </a:endParaRPr>
          </a:p>
          <a:p>
            <a:endParaRPr lang="en-US" sz="3500" dirty="0">
              <a:latin typeface="Garamond" panose="02020404030301010803" pitchFamily="18" charset="0"/>
            </a:endParaRPr>
          </a:p>
          <a:p>
            <a:endParaRPr lang="en-US" sz="3500" dirty="0" smtClean="0">
              <a:latin typeface="Garamond" panose="02020404030301010803" pitchFamily="18" charset="0"/>
            </a:endParaRPr>
          </a:p>
          <a:p>
            <a:r>
              <a:rPr lang="en-US" sz="3500" dirty="0" smtClean="0">
                <a:latin typeface="Garamond" panose="02020404030301010803" pitchFamily="18" charset="0"/>
              </a:rPr>
              <a:t> </a:t>
            </a:r>
            <a:r>
              <a:rPr lang="en-US" sz="3500" i="1" dirty="0" smtClean="0">
                <a:latin typeface="Garamond" panose="02020404030301010803" pitchFamily="18" charset="0"/>
              </a:rPr>
              <a:t>Wong Sun v. US, </a:t>
            </a:r>
            <a:r>
              <a:rPr lang="en-US" sz="3500" dirty="0" smtClean="0">
                <a:latin typeface="Garamond" panose="02020404030301010803" pitchFamily="18" charset="0"/>
              </a:rPr>
              <a:t>371 US 471</a:t>
            </a:r>
            <a:endParaRPr lang="en-US" sz="3500" i="1" dirty="0" smtClean="0">
              <a:latin typeface="Garamond" panose="02020404030301010803" pitchFamily="18" charset="0"/>
            </a:endParaRPr>
          </a:p>
          <a:p>
            <a:pPr marL="0" indent="0">
              <a:buNone/>
            </a:pPr>
            <a:endParaRPr lang="en-US" dirty="0">
              <a:latin typeface="Garamond" panose="02020404030301010803" pitchFamily="18" charset="0"/>
            </a:endParaRPr>
          </a:p>
        </p:txBody>
      </p:sp>
    </p:spTree>
    <p:extLst>
      <p:ext uri="{BB962C8B-B14F-4D97-AF65-F5344CB8AC3E}">
        <p14:creationId xmlns:p14="http://schemas.microsoft.com/office/powerpoint/2010/main" val="730804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lania second slid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11879" y="690114"/>
            <a:ext cx="7861540" cy="5294037"/>
          </a:xfrm>
        </p:spPr>
      </p:pic>
    </p:spTree>
    <p:extLst>
      <p:ext uri="{BB962C8B-B14F-4D97-AF65-F5344CB8AC3E}">
        <p14:creationId xmlns:p14="http://schemas.microsoft.com/office/powerpoint/2010/main" val="141491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So they got a warrant…</a:t>
            </a:r>
            <a:endParaRPr lang="en-US" sz="6000" dirty="0">
              <a:latin typeface="Garamond" panose="02020404030301010803" pitchFamily="18" charset="0"/>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7181" y="1888809"/>
            <a:ext cx="7530568" cy="4235945"/>
          </a:xfrm>
        </p:spPr>
      </p:pic>
    </p:spTree>
    <p:extLst>
      <p:ext uri="{BB962C8B-B14F-4D97-AF65-F5344CB8AC3E}">
        <p14:creationId xmlns:p14="http://schemas.microsoft.com/office/powerpoint/2010/main" val="2369148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Warrants</a:t>
            </a:r>
            <a:endParaRPr lang="en-US" sz="6000" dirty="0">
              <a:latin typeface="Garamond" panose="02020404030301010803" pitchFamily="18" charset="0"/>
            </a:endParaRPr>
          </a:p>
        </p:txBody>
      </p:sp>
      <p:sp>
        <p:nvSpPr>
          <p:cNvPr id="3" name="Content Placeholder 2"/>
          <p:cNvSpPr>
            <a:spLocks noGrp="1"/>
          </p:cNvSpPr>
          <p:nvPr>
            <p:ph idx="1"/>
          </p:nvPr>
        </p:nvSpPr>
        <p:spPr/>
        <p:txBody>
          <a:bodyPr>
            <a:normAutofit/>
          </a:bodyPr>
          <a:lstStyle/>
          <a:p>
            <a:r>
              <a:rPr lang="en-US" sz="3500" dirty="0" smtClean="0">
                <a:latin typeface="Garamond" panose="02020404030301010803" pitchFamily="18" charset="0"/>
              </a:rPr>
              <a:t>1) Lack of Particularity</a:t>
            </a:r>
          </a:p>
          <a:p>
            <a:pPr marL="0" indent="0">
              <a:buNone/>
            </a:pPr>
            <a:endParaRPr lang="en-US" sz="3500" dirty="0" smtClean="0">
              <a:latin typeface="Garamond" panose="02020404030301010803" pitchFamily="18" charset="0"/>
            </a:endParaRPr>
          </a:p>
          <a:p>
            <a:r>
              <a:rPr lang="en-US" sz="3500" dirty="0" smtClean="0">
                <a:latin typeface="Garamond" panose="02020404030301010803" pitchFamily="18" charset="0"/>
              </a:rPr>
              <a:t>2) </a:t>
            </a:r>
            <a:r>
              <a:rPr lang="en-US" sz="3500" dirty="0" err="1" smtClean="0">
                <a:latin typeface="Garamond" panose="02020404030301010803" pitchFamily="18" charset="0"/>
              </a:rPr>
              <a:t>Overbreadth</a:t>
            </a:r>
            <a:endParaRPr lang="en-US" sz="3500" dirty="0" smtClean="0">
              <a:latin typeface="Garamond" panose="02020404030301010803" pitchFamily="18" charset="0"/>
            </a:endParaRPr>
          </a:p>
          <a:p>
            <a:endParaRPr lang="en-US" sz="3500" dirty="0">
              <a:latin typeface="Garamond" panose="02020404030301010803" pitchFamily="18" charset="0"/>
            </a:endParaRPr>
          </a:p>
          <a:p>
            <a:r>
              <a:rPr lang="en-US" sz="3500" dirty="0" smtClean="0">
                <a:latin typeface="Garamond" panose="02020404030301010803" pitchFamily="18" charset="0"/>
              </a:rPr>
              <a:t>3) Lack of PC</a:t>
            </a:r>
            <a:endParaRPr lang="en-US" sz="3500" dirty="0">
              <a:latin typeface="Garamond" panose="02020404030301010803" pitchFamily="18" charset="0"/>
            </a:endParaRPr>
          </a:p>
        </p:txBody>
      </p:sp>
      <p:pic>
        <p:nvPicPr>
          <p:cNvPr id="4" name="Picture 3"/>
          <p:cNvPicPr>
            <a:picLocks noChangeAspect="1"/>
          </p:cNvPicPr>
          <p:nvPr/>
        </p:nvPicPr>
        <p:blipFill>
          <a:blip r:embed="rId3"/>
          <a:stretch>
            <a:fillRect/>
          </a:stretch>
        </p:blipFill>
        <p:spPr>
          <a:xfrm>
            <a:off x="5549426" y="0"/>
            <a:ext cx="5297100" cy="6858000"/>
          </a:xfrm>
          <a:prstGeom prst="rect">
            <a:avLst/>
          </a:prstGeom>
        </p:spPr>
      </p:pic>
    </p:spTree>
    <p:extLst>
      <p:ext uri="{BB962C8B-B14F-4D97-AF65-F5344CB8AC3E}">
        <p14:creationId xmlns:p14="http://schemas.microsoft.com/office/powerpoint/2010/main" val="32662364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Particularity Requirement</a:t>
            </a:r>
            <a:endParaRPr lang="en-US" sz="6000" dirty="0">
              <a:latin typeface="Garamond" panose="02020404030301010803" pitchFamily="18" charset="0"/>
            </a:endParaRPr>
          </a:p>
        </p:txBody>
      </p:sp>
      <p:sp>
        <p:nvSpPr>
          <p:cNvPr id="3" name="Content Placeholder 2"/>
          <p:cNvSpPr>
            <a:spLocks noGrp="1"/>
          </p:cNvSpPr>
          <p:nvPr>
            <p:ph idx="1"/>
          </p:nvPr>
        </p:nvSpPr>
        <p:spPr/>
        <p:txBody>
          <a:bodyPr/>
          <a:lstStyle/>
          <a:p>
            <a:pPr marL="0" indent="0">
              <a:buNone/>
            </a:pPr>
            <a:r>
              <a:rPr lang="en-US" sz="3600" i="1" dirty="0"/>
              <a:t>The right of the people to be secure in their persons, houses, papers, and effects, against unreasonable searches and seizures, shall not be violated, and no warrants shall issue, but upon probable cause, supported by oath or affirmation, and </a:t>
            </a:r>
            <a:r>
              <a:rPr lang="en-US" sz="3600" b="1" i="1" dirty="0">
                <a:solidFill>
                  <a:srgbClr val="FFFF00"/>
                </a:solidFill>
              </a:rPr>
              <a:t>particularly describing the place to be searched, and the persons or things to be seized.</a:t>
            </a:r>
            <a:endParaRPr lang="en-US" sz="3600" b="1" dirty="0">
              <a:solidFill>
                <a:srgbClr val="FFFF00"/>
              </a:solidFill>
            </a:endParaRPr>
          </a:p>
          <a:p>
            <a:endParaRPr lang="en-US" dirty="0"/>
          </a:p>
        </p:txBody>
      </p:sp>
    </p:spTree>
    <p:extLst>
      <p:ext uri="{BB962C8B-B14F-4D97-AF65-F5344CB8AC3E}">
        <p14:creationId xmlns:p14="http://schemas.microsoft.com/office/powerpoint/2010/main" val="6673058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Particularity Requirement</a:t>
            </a:r>
            <a:endParaRPr lang="en-US" sz="6000" dirty="0">
              <a:latin typeface="Garamond" panose="02020404030301010803" pitchFamily="18" charset="0"/>
            </a:endParaRPr>
          </a:p>
        </p:txBody>
      </p:sp>
      <p:sp>
        <p:nvSpPr>
          <p:cNvPr id="3" name="Content Placeholder 2"/>
          <p:cNvSpPr>
            <a:spLocks noGrp="1"/>
          </p:cNvSpPr>
          <p:nvPr>
            <p:ph idx="1"/>
          </p:nvPr>
        </p:nvSpPr>
        <p:spPr/>
        <p:txBody>
          <a:bodyPr>
            <a:normAutofit/>
          </a:bodyPr>
          <a:lstStyle/>
          <a:p>
            <a:r>
              <a:rPr lang="en-US" sz="3100" dirty="0" smtClean="0">
                <a:latin typeface="Garamond" panose="02020404030301010803" pitchFamily="18" charset="0"/>
              </a:rPr>
              <a:t>Does the SW specify the place(s) to be searched? </a:t>
            </a:r>
          </a:p>
          <a:p>
            <a:r>
              <a:rPr lang="en-US" sz="3100" dirty="0" smtClean="0">
                <a:latin typeface="Garamond" panose="02020404030301010803" pitchFamily="18" charset="0"/>
              </a:rPr>
              <a:t>For example: Digital device searches may often involve cloud searches where the device is used as a portal to data that is remotely stored. </a:t>
            </a:r>
          </a:p>
          <a:p>
            <a:r>
              <a:rPr lang="en-US" sz="3100" dirty="0" smtClean="0">
                <a:latin typeface="Garamond" panose="02020404030301010803" pitchFamily="18" charset="0"/>
              </a:rPr>
              <a:t> Look for this language: </a:t>
            </a:r>
          </a:p>
          <a:p>
            <a:pPr lvl="1"/>
            <a:r>
              <a:rPr lang="en-US" sz="2700" dirty="0">
                <a:latin typeface="Garamond" panose="02020404030301010803" pitchFamily="18" charset="0"/>
              </a:rPr>
              <a:t>“Including but not limited to”</a:t>
            </a:r>
          </a:p>
          <a:p>
            <a:pPr lvl="1"/>
            <a:r>
              <a:rPr lang="en-US" sz="2700" dirty="0">
                <a:latin typeface="Garamond" panose="02020404030301010803" pitchFamily="18" charset="0"/>
              </a:rPr>
              <a:t>“Tending to identify”</a:t>
            </a:r>
          </a:p>
          <a:p>
            <a:pPr lvl="1"/>
            <a:r>
              <a:rPr lang="en-US" sz="2700" dirty="0">
                <a:latin typeface="Garamond" panose="02020404030301010803" pitchFamily="18" charset="0"/>
              </a:rPr>
              <a:t>Just say </a:t>
            </a:r>
            <a:r>
              <a:rPr lang="en-US" dirty="0">
                <a:latin typeface="Garamond" panose="02020404030301010803" pitchFamily="18" charset="0"/>
              </a:rPr>
              <a:t>“all content within the cell phone” </a:t>
            </a:r>
            <a:endParaRPr lang="en-US" sz="2700" dirty="0">
              <a:latin typeface="Garamond" panose="02020404030301010803" pitchFamily="18" charset="0"/>
            </a:endParaRPr>
          </a:p>
          <a:p>
            <a:pPr lvl="1"/>
            <a:endParaRPr lang="en-US" sz="2300" dirty="0">
              <a:latin typeface="Garamond" panose="02020404030301010803" pitchFamily="18" charset="0"/>
            </a:endParaRPr>
          </a:p>
        </p:txBody>
      </p:sp>
    </p:spTree>
    <p:extLst>
      <p:ext uri="{BB962C8B-B14F-4D97-AF65-F5344CB8AC3E}">
        <p14:creationId xmlns:p14="http://schemas.microsoft.com/office/powerpoint/2010/main" val="36811545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Particularity Requirement</a:t>
            </a:r>
            <a:endParaRPr lang="en-US" sz="6000" dirty="0">
              <a:latin typeface="Garamond" panose="02020404030301010803" pitchFamily="18" charset="0"/>
            </a:endParaRPr>
          </a:p>
        </p:txBody>
      </p:sp>
      <p:sp>
        <p:nvSpPr>
          <p:cNvPr id="3" name="Content Placeholder 2"/>
          <p:cNvSpPr>
            <a:spLocks noGrp="1"/>
          </p:cNvSpPr>
          <p:nvPr>
            <p:ph idx="1"/>
          </p:nvPr>
        </p:nvSpPr>
        <p:spPr/>
        <p:txBody>
          <a:bodyPr>
            <a:normAutofit/>
          </a:bodyPr>
          <a:lstStyle/>
          <a:p>
            <a:r>
              <a:rPr lang="en-US" sz="3100" dirty="0" smtClean="0">
                <a:latin typeface="Garamond" panose="02020404030301010803" pitchFamily="18" charset="0"/>
              </a:rPr>
              <a:t>Specify the relevant </a:t>
            </a:r>
            <a:r>
              <a:rPr lang="en-US" sz="3100" b="1" dirty="0" smtClean="0">
                <a:latin typeface="Garamond" panose="02020404030301010803" pitchFamily="18" charset="0"/>
              </a:rPr>
              <a:t>time frame </a:t>
            </a:r>
            <a:r>
              <a:rPr lang="en-US" sz="3100" dirty="0" smtClean="0">
                <a:latin typeface="Garamond" panose="02020404030301010803" pitchFamily="18" charset="0"/>
              </a:rPr>
              <a:t>and </a:t>
            </a:r>
            <a:r>
              <a:rPr lang="en-US" sz="3100" b="1" dirty="0" smtClean="0">
                <a:latin typeface="Garamond" panose="02020404030301010803" pitchFamily="18" charset="0"/>
              </a:rPr>
              <a:t>data </a:t>
            </a:r>
            <a:r>
              <a:rPr lang="en-US" sz="3100" b="1" dirty="0">
                <a:latin typeface="Garamond" panose="02020404030301010803" pitchFamily="18" charset="0"/>
              </a:rPr>
              <a:t>type</a:t>
            </a:r>
          </a:p>
          <a:p>
            <a:pPr lvl="1"/>
            <a:r>
              <a:rPr lang="en-US" sz="3100" dirty="0">
                <a:latin typeface="Garamond" panose="02020404030301010803" pitchFamily="18" charset="0"/>
              </a:rPr>
              <a:t>759 F. Supp. 3d 904, U.S. v. Winn (S.D. IL</a:t>
            </a:r>
            <a:r>
              <a:rPr lang="en-US" sz="3100" dirty="0" smtClean="0">
                <a:latin typeface="Garamond" panose="02020404030301010803" pitchFamily="18" charset="0"/>
              </a:rPr>
              <a:t>)</a:t>
            </a:r>
          </a:p>
          <a:p>
            <a:r>
              <a:rPr lang="en-US" sz="3100" dirty="0" smtClean="0">
                <a:latin typeface="Garamond" panose="02020404030301010803" pitchFamily="18" charset="0"/>
              </a:rPr>
              <a:t>Who</a:t>
            </a:r>
            <a:r>
              <a:rPr lang="en-US" sz="3100" dirty="0">
                <a:latin typeface="Garamond" panose="02020404030301010803" pitchFamily="18" charset="0"/>
              </a:rPr>
              <a:t>?  </a:t>
            </a:r>
          </a:p>
          <a:p>
            <a:pPr lvl="1"/>
            <a:r>
              <a:rPr lang="en-US" sz="3100" dirty="0">
                <a:latin typeface="Garamond" panose="02020404030301010803" pitchFamily="18" charset="0"/>
              </a:rPr>
              <a:t>Emails from everyone?  </a:t>
            </a:r>
          </a:p>
          <a:p>
            <a:pPr lvl="1"/>
            <a:r>
              <a:rPr lang="en-US" sz="3100" dirty="0">
                <a:latin typeface="Garamond" panose="02020404030301010803" pitchFamily="18" charset="0"/>
              </a:rPr>
              <a:t>Entire </a:t>
            </a:r>
            <a:r>
              <a:rPr lang="en-US" sz="3100" dirty="0" smtClean="0">
                <a:latin typeface="Garamond" panose="02020404030301010803" pitchFamily="18" charset="0"/>
              </a:rPr>
              <a:t>Facebook </a:t>
            </a:r>
            <a:r>
              <a:rPr lang="en-US" sz="3100" dirty="0">
                <a:latin typeface="Garamond" panose="02020404030301010803" pitchFamily="18" charset="0"/>
              </a:rPr>
              <a:t>account?</a:t>
            </a:r>
          </a:p>
          <a:p>
            <a:pPr lvl="1"/>
            <a:endParaRPr lang="en-US" sz="2700" dirty="0">
              <a:latin typeface="Garamond" panose="02020404030301010803" pitchFamily="18" charset="0"/>
            </a:endParaRPr>
          </a:p>
        </p:txBody>
      </p:sp>
    </p:spTree>
    <p:extLst>
      <p:ext uri="{BB962C8B-B14F-4D97-AF65-F5344CB8AC3E}">
        <p14:creationId xmlns:p14="http://schemas.microsoft.com/office/powerpoint/2010/main" val="2830426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Particularity </a:t>
            </a:r>
            <a:endParaRPr lang="en-US" sz="6000" dirty="0">
              <a:latin typeface="Garamond" panose="02020404030301010803" pitchFamily="18" charset="0"/>
            </a:endParaRPr>
          </a:p>
        </p:txBody>
      </p:sp>
      <p:sp>
        <p:nvSpPr>
          <p:cNvPr id="3" name="Content Placeholder 2"/>
          <p:cNvSpPr>
            <a:spLocks noGrp="1"/>
          </p:cNvSpPr>
          <p:nvPr>
            <p:ph idx="1"/>
          </p:nvPr>
        </p:nvSpPr>
        <p:spPr>
          <a:xfrm>
            <a:off x="838199" y="1825625"/>
            <a:ext cx="9991299" cy="4351338"/>
          </a:xfrm>
        </p:spPr>
        <p:txBody>
          <a:bodyPr>
            <a:normAutofit fontScale="85000" lnSpcReduction="20000"/>
          </a:bodyPr>
          <a:lstStyle/>
          <a:p>
            <a:endParaRPr lang="en-US" dirty="0" smtClean="0"/>
          </a:p>
          <a:p>
            <a:r>
              <a:rPr lang="en-US" sz="3400" dirty="0" smtClean="0">
                <a:latin typeface="Garamond" panose="02020404030301010803" pitchFamily="18" charset="0"/>
              </a:rPr>
              <a:t>Where affidavit is specific and particular and warrant is broad and not tethered to affidavit.  </a:t>
            </a:r>
          </a:p>
          <a:p>
            <a:pPr lvl="1"/>
            <a:r>
              <a:rPr lang="en-US" sz="3400" dirty="0" smtClean="0">
                <a:latin typeface="Garamond" panose="02020404030301010803" pitchFamily="18" charset="0"/>
              </a:rPr>
              <a:t>Nothing should be left to officer’s discretion. </a:t>
            </a:r>
          </a:p>
          <a:p>
            <a:pPr lvl="1"/>
            <a:r>
              <a:rPr lang="en-US" sz="3400" i="1" dirty="0">
                <a:latin typeface="Garamond" panose="02020404030301010803" pitchFamily="18" charset="0"/>
              </a:rPr>
              <a:t>See US v. </a:t>
            </a:r>
            <a:r>
              <a:rPr lang="en-US" sz="3400" i="1" dirty="0" err="1">
                <a:latin typeface="Garamond" panose="02020404030301010803" pitchFamily="18" charset="0"/>
              </a:rPr>
              <a:t>Kow</a:t>
            </a:r>
            <a:r>
              <a:rPr lang="en-US" sz="3400" dirty="0">
                <a:latin typeface="Garamond" panose="02020404030301010803" pitchFamily="18" charset="0"/>
              </a:rPr>
              <a:t>, 58 F.3d 423 (9th Cir. 1995</a:t>
            </a:r>
            <a:r>
              <a:rPr lang="en-US" sz="3400" dirty="0" smtClean="0">
                <a:latin typeface="Garamond" panose="02020404030301010803" pitchFamily="18" charset="0"/>
              </a:rPr>
              <a:t>)</a:t>
            </a:r>
          </a:p>
          <a:p>
            <a:pPr marL="457200" lvl="1" indent="0">
              <a:buNone/>
            </a:pPr>
            <a:endParaRPr lang="en-US" sz="3400" dirty="0">
              <a:latin typeface="Garamond" panose="02020404030301010803" pitchFamily="18" charset="0"/>
            </a:endParaRPr>
          </a:p>
          <a:p>
            <a:pPr lvl="1"/>
            <a:endParaRPr lang="en-US" sz="3400" dirty="0" smtClean="0">
              <a:latin typeface="Garamond" panose="02020404030301010803" pitchFamily="18" charset="0"/>
            </a:endParaRPr>
          </a:p>
          <a:p>
            <a:r>
              <a:rPr lang="en-US" sz="3400" dirty="0" smtClean="0">
                <a:latin typeface="Garamond" panose="02020404030301010803" pitchFamily="18" charset="0"/>
              </a:rPr>
              <a:t>Particularity must be in warrant not in supporting documents. </a:t>
            </a:r>
          </a:p>
          <a:p>
            <a:pPr lvl="1"/>
            <a:r>
              <a:rPr lang="en-US" sz="3400" i="1" dirty="0" smtClean="0">
                <a:latin typeface="Garamond" panose="02020404030301010803" pitchFamily="18" charset="0"/>
              </a:rPr>
              <a:t>Groh v. Ramirez</a:t>
            </a:r>
            <a:r>
              <a:rPr lang="en-US" sz="3400" dirty="0" smtClean="0">
                <a:latin typeface="Garamond" panose="02020404030301010803" pitchFamily="18" charset="0"/>
              </a:rPr>
              <a:t>, 540 U.S. 551 (2004)</a:t>
            </a:r>
          </a:p>
          <a:p>
            <a:pPr marL="0" indent="0">
              <a:buNone/>
            </a:pPr>
            <a:endParaRPr lang="en-US" sz="3400" dirty="0">
              <a:latin typeface="Garamond" panose="02020404030301010803" pitchFamily="18" charset="0"/>
            </a:endParaRPr>
          </a:p>
          <a:p>
            <a:r>
              <a:rPr lang="en-US" sz="3400" dirty="0" smtClean="0">
                <a:latin typeface="Garamond" panose="02020404030301010803" pitchFamily="18" charset="0"/>
              </a:rPr>
              <a:t>Look at what </a:t>
            </a:r>
            <a:r>
              <a:rPr lang="en-US" sz="3400" b="1" dirty="0" smtClean="0">
                <a:solidFill>
                  <a:srgbClr val="FFFF00"/>
                </a:solidFill>
                <a:latin typeface="Garamond" panose="02020404030301010803" pitchFamily="18" charset="0"/>
              </a:rPr>
              <a:t>warrant</a:t>
            </a:r>
            <a:r>
              <a:rPr lang="en-US" sz="3400" dirty="0" smtClean="0">
                <a:latin typeface="Garamond" panose="02020404030301010803" pitchFamily="18" charset="0"/>
              </a:rPr>
              <a:t> says.</a:t>
            </a:r>
          </a:p>
          <a:p>
            <a:pPr marL="0" indent="0">
              <a:buNone/>
            </a:pPr>
            <a:endParaRPr lang="en-US" dirty="0" smtClean="0"/>
          </a:p>
          <a:p>
            <a:endParaRPr lang="en-US" dirty="0"/>
          </a:p>
        </p:txBody>
      </p:sp>
    </p:spTree>
    <p:extLst>
      <p:ext uri="{BB962C8B-B14F-4D97-AF65-F5344CB8AC3E}">
        <p14:creationId xmlns:p14="http://schemas.microsoft.com/office/powerpoint/2010/main" val="2646608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Scope</a:t>
            </a:r>
            <a:endParaRPr lang="en-US" sz="6000" dirty="0">
              <a:latin typeface="Garamond" panose="02020404030301010803" pitchFamily="18" charset="0"/>
            </a:endParaRPr>
          </a:p>
        </p:txBody>
      </p:sp>
      <p:sp>
        <p:nvSpPr>
          <p:cNvPr id="3" name="Content Placeholder 2"/>
          <p:cNvSpPr>
            <a:spLocks noGrp="1"/>
          </p:cNvSpPr>
          <p:nvPr>
            <p:ph idx="1"/>
          </p:nvPr>
        </p:nvSpPr>
        <p:spPr/>
        <p:txBody>
          <a:bodyPr/>
          <a:lstStyle/>
          <a:p>
            <a:r>
              <a:rPr lang="en-US" sz="3500" dirty="0" smtClean="0">
                <a:latin typeface="Garamond" panose="02020404030301010803" pitchFamily="18" charset="0"/>
              </a:rPr>
              <a:t>Does the warrant permit agents </a:t>
            </a:r>
            <a:r>
              <a:rPr lang="en-US" sz="3500" dirty="0">
                <a:latin typeface="Garamond" panose="02020404030301010803" pitchFamily="18" charset="0"/>
              </a:rPr>
              <a:t>to examine more than what the probable cause </a:t>
            </a:r>
            <a:r>
              <a:rPr lang="en-US" sz="3500" dirty="0" smtClean="0">
                <a:latin typeface="Garamond" panose="02020404030301010803" pitchFamily="18" charset="0"/>
              </a:rPr>
              <a:t>justified?</a:t>
            </a:r>
          </a:p>
          <a:p>
            <a:pPr lvl="1"/>
            <a:r>
              <a:rPr lang="en-US" sz="3100" i="1" dirty="0" smtClean="0">
                <a:latin typeface="Garamond" panose="02020404030301010803" pitchFamily="18" charset="0"/>
              </a:rPr>
              <a:t>See US v. Griffith, </a:t>
            </a:r>
            <a:r>
              <a:rPr lang="en-US" sz="3100" dirty="0" smtClean="0">
                <a:latin typeface="Garamond" panose="02020404030301010803" pitchFamily="18" charset="0"/>
              </a:rPr>
              <a:t>867 F.3d 1265, 1272-1273 (DC Cir. 2017)</a:t>
            </a:r>
            <a:endParaRPr lang="en-US" sz="3100" i="1" dirty="0" smtClean="0">
              <a:latin typeface="Garamond" panose="02020404030301010803" pitchFamily="18" charset="0"/>
            </a:endParaRPr>
          </a:p>
          <a:p>
            <a:endParaRPr lang="en-US" sz="3500" dirty="0" smtClean="0">
              <a:latin typeface="Garamond" panose="02020404030301010803" pitchFamily="18" charset="0"/>
            </a:endParaRPr>
          </a:p>
          <a:p>
            <a:r>
              <a:rPr lang="en-US" sz="3500" dirty="0" smtClean="0">
                <a:latin typeface="Garamond" panose="02020404030301010803" pitchFamily="18" charset="0"/>
              </a:rPr>
              <a:t>Does </a:t>
            </a:r>
            <a:r>
              <a:rPr lang="en-US" sz="3500" dirty="0">
                <a:latin typeface="Garamond" panose="02020404030301010803" pitchFamily="18" charset="0"/>
              </a:rPr>
              <a:t>the warrant </a:t>
            </a:r>
            <a:r>
              <a:rPr lang="en-US" sz="3500" dirty="0" smtClean="0">
                <a:latin typeface="Garamond" panose="02020404030301010803" pitchFamily="18" charset="0"/>
              </a:rPr>
              <a:t>provide any </a:t>
            </a:r>
            <a:r>
              <a:rPr lang="en-US" sz="3500" dirty="0">
                <a:latin typeface="Garamond" panose="02020404030301010803" pitchFamily="18" charset="0"/>
              </a:rPr>
              <a:t>protocol for segregating data that had a nexus to the suspected crime from data that did </a:t>
            </a:r>
            <a:r>
              <a:rPr lang="en-US" sz="3500" dirty="0" smtClean="0">
                <a:latin typeface="Garamond" panose="02020404030301010803" pitchFamily="18" charset="0"/>
              </a:rPr>
              <a:t>not?</a:t>
            </a:r>
          </a:p>
          <a:p>
            <a:pPr lvl="1"/>
            <a:r>
              <a:rPr lang="en-US" sz="3100" i="1" dirty="0" smtClean="0">
                <a:latin typeface="Garamond" panose="02020404030301010803" pitchFamily="18" charset="0"/>
              </a:rPr>
              <a:t>See US v. Flores</a:t>
            </a:r>
            <a:r>
              <a:rPr lang="en-US" sz="3100" dirty="0" smtClean="0">
                <a:latin typeface="Garamond" panose="02020404030301010803" pitchFamily="18" charset="0"/>
              </a:rPr>
              <a:t>, 802 F.3d 1028 (9th Cir 2015).</a:t>
            </a:r>
          </a:p>
          <a:p>
            <a:pPr lvl="1"/>
            <a:endParaRPr lang="en-US" sz="3100" i="1" dirty="0">
              <a:latin typeface="Garamond" panose="02020404030301010803" pitchFamily="18" charset="0"/>
            </a:endParaRPr>
          </a:p>
          <a:p>
            <a:endParaRPr lang="en-US" dirty="0"/>
          </a:p>
        </p:txBody>
      </p:sp>
    </p:spTree>
    <p:extLst>
      <p:ext uri="{BB962C8B-B14F-4D97-AF65-F5344CB8AC3E}">
        <p14:creationId xmlns:p14="http://schemas.microsoft.com/office/powerpoint/2010/main" val="3867036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Procedures for Undertaking Forensic Analysis</a:t>
            </a:r>
            <a:endParaRPr lang="en-US" dirty="0">
              <a:latin typeface="Garamond" panose="02020404030301010803" pitchFamily="18" charset="0"/>
            </a:endParaRPr>
          </a:p>
        </p:txBody>
      </p:sp>
      <p:sp>
        <p:nvSpPr>
          <p:cNvPr id="3" name="Content Placeholder 2"/>
          <p:cNvSpPr>
            <a:spLocks noGrp="1"/>
          </p:cNvSpPr>
          <p:nvPr>
            <p:ph idx="1"/>
          </p:nvPr>
        </p:nvSpPr>
        <p:spPr/>
        <p:txBody>
          <a:bodyPr>
            <a:normAutofit lnSpcReduction="10000"/>
          </a:bodyPr>
          <a:lstStyle/>
          <a:p>
            <a:r>
              <a:rPr lang="en-US" dirty="0" smtClean="0">
                <a:latin typeface="Garamond" panose="02020404030301010803" pitchFamily="18" charset="0"/>
              </a:rPr>
              <a:t>What safeguards are included in the warrant?</a:t>
            </a:r>
          </a:p>
          <a:p>
            <a:pPr lvl="1"/>
            <a:r>
              <a:rPr lang="en-US" dirty="0" smtClean="0">
                <a:latin typeface="Garamond" panose="02020404030301010803" pitchFamily="18" charset="0"/>
              </a:rPr>
              <a:t>Pre-execution intervention </a:t>
            </a:r>
          </a:p>
          <a:p>
            <a:pPr lvl="2"/>
            <a:r>
              <a:rPr lang="en-US" dirty="0" smtClean="0">
                <a:latin typeface="Garamond" panose="02020404030301010803" pitchFamily="18" charset="0"/>
              </a:rPr>
              <a:t>Check Out </a:t>
            </a:r>
            <a:r>
              <a:rPr lang="en-US" dirty="0" smtClean="0"/>
              <a:t> </a:t>
            </a:r>
            <a:r>
              <a:rPr lang="en-US" dirty="0">
                <a:latin typeface="Garamond" panose="02020404030301010803" pitchFamily="18" charset="0"/>
              </a:rPr>
              <a:t>EFF amicus in Commonwealth of MA v. James </a:t>
            </a:r>
            <a:r>
              <a:rPr lang="en-US" dirty="0" err="1">
                <a:latin typeface="Garamond" panose="02020404030301010803" pitchFamily="18" charset="0"/>
              </a:rPr>
              <a:t>Keown</a:t>
            </a:r>
            <a:r>
              <a:rPr lang="en-US" dirty="0">
                <a:latin typeface="Garamond" panose="02020404030301010803" pitchFamily="18" charset="0"/>
              </a:rPr>
              <a:t> for sample briefing: </a:t>
            </a:r>
            <a:r>
              <a:rPr lang="en-US" u="sng" dirty="0">
                <a:solidFill>
                  <a:srgbClr val="FFFF00"/>
                </a:solidFill>
                <a:latin typeface="Garamond" panose="02020404030301010803" pitchFamily="18" charset="0"/>
              </a:rPr>
              <a:t>https://www.eff.org/Keown</a:t>
            </a:r>
            <a:r>
              <a:rPr lang="en-US" dirty="0"/>
              <a:t/>
            </a:r>
            <a:br>
              <a:rPr lang="en-US" dirty="0"/>
            </a:br>
            <a:endParaRPr lang="en-US" dirty="0">
              <a:latin typeface="Garamond" panose="02020404030301010803" pitchFamily="18" charset="0"/>
            </a:endParaRPr>
          </a:p>
          <a:p>
            <a:r>
              <a:rPr lang="en-US" dirty="0" smtClean="0">
                <a:latin typeface="Garamond" panose="02020404030301010803" pitchFamily="18" charset="0"/>
              </a:rPr>
              <a:t>Search parameters?</a:t>
            </a:r>
          </a:p>
          <a:p>
            <a:pPr lvl="1"/>
            <a:r>
              <a:rPr lang="en-US" dirty="0" smtClean="0">
                <a:latin typeface="Garamond" panose="02020404030301010803" pitchFamily="18" charset="0"/>
              </a:rPr>
              <a:t>Dates/Times</a:t>
            </a:r>
          </a:p>
          <a:p>
            <a:pPr lvl="1"/>
            <a:r>
              <a:rPr lang="en-US" dirty="0" smtClean="0">
                <a:latin typeface="Garamond" panose="02020404030301010803" pitchFamily="18" charset="0"/>
              </a:rPr>
              <a:t>Applications</a:t>
            </a:r>
          </a:p>
          <a:p>
            <a:pPr lvl="1"/>
            <a:r>
              <a:rPr lang="en-US" dirty="0" smtClean="0">
                <a:latin typeface="Garamond" panose="02020404030301010803" pitchFamily="18" charset="0"/>
              </a:rPr>
              <a:t>Type of data</a:t>
            </a:r>
          </a:p>
          <a:p>
            <a:endParaRPr lang="en-US" dirty="0">
              <a:latin typeface="Garamond" panose="02020404030301010803" pitchFamily="18" charset="0"/>
            </a:endParaRPr>
          </a:p>
          <a:p>
            <a:r>
              <a:rPr lang="en-US" dirty="0" smtClean="0">
                <a:latin typeface="Garamond" panose="02020404030301010803" pitchFamily="18" charset="0"/>
              </a:rPr>
              <a:t>If none, argue no reasonable reliance on warrant!</a:t>
            </a:r>
            <a:endParaRPr lang="en-US" dirty="0">
              <a:latin typeface="Garamond" panose="02020404030301010803" pitchFamily="18" charset="0"/>
            </a:endParaRPr>
          </a:p>
        </p:txBody>
      </p:sp>
    </p:spTree>
    <p:extLst>
      <p:ext uri="{BB962C8B-B14F-4D97-AF65-F5344CB8AC3E}">
        <p14:creationId xmlns:p14="http://schemas.microsoft.com/office/powerpoint/2010/main" val="1313123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dirty="0" smtClean="0">
                <a:latin typeface="Garamond" panose="02020404030301010803" pitchFamily="18" charset="0"/>
              </a:rPr>
              <a:t>Plain View and Cell Phone Searches </a:t>
            </a:r>
            <a:endParaRPr lang="en-US" sz="5000" dirty="0">
              <a:latin typeface="Garamond" panose="02020404030301010803" pitchFamily="18" charset="0"/>
            </a:endParaRPr>
          </a:p>
        </p:txBody>
      </p:sp>
      <p:sp>
        <p:nvSpPr>
          <p:cNvPr id="3" name="Content Placeholder 2"/>
          <p:cNvSpPr>
            <a:spLocks noGrp="1"/>
          </p:cNvSpPr>
          <p:nvPr>
            <p:ph idx="1"/>
          </p:nvPr>
        </p:nvSpPr>
        <p:spPr/>
        <p:txBody>
          <a:bodyPr>
            <a:normAutofit lnSpcReduction="10000"/>
          </a:bodyPr>
          <a:lstStyle/>
          <a:p>
            <a:r>
              <a:rPr lang="en-US" dirty="0" smtClean="0">
                <a:latin typeface="Garamond" panose="02020404030301010803" pitchFamily="18" charset="0"/>
              </a:rPr>
              <a:t>Warrant for some photos and come across CP?</a:t>
            </a:r>
          </a:p>
          <a:p>
            <a:pPr lvl="1"/>
            <a:r>
              <a:rPr lang="en-US" dirty="0" smtClean="0">
                <a:latin typeface="Garamond" panose="02020404030301010803" pitchFamily="18" charset="0"/>
              </a:rPr>
              <a:t>Okay to continue?</a:t>
            </a:r>
          </a:p>
          <a:p>
            <a:pPr lvl="1"/>
            <a:r>
              <a:rPr lang="en-US" dirty="0" smtClean="0">
                <a:latin typeface="Garamond" panose="02020404030301010803" pitchFamily="18" charset="0"/>
              </a:rPr>
              <a:t>Immediately apparent?</a:t>
            </a:r>
          </a:p>
          <a:p>
            <a:pPr lvl="1"/>
            <a:endParaRPr lang="en-US" dirty="0">
              <a:latin typeface="Garamond" panose="02020404030301010803" pitchFamily="18" charset="0"/>
            </a:endParaRPr>
          </a:p>
          <a:p>
            <a:r>
              <a:rPr lang="en-US" dirty="0" smtClean="0">
                <a:latin typeface="Garamond" panose="02020404030301010803" pitchFamily="18" charset="0"/>
              </a:rPr>
              <a:t>Search parameters used?</a:t>
            </a:r>
          </a:p>
          <a:p>
            <a:endParaRPr lang="en-US" dirty="0">
              <a:latin typeface="Garamond" panose="02020404030301010803" pitchFamily="18" charset="0"/>
            </a:endParaRPr>
          </a:p>
          <a:p>
            <a:r>
              <a:rPr lang="en-US" dirty="0" smtClean="0">
                <a:latin typeface="Garamond" panose="02020404030301010803" pitchFamily="18" charset="0"/>
              </a:rPr>
              <a:t>Any process in place to protect privacy?</a:t>
            </a:r>
          </a:p>
          <a:p>
            <a:pPr lvl="1"/>
            <a:r>
              <a:rPr lang="en-US" dirty="0" smtClean="0">
                <a:latin typeface="Garamond" panose="02020404030301010803" pitchFamily="18" charset="0"/>
              </a:rPr>
              <a:t>The process of segregating electronic data that is </a:t>
            </a:r>
            <a:r>
              <a:rPr lang="en-US" dirty="0" err="1" smtClean="0">
                <a:latin typeface="Garamond" panose="02020404030301010803" pitchFamily="18" charset="0"/>
              </a:rPr>
              <a:t>seizable</a:t>
            </a:r>
            <a:r>
              <a:rPr lang="en-US" dirty="0" smtClean="0">
                <a:latin typeface="Garamond" panose="02020404030301010803" pitchFamily="18" charset="0"/>
              </a:rPr>
              <a:t> from that which is not must not become a vehicle for the government to gain access to data which it has no probable cause to collect.  </a:t>
            </a:r>
            <a:endParaRPr lang="en-US" dirty="0">
              <a:latin typeface="Garamond" panose="02020404030301010803" pitchFamily="18" charset="0"/>
            </a:endParaRPr>
          </a:p>
          <a:p>
            <a:pPr lvl="2"/>
            <a:r>
              <a:rPr lang="en-US" dirty="0" smtClean="0">
                <a:latin typeface="Garamond" panose="02020404030301010803" pitchFamily="18" charset="0"/>
              </a:rPr>
              <a:t>US v. Comprehensive Drug Testing 621 F.3d 1162 </a:t>
            </a:r>
            <a:endParaRPr lang="en-US" dirty="0">
              <a:latin typeface="Garamond" panose="02020404030301010803" pitchFamily="18" charset="0"/>
            </a:endParaRPr>
          </a:p>
        </p:txBody>
      </p:sp>
      <p:pic>
        <p:nvPicPr>
          <p:cNvPr id="4" name="Picture 3"/>
          <p:cNvPicPr>
            <a:picLocks noChangeAspect="1"/>
          </p:cNvPicPr>
          <p:nvPr/>
        </p:nvPicPr>
        <p:blipFill>
          <a:blip r:embed="rId3"/>
          <a:stretch>
            <a:fillRect/>
          </a:stretch>
        </p:blipFill>
        <p:spPr>
          <a:xfrm>
            <a:off x="7118430" y="2334883"/>
            <a:ext cx="4235370" cy="1978774"/>
          </a:xfrm>
          <a:prstGeom prst="rect">
            <a:avLst/>
          </a:prstGeom>
        </p:spPr>
      </p:pic>
    </p:spTree>
    <p:extLst>
      <p:ext uri="{BB962C8B-B14F-4D97-AF65-F5344CB8AC3E}">
        <p14:creationId xmlns:p14="http://schemas.microsoft.com/office/powerpoint/2010/main" val="11310626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First Amendment</a:t>
            </a:r>
            <a:endParaRPr lang="en-US" sz="6000" dirty="0"/>
          </a:p>
        </p:txBody>
      </p:sp>
      <p:sp>
        <p:nvSpPr>
          <p:cNvPr id="5" name="Content Placeholder 4"/>
          <p:cNvSpPr>
            <a:spLocks noGrp="1"/>
          </p:cNvSpPr>
          <p:nvPr>
            <p:ph idx="1"/>
          </p:nvPr>
        </p:nvSpPr>
        <p:spPr/>
        <p:txBody>
          <a:bodyPr>
            <a:normAutofit lnSpcReduction="10000"/>
          </a:bodyPr>
          <a:lstStyle/>
          <a:p>
            <a:r>
              <a:rPr lang="en-US" sz="4000" dirty="0">
                <a:latin typeface="Garamond" panose="02020404030301010803" pitchFamily="18" charset="0"/>
              </a:rPr>
              <a:t>Border searches of digital data without a probable cause warrant violate the First </a:t>
            </a:r>
            <a:r>
              <a:rPr lang="en-US" sz="4000" dirty="0" smtClean="0">
                <a:latin typeface="Garamond" panose="02020404030301010803" pitchFamily="18" charset="0"/>
              </a:rPr>
              <a:t>Amendment.</a:t>
            </a:r>
          </a:p>
          <a:p>
            <a:r>
              <a:rPr lang="en-US" sz="3100" dirty="0" smtClean="0">
                <a:latin typeface="Garamond" panose="02020404030301010803" pitchFamily="18" charset="0"/>
              </a:rPr>
              <a:t>Data seizure implicates, burdens, and chills rights to speech, read and receive information, associational privacy, dissent, anonymity, press</a:t>
            </a:r>
          </a:p>
          <a:p>
            <a:pPr marL="0" indent="0">
              <a:buNone/>
            </a:pPr>
            <a:endParaRPr lang="en-US" dirty="0" smtClean="0">
              <a:latin typeface="Garamond" panose="02020404030301010803" pitchFamily="18" charset="0"/>
            </a:endParaRPr>
          </a:p>
          <a:p>
            <a:pPr marL="0" indent="0">
              <a:buNone/>
            </a:pPr>
            <a:endParaRPr lang="en-US" dirty="0" smtClean="0">
              <a:latin typeface="Garamond" panose="02020404030301010803" pitchFamily="18" charset="0"/>
            </a:endParaRPr>
          </a:p>
          <a:p>
            <a:r>
              <a:rPr lang="en-US" sz="3100" dirty="0" smtClean="0">
                <a:latin typeface="Garamond" panose="02020404030301010803" pitchFamily="18" charset="0"/>
              </a:rPr>
              <a:t>Collection of data should be narrowly tailored to government’s interest</a:t>
            </a:r>
          </a:p>
          <a:p>
            <a:endParaRPr lang="en-US" dirty="0">
              <a:latin typeface="Garamond" panose="02020404030301010803" pitchFamily="18" charset="0"/>
            </a:endParaRPr>
          </a:p>
        </p:txBody>
      </p:sp>
      <p:pic>
        <p:nvPicPr>
          <p:cNvPr id="7" name="Picture 6"/>
          <p:cNvPicPr>
            <a:picLocks noChangeAspect="1"/>
          </p:cNvPicPr>
          <p:nvPr/>
        </p:nvPicPr>
        <p:blipFill>
          <a:blip r:embed="rId3"/>
          <a:stretch>
            <a:fillRect/>
          </a:stretch>
        </p:blipFill>
        <p:spPr>
          <a:xfrm>
            <a:off x="8513035" y="4050303"/>
            <a:ext cx="666922" cy="666922"/>
          </a:xfrm>
          <a:prstGeom prst="rect">
            <a:avLst/>
          </a:prstGeom>
        </p:spPr>
      </p:pic>
      <p:pic>
        <p:nvPicPr>
          <p:cNvPr id="8" name="Picture 7"/>
          <p:cNvPicPr>
            <a:picLocks noChangeAspect="1"/>
          </p:cNvPicPr>
          <p:nvPr/>
        </p:nvPicPr>
        <p:blipFill>
          <a:blip r:embed="rId4"/>
          <a:stretch>
            <a:fillRect/>
          </a:stretch>
        </p:blipFill>
        <p:spPr>
          <a:xfrm>
            <a:off x="7185284" y="4117733"/>
            <a:ext cx="558800" cy="558800"/>
          </a:xfrm>
          <a:prstGeom prst="rect">
            <a:avLst/>
          </a:prstGeom>
        </p:spPr>
      </p:pic>
      <p:pic>
        <p:nvPicPr>
          <p:cNvPr id="9" name="Picture 8"/>
          <p:cNvPicPr>
            <a:picLocks noChangeAspect="1"/>
          </p:cNvPicPr>
          <p:nvPr/>
        </p:nvPicPr>
        <p:blipFill>
          <a:blip r:embed="rId5"/>
          <a:stretch>
            <a:fillRect/>
          </a:stretch>
        </p:blipFill>
        <p:spPr>
          <a:xfrm>
            <a:off x="4468115" y="4093717"/>
            <a:ext cx="582816" cy="582816"/>
          </a:xfrm>
          <a:prstGeom prst="rect">
            <a:avLst/>
          </a:prstGeom>
        </p:spPr>
      </p:pic>
      <p:pic>
        <p:nvPicPr>
          <p:cNvPr id="10" name="Picture 9"/>
          <p:cNvPicPr>
            <a:picLocks noChangeAspect="1"/>
          </p:cNvPicPr>
          <p:nvPr/>
        </p:nvPicPr>
        <p:blipFill>
          <a:blip r:embed="rId6"/>
          <a:stretch>
            <a:fillRect/>
          </a:stretch>
        </p:blipFill>
        <p:spPr>
          <a:xfrm>
            <a:off x="3119831" y="4106329"/>
            <a:ext cx="564492" cy="554871"/>
          </a:xfrm>
          <a:prstGeom prst="rect">
            <a:avLst/>
          </a:prstGeom>
        </p:spPr>
      </p:pic>
      <p:pic>
        <p:nvPicPr>
          <p:cNvPr id="11" name="Picture 10" descr="Screen Shot 2017-09-08 at 5.59.46 PM.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90508" y="4072616"/>
            <a:ext cx="610984" cy="622299"/>
          </a:xfrm>
          <a:prstGeom prst="rect">
            <a:avLst/>
          </a:prstGeom>
        </p:spPr>
      </p:pic>
    </p:spTree>
    <p:extLst>
      <p:ext uri="{BB962C8B-B14F-4D97-AF65-F5344CB8AC3E}">
        <p14:creationId xmlns:p14="http://schemas.microsoft.com/office/powerpoint/2010/main" val="2880548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smtClean="0">
                <a:latin typeface="Garamond" panose="02020404030301010803" pitchFamily="18" charset="0"/>
              </a:rPr>
              <a:t>Game of Phones</a:t>
            </a:r>
            <a:endParaRPr lang="en-US" sz="8000" dirty="0">
              <a:latin typeface="Garamond" panose="02020404030301010803" pitchFamily="18" charset="0"/>
            </a:endParaRPr>
          </a:p>
        </p:txBody>
      </p:sp>
      <p:sp>
        <p:nvSpPr>
          <p:cNvPr id="3" name="Subtitle 2"/>
          <p:cNvSpPr>
            <a:spLocks noGrp="1"/>
          </p:cNvSpPr>
          <p:nvPr>
            <p:ph type="subTitle" idx="1"/>
          </p:nvPr>
        </p:nvSpPr>
        <p:spPr/>
        <p:txBody>
          <a:bodyPr>
            <a:normAutofit/>
          </a:bodyPr>
          <a:lstStyle/>
          <a:p>
            <a:r>
              <a:rPr lang="en-US" sz="3600" dirty="0" smtClean="0">
                <a:latin typeface="Garamond" panose="02020404030301010803" pitchFamily="18" charset="0"/>
              </a:rPr>
              <a:t>Caitlin E. Howard &amp; Whitney Z. Bernstein</a:t>
            </a:r>
          </a:p>
          <a:p>
            <a:r>
              <a:rPr lang="en-US" sz="3600" dirty="0" smtClean="0">
                <a:latin typeface="Garamond" panose="02020404030301010803" pitchFamily="18" charset="0"/>
              </a:rPr>
              <a:t>Federal Defenders of San Diego</a:t>
            </a:r>
            <a:endParaRPr lang="en-US" sz="3600" dirty="0">
              <a:latin typeface="Garamond" panose="02020404030301010803" pitchFamily="18" charset="0"/>
            </a:endParaRPr>
          </a:p>
        </p:txBody>
      </p:sp>
    </p:spTree>
    <p:extLst>
      <p:ext uri="{BB962C8B-B14F-4D97-AF65-F5344CB8AC3E}">
        <p14:creationId xmlns:p14="http://schemas.microsoft.com/office/powerpoint/2010/main" val="2596902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Garamond" panose="02020404030301010803" pitchFamily="18" charset="0"/>
                <a:ea typeface="Gadugi" panose="020B0502040204020203" pitchFamily="34" charset="0"/>
              </a:rPr>
              <a:t>Can’t Suppress? </a:t>
            </a:r>
            <a:r>
              <a:rPr lang="en-US" sz="6000" dirty="0" smtClean="0">
                <a:latin typeface="Garamond" panose="02020404030301010803" pitchFamily="18" charset="0"/>
                <a:ea typeface="Gadugi" panose="020B0502040204020203" pitchFamily="34" charset="0"/>
              </a:rPr>
              <a:t> </a:t>
            </a:r>
            <a:endParaRPr lang="en-US" sz="6000" dirty="0"/>
          </a:p>
        </p:txBody>
      </p:sp>
      <p:pic>
        <p:nvPicPr>
          <p:cNvPr id="4" name="just keep swimm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88544" y="1587705"/>
            <a:ext cx="8701507" cy="4905560"/>
          </a:xfrm>
        </p:spPr>
      </p:pic>
    </p:spTree>
    <p:extLst>
      <p:ext uri="{BB962C8B-B14F-4D97-AF65-F5344CB8AC3E}">
        <p14:creationId xmlns:p14="http://schemas.microsoft.com/office/powerpoint/2010/main" val="2905616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Motions in </a:t>
            </a:r>
            <a:r>
              <a:rPr lang="en-US" sz="6000" dirty="0" err="1" smtClean="0">
                <a:latin typeface="Garamond" panose="02020404030301010803" pitchFamily="18" charset="0"/>
                <a:ea typeface="Gadugi" panose="020B0502040204020203" pitchFamily="34" charset="0"/>
              </a:rPr>
              <a:t>Limine</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p:txBody>
          <a:bodyPr>
            <a:normAutofit/>
          </a:bodyPr>
          <a:lstStyle/>
          <a:p>
            <a:r>
              <a:rPr lang="en-US" sz="4000" dirty="0" smtClean="0">
                <a:latin typeface="Garamond" panose="02020404030301010803" pitchFamily="18" charset="0"/>
              </a:rPr>
              <a:t>Preclude Case Agent from Testifying About Cell Phone</a:t>
            </a:r>
          </a:p>
        </p:txBody>
      </p:sp>
    </p:spTree>
    <p:extLst>
      <p:ext uri="{BB962C8B-B14F-4D97-AF65-F5344CB8AC3E}">
        <p14:creationId xmlns:p14="http://schemas.microsoft.com/office/powerpoint/2010/main" val="40198536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Motions in </a:t>
            </a:r>
            <a:r>
              <a:rPr lang="en-US" sz="6000" dirty="0" err="1" smtClean="0">
                <a:latin typeface="Garamond" panose="02020404030301010803" pitchFamily="18" charset="0"/>
                <a:ea typeface="Gadugi" panose="020B0502040204020203" pitchFamily="34" charset="0"/>
              </a:rPr>
              <a:t>Limine</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838200" y="1825625"/>
            <a:ext cx="5170714" cy="4351338"/>
          </a:xfrm>
        </p:spPr>
        <p:txBody>
          <a:bodyPr>
            <a:normAutofit/>
          </a:bodyPr>
          <a:lstStyle/>
          <a:p>
            <a:r>
              <a:rPr lang="en-US" sz="4000" cap="all" dirty="0" smtClean="0">
                <a:latin typeface="Garamond" panose="02020404030301010803" pitchFamily="18" charset="0"/>
              </a:rPr>
              <a:t>This court should exclude the Case Agent as a cell phone expert.</a:t>
            </a:r>
          </a:p>
        </p:txBody>
      </p:sp>
      <p:pic>
        <p:nvPicPr>
          <p:cNvPr id="4" name="Picture 3"/>
          <p:cNvPicPr>
            <a:picLocks noChangeAspect="1"/>
          </p:cNvPicPr>
          <p:nvPr/>
        </p:nvPicPr>
        <p:blipFill>
          <a:blip r:embed="rId2"/>
          <a:stretch>
            <a:fillRect/>
          </a:stretch>
        </p:blipFill>
        <p:spPr>
          <a:xfrm>
            <a:off x="6416449" y="2666047"/>
            <a:ext cx="5520674" cy="3865381"/>
          </a:xfrm>
          <a:prstGeom prst="rect">
            <a:avLst/>
          </a:prstGeom>
        </p:spPr>
      </p:pic>
    </p:spTree>
    <p:extLst>
      <p:ext uri="{BB962C8B-B14F-4D97-AF65-F5344CB8AC3E}">
        <p14:creationId xmlns:p14="http://schemas.microsoft.com/office/powerpoint/2010/main" val="20740817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Motions in </a:t>
            </a:r>
            <a:r>
              <a:rPr lang="en-US" sz="6000" dirty="0" err="1" smtClean="0">
                <a:latin typeface="Garamond" panose="02020404030301010803" pitchFamily="18" charset="0"/>
                <a:ea typeface="Gadugi" panose="020B0502040204020203" pitchFamily="34" charset="0"/>
              </a:rPr>
              <a:t>Limine</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838200" y="1825625"/>
            <a:ext cx="5170714" cy="4351338"/>
          </a:xfrm>
        </p:spPr>
        <p:txBody>
          <a:bodyPr>
            <a:normAutofit/>
          </a:bodyPr>
          <a:lstStyle/>
          <a:p>
            <a:pPr marL="742950" indent="-742950">
              <a:buFont typeface="+mj-lt"/>
              <a:buAutoNum type="arabicParenR"/>
            </a:pPr>
            <a:r>
              <a:rPr lang="en-US" sz="4000" dirty="0" smtClean="0">
                <a:latin typeface="Garamond" panose="02020404030301010803" pitchFamily="18" charset="0"/>
              </a:rPr>
              <a:t>Establish Expert Testimony.</a:t>
            </a:r>
          </a:p>
        </p:txBody>
      </p:sp>
      <p:pic>
        <p:nvPicPr>
          <p:cNvPr id="5" name="Picture 4"/>
          <p:cNvPicPr>
            <a:picLocks noChangeAspect="1"/>
          </p:cNvPicPr>
          <p:nvPr/>
        </p:nvPicPr>
        <p:blipFill>
          <a:blip r:embed="rId2"/>
          <a:stretch>
            <a:fillRect/>
          </a:stretch>
        </p:blipFill>
        <p:spPr>
          <a:xfrm>
            <a:off x="6594566" y="1422676"/>
            <a:ext cx="5240382" cy="5177176"/>
          </a:xfrm>
          <a:prstGeom prst="rect">
            <a:avLst/>
          </a:prstGeom>
        </p:spPr>
      </p:pic>
    </p:spTree>
    <p:extLst>
      <p:ext uri="{BB962C8B-B14F-4D97-AF65-F5344CB8AC3E}">
        <p14:creationId xmlns:p14="http://schemas.microsoft.com/office/powerpoint/2010/main" val="3070942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Establish Expert Testimony</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6289765" y="1533932"/>
            <a:ext cx="5797732" cy="5032329"/>
          </a:xfrm>
        </p:spPr>
        <p:txBody>
          <a:bodyPr>
            <a:normAutofit lnSpcReduction="10000"/>
          </a:bodyPr>
          <a:lstStyle/>
          <a:p>
            <a:r>
              <a:rPr lang="en-US" sz="3400" dirty="0" smtClean="0">
                <a:latin typeface="Garamond" panose="02020404030301010803" pitchFamily="18" charset="0"/>
              </a:rPr>
              <a:t>Agent extracted </a:t>
            </a:r>
            <a:r>
              <a:rPr lang="en-US" sz="3400" dirty="0">
                <a:latin typeface="Garamond" panose="02020404030301010803" pitchFamily="18" charset="0"/>
              </a:rPr>
              <a:t>data from mobile devices using the </a:t>
            </a:r>
            <a:r>
              <a:rPr lang="en-US" sz="3400" dirty="0" err="1">
                <a:latin typeface="Garamond" panose="02020404030301010803" pitchFamily="18" charset="0"/>
              </a:rPr>
              <a:t>Cellebrite</a:t>
            </a:r>
            <a:r>
              <a:rPr lang="en-US" sz="3400" dirty="0">
                <a:latin typeface="Garamond" panose="02020404030301010803" pitchFamily="18" charset="0"/>
              </a:rPr>
              <a:t> Universal Forensic Extraction </a:t>
            </a:r>
            <a:r>
              <a:rPr lang="en-US" sz="3400" dirty="0" smtClean="0">
                <a:latin typeface="Garamond" panose="02020404030301010803" pitchFamily="18" charset="0"/>
              </a:rPr>
              <a:t>Device.</a:t>
            </a:r>
          </a:p>
          <a:p>
            <a:pPr marL="0" indent="0">
              <a:buNone/>
            </a:pPr>
            <a:endParaRPr lang="en-US" sz="3400" dirty="0" smtClean="0">
              <a:latin typeface="Garamond" panose="02020404030301010803" pitchFamily="18" charset="0"/>
            </a:endParaRPr>
          </a:p>
          <a:p>
            <a:r>
              <a:rPr lang="en-US" sz="3400" dirty="0" err="1" smtClean="0">
                <a:latin typeface="Garamond" panose="02020404030301010803" pitchFamily="18" charset="0"/>
              </a:rPr>
              <a:t>Cellebrite</a:t>
            </a:r>
            <a:r>
              <a:rPr lang="en-US" sz="3400" dirty="0" smtClean="0">
                <a:latin typeface="Garamond" panose="02020404030301010803" pitchFamily="18" charset="0"/>
              </a:rPr>
              <a:t> is </a:t>
            </a:r>
            <a:r>
              <a:rPr lang="en-US" sz="3400" dirty="0">
                <a:latin typeface="Garamond" panose="02020404030301010803" pitchFamily="18" charset="0"/>
              </a:rPr>
              <a:t>precisely the kind of equipment requiring “scientific, technical, or other specialized knowledge” contemplated by </a:t>
            </a:r>
            <a:r>
              <a:rPr lang="en-US" sz="3400" b="1" dirty="0">
                <a:latin typeface="Garamond" panose="02020404030301010803" pitchFamily="18" charset="0"/>
              </a:rPr>
              <a:t>Federal Rule of Evidence 702</a:t>
            </a:r>
            <a:r>
              <a:rPr lang="en-US" sz="3400" dirty="0">
                <a:latin typeface="Garamond" panose="02020404030301010803" pitchFamily="18" charset="0"/>
              </a:rPr>
              <a:t>.  </a:t>
            </a:r>
            <a:endParaRPr lang="en-US" sz="3400" dirty="0" smtClean="0">
              <a:latin typeface="Garamond" panose="02020404030301010803" pitchFamily="18" charset="0"/>
            </a:endParaRPr>
          </a:p>
          <a:p>
            <a:pPr marL="742950" indent="-742950">
              <a:buFont typeface="+mj-lt"/>
              <a:buAutoNum type="arabicParenR"/>
            </a:pPr>
            <a:endParaRPr lang="en-US" sz="4000" dirty="0" smtClean="0">
              <a:latin typeface="Garamond" panose="02020404030301010803" pitchFamily="18" charset="0"/>
            </a:endParaRPr>
          </a:p>
          <a:p>
            <a:pPr marL="742950" indent="-742950">
              <a:buFont typeface="+mj-lt"/>
              <a:buAutoNum type="arabicParenR"/>
            </a:pPr>
            <a:endParaRPr lang="en-US" sz="4000" dirty="0" smtClean="0">
              <a:latin typeface="Garamond" panose="02020404030301010803" pitchFamily="18" charset="0"/>
            </a:endParaRPr>
          </a:p>
        </p:txBody>
      </p:sp>
      <p:pic>
        <p:nvPicPr>
          <p:cNvPr id="5" name="Picture 4"/>
          <p:cNvPicPr>
            <a:picLocks noChangeAspect="1"/>
          </p:cNvPicPr>
          <p:nvPr/>
        </p:nvPicPr>
        <p:blipFill>
          <a:blip r:embed="rId2"/>
          <a:stretch>
            <a:fillRect/>
          </a:stretch>
        </p:blipFill>
        <p:spPr>
          <a:xfrm>
            <a:off x="128928" y="1861140"/>
            <a:ext cx="6160837" cy="4104231"/>
          </a:xfrm>
          <a:prstGeom prst="rect">
            <a:avLst/>
          </a:prstGeom>
        </p:spPr>
      </p:pic>
    </p:spTree>
    <p:extLst>
      <p:ext uri="{BB962C8B-B14F-4D97-AF65-F5344CB8AC3E}">
        <p14:creationId xmlns:p14="http://schemas.microsoft.com/office/powerpoint/2010/main" val="23367093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972" y="376600"/>
            <a:ext cx="9620055" cy="577203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234" y="5746234"/>
            <a:ext cx="1111766" cy="1111766"/>
          </a:xfrm>
          <a:prstGeom prst="rect">
            <a:avLst/>
          </a:prstGeom>
        </p:spPr>
      </p:pic>
    </p:spTree>
    <p:extLst>
      <p:ext uri="{BB962C8B-B14F-4D97-AF65-F5344CB8AC3E}">
        <p14:creationId xmlns:p14="http://schemas.microsoft.com/office/powerpoint/2010/main" val="1158977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005" y="217120"/>
            <a:ext cx="10058400" cy="596728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4674591" y="2653990"/>
            <a:ext cx="401444" cy="5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4670131" y="2738740"/>
            <a:ext cx="419286" cy="57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8706872" y="2622767"/>
            <a:ext cx="454970" cy="89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697951" y="2738740"/>
            <a:ext cx="276550" cy="57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8706872" y="2939461"/>
            <a:ext cx="370221" cy="71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8706872" y="3024211"/>
            <a:ext cx="298853" cy="71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06872" y="3135723"/>
            <a:ext cx="370221" cy="57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234" y="5746234"/>
            <a:ext cx="1111766" cy="1111766"/>
          </a:xfrm>
          <a:prstGeom prst="rect">
            <a:avLst/>
          </a:prstGeom>
        </p:spPr>
      </p:pic>
    </p:spTree>
    <p:extLst>
      <p:ext uri="{BB962C8B-B14F-4D97-AF65-F5344CB8AC3E}">
        <p14:creationId xmlns:p14="http://schemas.microsoft.com/office/powerpoint/2010/main" val="6061240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Establish Expert Testimony</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838200" y="1825625"/>
            <a:ext cx="11170920" cy="4588588"/>
          </a:xfrm>
        </p:spPr>
        <p:txBody>
          <a:bodyPr>
            <a:normAutofit/>
          </a:bodyPr>
          <a:lstStyle/>
          <a:p>
            <a:r>
              <a:rPr lang="en-US" sz="3000" dirty="0" smtClean="0">
                <a:latin typeface="Garamond" panose="02020404030301010803" pitchFamily="18" charset="0"/>
              </a:rPr>
              <a:t>Any </a:t>
            </a:r>
            <a:r>
              <a:rPr lang="en-US" sz="3000" dirty="0">
                <a:latin typeface="Garamond" panose="02020404030301010803" pitchFamily="18" charset="0"/>
              </a:rPr>
              <a:t>conclusion about deleted data from a </a:t>
            </a:r>
            <a:r>
              <a:rPr lang="en-US" sz="3000" dirty="0" err="1">
                <a:latin typeface="Garamond" panose="02020404030301010803" pitchFamily="18" charset="0"/>
              </a:rPr>
              <a:t>Cellebrite</a:t>
            </a:r>
            <a:r>
              <a:rPr lang="en-US" sz="3000" dirty="0">
                <a:latin typeface="Garamond" panose="02020404030301010803" pitchFamily="18" charset="0"/>
              </a:rPr>
              <a:t> report requires knowledge and analysis of </a:t>
            </a:r>
            <a:r>
              <a:rPr lang="en-US" sz="3000" b="1" dirty="0" err="1">
                <a:latin typeface="Garamond" panose="02020404030301010803" pitchFamily="18" charset="0"/>
              </a:rPr>
              <a:t>sqlite</a:t>
            </a:r>
            <a:r>
              <a:rPr lang="en-US" sz="3000" b="1" dirty="0">
                <a:latin typeface="Garamond" panose="02020404030301010803" pitchFamily="18" charset="0"/>
              </a:rPr>
              <a:t> databases, flash memory, database garbage collection compaction and compression, and mobile forensic tools</a:t>
            </a:r>
            <a:r>
              <a:rPr lang="en-US" sz="3000" dirty="0">
                <a:latin typeface="Garamond" panose="02020404030301010803" pitchFamily="18" charset="0"/>
              </a:rPr>
              <a:t>.  </a:t>
            </a:r>
          </a:p>
          <a:p>
            <a:pPr marL="0" indent="0">
              <a:buNone/>
            </a:pPr>
            <a:endParaRPr lang="en-US" sz="3000" dirty="0" smtClean="0">
              <a:latin typeface="Garamond" panose="02020404030301010803" pitchFamily="18" charset="0"/>
            </a:endParaRPr>
          </a:p>
          <a:p>
            <a:pPr marL="0" indent="0">
              <a:buNone/>
            </a:pPr>
            <a:endParaRPr lang="en-US" sz="3000" dirty="0">
              <a:latin typeface="Garamond" panose="02020404030301010803" pitchFamily="18" charset="0"/>
            </a:endParaRPr>
          </a:p>
          <a:p>
            <a:r>
              <a:rPr lang="en-US" sz="3000" dirty="0">
                <a:latin typeface="Garamond" panose="02020404030301010803" pitchFamily="18" charset="0"/>
              </a:rPr>
              <a:t>Therefore, in order for Agent to testify</a:t>
            </a:r>
            <a:r>
              <a:rPr lang="en-US" sz="3000" dirty="0" smtClean="0">
                <a:latin typeface="Garamond" panose="02020404030301010803" pitchFamily="18" charset="0"/>
              </a:rPr>
              <a:t>,                                                       he </a:t>
            </a:r>
            <a:r>
              <a:rPr lang="en-US" sz="3000" dirty="0">
                <a:latin typeface="Garamond" panose="02020404030301010803" pitchFamily="18" charset="0"/>
              </a:rPr>
              <a:t>must first be qualified as an expert.</a:t>
            </a:r>
          </a:p>
          <a:p>
            <a:pPr marL="0" indent="0">
              <a:buNone/>
            </a:pPr>
            <a:endParaRPr lang="en-US" sz="4000" dirty="0" smtClean="0">
              <a:latin typeface="Garamond" panose="02020404030301010803" pitchFamily="18" charset="0"/>
            </a:endParaRPr>
          </a:p>
          <a:p>
            <a:pPr marL="0" indent="0">
              <a:buNone/>
            </a:pPr>
            <a:endParaRPr lang="en-US" sz="4000" dirty="0" smtClean="0">
              <a:latin typeface="Garamond" panose="02020404030301010803" pitchFamily="18" charset="0"/>
            </a:endParaRPr>
          </a:p>
        </p:txBody>
      </p:sp>
      <p:pic>
        <p:nvPicPr>
          <p:cNvPr id="4" name="Picture 3"/>
          <p:cNvPicPr>
            <a:picLocks noChangeAspect="1"/>
          </p:cNvPicPr>
          <p:nvPr/>
        </p:nvPicPr>
        <p:blipFill>
          <a:blip r:embed="rId3"/>
          <a:stretch>
            <a:fillRect/>
          </a:stretch>
        </p:blipFill>
        <p:spPr>
          <a:xfrm>
            <a:off x="7278732" y="3167492"/>
            <a:ext cx="4817473" cy="3531982"/>
          </a:xfrm>
          <a:prstGeom prst="rect">
            <a:avLst/>
          </a:prstGeom>
        </p:spPr>
      </p:pic>
    </p:spTree>
    <p:extLst>
      <p:ext uri="{BB962C8B-B14F-4D97-AF65-F5344CB8AC3E}">
        <p14:creationId xmlns:p14="http://schemas.microsoft.com/office/powerpoint/2010/main" val="13793420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Establish Expert Testimony</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252548" y="2333272"/>
            <a:ext cx="7637417" cy="1562009"/>
          </a:xfrm>
        </p:spPr>
        <p:txBody>
          <a:bodyPr>
            <a:normAutofit/>
          </a:bodyPr>
          <a:lstStyle/>
          <a:p>
            <a:r>
              <a:rPr lang="en-US" sz="3000" dirty="0" smtClean="0">
                <a:latin typeface="Garamond" panose="02020404030301010803" pitchFamily="18" charset="0"/>
              </a:rPr>
              <a:t>Educate the judge with a supporting declaration.</a:t>
            </a:r>
            <a:endParaRPr lang="en-US" sz="3000" dirty="0">
              <a:latin typeface="Garamond" panose="02020404030301010803" pitchFamily="18" charset="0"/>
            </a:endParaRPr>
          </a:p>
          <a:p>
            <a:pPr marL="0" indent="0">
              <a:buNone/>
            </a:pPr>
            <a:endParaRPr lang="en-US" sz="4000" dirty="0" smtClean="0">
              <a:latin typeface="Garamond" panose="02020404030301010803" pitchFamily="18" charset="0"/>
            </a:endParaRPr>
          </a:p>
          <a:p>
            <a:pPr marL="0" indent="0">
              <a:buNone/>
            </a:pPr>
            <a:endParaRPr lang="en-US" sz="4000" dirty="0" smtClean="0">
              <a:latin typeface="Garamond" panose="02020404030301010803" pitchFamily="18" charset="0"/>
            </a:endParaRPr>
          </a:p>
        </p:txBody>
      </p:sp>
      <p:pic>
        <p:nvPicPr>
          <p:cNvPr id="5" name="Content Placeholder 4"/>
          <p:cNvPicPr>
            <a:picLocks noChangeAspect="1"/>
          </p:cNvPicPr>
          <p:nvPr/>
        </p:nvPicPr>
        <p:blipFill>
          <a:blip r:embed="rId3"/>
          <a:stretch>
            <a:fillRect/>
          </a:stretch>
        </p:blipFill>
        <p:spPr>
          <a:xfrm>
            <a:off x="1090749" y="4146390"/>
            <a:ext cx="10515600" cy="2584879"/>
          </a:xfrm>
          <a:prstGeom prst="rect">
            <a:avLst/>
          </a:prstGeom>
        </p:spPr>
      </p:pic>
      <p:pic>
        <p:nvPicPr>
          <p:cNvPr id="6" name="Picture 5"/>
          <p:cNvPicPr>
            <a:picLocks noChangeAspect="1"/>
          </p:cNvPicPr>
          <p:nvPr/>
        </p:nvPicPr>
        <p:blipFill rotWithShape="1">
          <a:blip r:embed="rId4"/>
          <a:srcRect t="4202"/>
          <a:stretch/>
        </p:blipFill>
        <p:spPr>
          <a:xfrm>
            <a:off x="8177349" y="1529074"/>
            <a:ext cx="3862562" cy="2491761"/>
          </a:xfrm>
          <a:prstGeom prst="rect">
            <a:avLst/>
          </a:prstGeom>
        </p:spPr>
      </p:pic>
    </p:spTree>
    <p:extLst>
      <p:ext uri="{BB962C8B-B14F-4D97-AF65-F5344CB8AC3E}">
        <p14:creationId xmlns:p14="http://schemas.microsoft.com/office/powerpoint/2010/main" val="20847864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Motions in </a:t>
            </a:r>
            <a:r>
              <a:rPr lang="en-US" sz="6000" dirty="0" err="1" smtClean="0">
                <a:latin typeface="Garamond" panose="02020404030301010803" pitchFamily="18" charset="0"/>
                <a:ea typeface="Gadugi" panose="020B0502040204020203" pitchFamily="34" charset="0"/>
              </a:rPr>
              <a:t>Limine</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838200" y="1825625"/>
            <a:ext cx="10953206" cy="4351338"/>
          </a:xfrm>
        </p:spPr>
        <p:txBody>
          <a:bodyPr>
            <a:normAutofit/>
          </a:bodyPr>
          <a:lstStyle/>
          <a:p>
            <a:pPr marL="742950" indent="-742950">
              <a:buFont typeface="+mj-lt"/>
              <a:buAutoNum type="arabicParenR"/>
            </a:pPr>
            <a:r>
              <a:rPr lang="en-US" sz="4000" dirty="0" smtClean="0">
                <a:latin typeface="Garamond" panose="02020404030301010803" pitchFamily="18" charset="0"/>
              </a:rPr>
              <a:t>Establish Expert Testimony</a:t>
            </a:r>
          </a:p>
          <a:p>
            <a:pPr marL="742950" indent="-742950">
              <a:buFont typeface="+mj-lt"/>
              <a:buAutoNum type="arabicParenR"/>
            </a:pPr>
            <a:r>
              <a:rPr lang="en-US" sz="4000" dirty="0" smtClean="0">
                <a:latin typeface="Garamond" panose="02020404030301010803" pitchFamily="18" charset="0"/>
              </a:rPr>
              <a:t>Attack Notice</a:t>
            </a:r>
          </a:p>
          <a:p>
            <a:pPr marL="742950" indent="-742950">
              <a:buFont typeface="+mj-lt"/>
              <a:buAutoNum type="arabicParenR"/>
            </a:pPr>
            <a:r>
              <a:rPr lang="en-US" sz="4000" dirty="0" smtClean="0">
                <a:latin typeface="Garamond" panose="02020404030301010803" pitchFamily="18" charset="0"/>
              </a:rPr>
              <a:t>Demand </a:t>
            </a:r>
            <a:r>
              <a:rPr lang="en-US" sz="4000" i="1" dirty="0" err="1" smtClean="0">
                <a:latin typeface="Garamond" panose="02020404030301010803" pitchFamily="18" charset="0"/>
              </a:rPr>
              <a:t>Daubert</a:t>
            </a:r>
            <a:endParaRPr lang="en-US" sz="4000" dirty="0" smtClean="0">
              <a:latin typeface="Garamond" panose="02020404030301010803" pitchFamily="18" charset="0"/>
            </a:endParaRPr>
          </a:p>
          <a:p>
            <a:pPr marL="742950" indent="-742950">
              <a:buFont typeface="+mj-lt"/>
              <a:buAutoNum type="arabicParenR"/>
            </a:pPr>
            <a:r>
              <a:rPr lang="en-US" sz="4000" dirty="0" smtClean="0">
                <a:latin typeface="Garamond" panose="02020404030301010803" pitchFamily="18" charset="0"/>
              </a:rPr>
              <a:t>Limiting Instruction</a:t>
            </a:r>
          </a:p>
          <a:p>
            <a:endParaRPr lang="en-US" sz="4000" dirty="0" smtClean="0">
              <a:latin typeface="Garamond" panose="02020404030301010803" pitchFamily="18" charset="0"/>
            </a:endParaRPr>
          </a:p>
        </p:txBody>
      </p:sp>
      <p:pic>
        <p:nvPicPr>
          <p:cNvPr id="4" name="Picture 3"/>
          <p:cNvPicPr>
            <a:picLocks noChangeAspect="1"/>
          </p:cNvPicPr>
          <p:nvPr/>
        </p:nvPicPr>
        <p:blipFill rotWithShape="1">
          <a:blip r:embed="rId2"/>
          <a:srcRect b="9740"/>
          <a:stretch/>
        </p:blipFill>
        <p:spPr>
          <a:xfrm>
            <a:off x="7406504" y="1690688"/>
            <a:ext cx="849222" cy="769074"/>
          </a:xfrm>
          <a:prstGeom prst="rect">
            <a:avLst/>
          </a:prstGeom>
        </p:spPr>
      </p:pic>
    </p:spTree>
    <p:extLst>
      <p:ext uri="{BB962C8B-B14F-4D97-AF65-F5344CB8AC3E}">
        <p14:creationId xmlns:p14="http://schemas.microsoft.com/office/powerpoint/2010/main" val="3451101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pening cli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3482" y="245188"/>
            <a:ext cx="11066930" cy="6208444"/>
          </a:xfrm>
        </p:spPr>
      </p:pic>
    </p:spTree>
    <p:extLst>
      <p:ext uri="{BB962C8B-B14F-4D97-AF65-F5344CB8AC3E}">
        <p14:creationId xmlns:p14="http://schemas.microsoft.com/office/powerpoint/2010/main" val="374550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898" y="147410"/>
            <a:ext cx="10515600" cy="1325563"/>
          </a:xfrm>
        </p:spPr>
        <p:txBody>
          <a:bodyPr>
            <a:normAutofit/>
          </a:bodyPr>
          <a:lstStyle/>
          <a:p>
            <a:r>
              <a:rPr lang="en-US" sz="6000" dirty="0" smtClean="0">
                <a:latin typeface="Garamond" panose="02020404030301010803" pitchFamily="18" charset="0"/>
                <a:ea typeface="Gadugi" panose="020B0502040204020203" pitchFamily="34" charset="0"/>
              </a:rPr>
              <a:t>Attack Notice</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838200" y="1825625"/>
            <a:ext cx="11170920" cy="4588588"/>
          </a:xfrm>
        </p:spPr>
        <p:txBody>
          <a:bodyPr>
            <a:normAutofit/>
          </a:bodyPr>
          <a:lstStyle/>
          <a:p>
            <a:pPr marL="0" indent="0">
              <a:buNone/>
            </a:pPr>
            <a:endParaRPr lang="en-US" sz="4000" dirty="0" smtClean="0">
              <a:latin typeface="Garamond" panose="02020404030301010803" pitchFamily="18" charset="0"/>
            </a:endParaRPr>
          </a:p>
          <a:p>
            <a:pPr marL="0" indent="0">
              <a:buNone/>
            </a:pPr>
            <a:endParaRPr lang="en-US" sz="4000" dirty="0" smtClean="0">
              <a:latin typeface="Garamond" panose="02020404030301010803" pitchFamily="18" charset="0"/>
            </a:endParaRPr>
          </a:p>
        </p:txBody>
      </p:sp>
      <p:pic>
        <p:nvPicPr>
          <p:cNvPr id="5" name="Picture 4"/>
          <p:cNvPicPr>
            <a:picLocks noChangeAspect="1"/>
          </p:cNvPicPr>
          <p:nvPr/>
        </p:nvPicPr>
        <p:blipFill rotWithShape="1">
          <a:blip r:embed="rId3"/>
          <a:srcRect l="671" r="671"/>
          <a:stretch/>
        </p:blipFill>
        <p:spPr>
          <a:xfrm>
            <a:off x="1155684" y="1351490"/>
            <a:ext cx="9730030" cy="4335208"/>
          </a:xfrm>
          <a:prstGeom prst="rect">
            <a:avLst/>
          </a:prstGeom>
        </p:spPr>
      </p:pic>
      <p:pic>
        <p:nvPicPr>
          <p:cNvPr id="6" name="Picture 5"/>
          <p:cNvPicPr>
            <a:picLocks noChangeAspect="1"/>
          </p:cNvPicPr>
          <p:nvPr/>
        </p:nvPicPr>
        <p:blipFill>
          <a:blip r:embed="rId4"/>
          <a:stretch>
            <a:fillRect/>
          </a:stretch>
        </p:blipFill>
        <p:spPr>
          <a:xfrm>
            <a:off x="1155684" y="5732736"/>
            <a:ext cx="9730029" cy="945558"/>
          </a:xfrm>
          <a:prstGeom prst="rect">
            <a:avLst/>
          </a:prstGeom>
        </p:spPr>
      </p:pic>
    </p:spTree>
    <p:extLst>
      <p:ext uri="{BB962C8B-B14F-4D97-AF65-F5344CB8AC3E}">
        <p14:creationId xmlns:p14="http://schemas.microsoft.com/office/powerpoint/2010/main" val="36684197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Attack Notice</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838200" y="1825625"/>
            <a:ext cx="11170920" cy="4588588"/>
          </a:xfrm>
        </p:spPr>
        <p:txBody>
          <a:bodyPr>
            <a:normAutofit/>
          </a:bodyPr>
          <a:lstStyle/>
          <a:p>
            <a:r>
              <a:rPr lang="en-US" sz="3100" cap="small" dirty="0" smtClean="0">
                <a:latin typeface="Garamond" panose="02020404030301010803" pitchFamily="18" charset="0"/>
              </a:rPr>
              <a:t>Fed. R. Crim. P.</a:t>
            </a:r>
            <a:r>
              <a:rPr lang="en-US" sz="3100" dirty="0" smtClean="0">
                <a:latin typeface="Garamond" panose="02020404030301010803" pitchFamily="18" charset="0"/>
              </a:rPr>
              <a:t> 16(a</a:t>
            </a:r>
            <a:r>
              <a:rPr lang="en-US" sz="3100" dirty="0">
                <a:latin typeface="Garamond" panose="02020404030301010803" pitchFamily="18" charset="0"/>
              </a:rPr>
              <a:t>)(1)(G) </a:t>
            </a:r>
            <a:endParaRPr lang="en-US" sz="3100" dirty="0" smtClean="0">
              <a:latin typeface="Garamond" panose="02020404030301010803" pitchFamily="18" charset="0"/>
            </a:endParaRPr>
          </a:p>
          <a:p>
            <a:r>
              <a:rPr lang="en-US" sz="3100" dirty="0" smtClean="0">
                <a:latin typeface="Garamond" panose="02020404030301010803" pitchFamily="18" charset="0"/>
              </a:rPr>
              <a:t>summary </a:t>
            </a:r>
            <a:r>
              <a:rPr lang="en-US" sz="3100" dirty="0">
                <a:latin typeface="Garamond" panose="02020404030301010803" pitchFamily="18" charset="0"/>
              </a:rPr>
              <a:t>of the opinions of its experts to be used during its </a:t>
            </a:r>
            <a:r>
              <a:rPr lang="en-US" sz="3100" dirty="0" smtClean="0">
                <a:latin typeface="Garamond" panose="02020404030301010803" pitchFamily="18" charset="0"/>
              </a:rPr>
              <a:t>case-in-chief</a:t>
            </a:r>
          </a:p>
          <a:p>
            <a:r>
              <a:rPr lang="en-US" sz="3100" dirty="0" smtClean="0">
                <a:latin typeface="Garamond" panose="02020404030301010803" pitchFamily="18" charset="0"/>
              </a:rPr>
              <a:t>“[</a:t>
            </a:r>
            <a:r>
              <a:rPr lang="en-US" sz="3100" dirty="0">
                <a:latin typeface="Garamond" panose="02020404030301010803" pitchFamily="18" charset="0"/>
              </a:rPr>
              <a:t>t]he summary . . . must describe </a:t>
            </a:r>
            <a:r>
              <a:rPr lang="en-US" sz="3100" dirty="0" smtClean="0">
                <a:latin typeface="Garamond" panose="02020404030301010803" pitchFamily="18" charset="0"/>
              </a:rPr>
              <a:t>                                                    the </a:t>
            </a:r>
            <a:r>
              <a:rPr lang="en-US" sz="3100" dirty="0">
                <a:latin typeface="Garamond" panose="02020404030301010803" pitchFamily="18" charset="0"/>
              </a:rPr>
              <a:t>witness’s opinions, the bases and </a:t>
            </a:r>
            <a:r>
              <a:rPr lang="en-US" sz="3100" dirty="0" smtClean="0">
                <a:latin typeface="Garamond" panose="02020404030301010803" pitchFamily="18" charset="0"/>
              </a:rPr>
              <a:t>                                              reasons </a:t>
            </a:r>
            <a:r>
              <a:rPr lang="en-US" sz="3100" dirty="0">
                <a:latin typeface="Garamond" panose="02020404030301010803" pitchFamily="18" charset="0"/>
              </a:rPr>
              <a:t>for those opinions, and the </a:t>
            </a:r>
            <a:r>
              <a:rPr lang="en-US" sz="3100" dirty="0" smtClean="0">
                <a:latin typeface="Garamond" panose="02020404030301010803" pitchFamily="18" charset="0"/>
              </a:rPr>
              <a:t>                                           witness’s </a:t>
            </a:r>
            <a:r>
              <a:rPr lang="en-US" sz="3100" dirty="0">
                <a:latin typeface="Garamond" panose="02020404030301010803" pitchFamily="18" charset="0"/>
              </a:rPr>
              <a:t>qualifications.”  </a:t>
            </a:r>
            <a:endParaRPr lang="en-US" sz="3100" dirty="0" smtClean="0">
              <a:latin typeface="Garamond" panose="02020404030301010803" pitchFamily="18" charset="0"/>
            </a:endParaRPr>
          </a:p>
          <a:p>
            <a:pPr marL="0" indent="0">
              <a:buNone/>
            </a:pPr>
            <a:endParaRPr lang="en-US" sz="3100" dirty="0" smtClean="0">
              <a:latin typeface="Garamond" panose="02020404030301010803" pitchFamily="18" charset="0"/>
            </a:endParaRPr>
          </a:p>
        </p:txBody>
      </p:sp>
      <p:pic>
        <p:nvPicPr>
          <p:cNvPr id="5" name="Picture 4"/>
          <p:cNvPicPr>
            <a:picLocks noChangeAspect="1"/>
          </p:cNvPicPr>
          <p:nvPr/>
        </p:nvPicPr>
        <p:blipFill>
          <a:blip r:embed="rId3"/>
          <a:stretch>
            <a:fillRect/>
          </a:stretch>
        </p:blipFill>
        <p:spPr>
          <a:xfrm>
            <a:off x="7271540" y="3170176"/>
            <a:ext cx="4500249" cy="3378974"/>
          </a:xfrm>
          <a:prstGeom prst="rect">
            <a:avLst/>
          </a:prstGeom>
        </p:spPr>
      </p:pic>
    </p:spTree>
    <p:extLst>
      <p:ext uri="{BB962C8B-B14F-4D97-AF65-F5344CB8AC3E}">
        <p14:creationId xmlns:p14="http://schemas.microsoft.com/office/powerpoint/2010/main" val="31927139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Demand </a:t>
            </a:r>
            <a:r>
              <a:rPr lang="en-US" sz="6000" i="1" dirty="0" err="1" smtClean="0">
                <a:latin typeface="Garamond" panose="02020404030301010803" pitchFamily="18" charset="0"/>
                <a:ea typeface="Gadugi" panose="020B0502040204020203" pitchFamily="34" charset="0"/>
              </a:rPr>
              <a:t>Daubert</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838200" y="1825625"/>
            <a:ext cx="11170920" cy="4588588"/>
          </a:xfrm>
        </p:spPr>
        <p:txBody>
          <a:bodyPr>
            <a:normAutofit/>
          </a:bodyPr>
          <a:lstStyle/>
          <a:p>
            <a:r>
              <a:rPr lang="en-US" sz="3100" dirty="0" smtClean="0">
                <a:latin typeface="Garamond" panose="02020404030301010803" pitchFamily="18" charset="0"/>
              </a:rPr>
              <a:t>Agent’s qualifications?</a:t>
            </a:r>
          </a:p>
          <a:p>
            <a:r>
              <a:rPr lang="en-US" sz="3100" dirty="0" smtClean="0">
                <a:latin typeface="Garamond" panose="02020404030301010803" pitchFamily="18" charset="0"/>
              </a:rPr>
              <a:t>Any </a:t>
            </a:r>
            <a:r>
              <a:rPr lang="en-US" sz="3100" dirty="0">
                <a:latin typeface="Garamond" panose="02020404030301010803" pitchFamily="18" charset="0"/>
              </a:rPr>
              <a:t>training </a:t>
            </a:r>
            <a:r>
              <a:rPr lang="en-US" sz="3100" dirty="0" smtClean="0">
                <a:latin typeface="Garamond" panose="02020404030301010803" pitchFamily="18" charset="0"/>
              </a:rPr>
              <a:t>in </a:t>
            </a:r>
            <a:r>
              <a:rPr lang="en-US" sz="3100" dirty="0" err="1" smtClean="0">
                <a:latin typeface="Garamond" panose="02020404030301010803" pitchFamily="18" charset="0"/>
              </a:rPr>
              <a:t>Cellebrite</a:t>
            </a:r>
            <a:r>
              <a:rPr lang="en-US" sz="3100" dirty="0" smtClean="0">
                <a:latin typeface="Garamond" panose="02020404030301010803" pitchFamily="18" charset="0"/>
              </a:rPr>
              <a:t>?</a:t>
            </a:r>
          </a:p>
          <a:p>
            <a:r>
              <a:rPr lang="en-US" sz="3100" dirty="0" smtClean="0">
                <a:latin typeface="Garamond" panose="02020404030301010803" pitchFamily="18" charset="0"/>
              </a:rPr>
              <a:t>Any certificates </a:t>
            </a:r>
            <a:r>
              <a:rPr lang="en-US" sz="3100" dirty="0">
                <a:latin typeface="Garamond" panose="02020404030301010803" pitchFamily="18" charset="0"/>
              </a:rPr>
              <a:t>in </a:t>
            </a:r>
            <a:r>
              <a:rPr lang="en-US" sz="3100" dirty="0" err="1" smtClean="0">
                <a:latin typeface="Garamond" panose="02020404030301010803" pitchFamily="18" charset="0"/>
              </a:rPr>
              <a:t>Cellebrite</a:t>
            </a:r>
            <a:r>
              <a:rPr lang="en-US" sz="3100" dirty="0" smtClean="0">
                <a:latin typeface="Garamond" panose="02020404030301010803" pitchFamily="18" charset="0"/>
              </a:rPr>
              <a:t>?</a:t>
            </a:r>
          </a:p>
          <a:p>
            <a:r>
              <a:rPr lang="en-US" sz="3100" dirty="0" smtClean="0">
                <a:latin typeface="Garamond" panose="02020404030301010803" pitchFamily="18" charset="0"/>
              </a:rPr>
              <a:t>Followed </a:t>
            </a:r>
            <a:r>
              <a:rPr lang="en-US" sz="3100" dirty="0">
                <a:latin typeface="Garamond" panose="02020404030301010803" pitchFamily="18" charset="0"/>
              </a:rPr>
              <a:t>the appropriate protocols </a:t>
            </a:r>
            <a:r>
              <a:rPr lang="en-US" sz="3100" dirty="0" smtClean="0">
                <a:latin typeface="Garamond" panose="02020404030301010803" pitchFamily="18" charset="0"/>
              </a:rPr>
              <a:t>and </a:t>
            </a:r>
            <a:r>
              <a:rPr lang="en-US" sz="3100" dirty="0">
                <a:latin typeface="Garamond" panose="02020404030301010803" pitchFamily="18" charset="0"/>
              </a:rPr>
              <a:t>methodologies in extracting </a:t>
            </a:r>
            <a:r>
              <a:rPr lang="en-US" sz="3100" dirty="0" smtClean="0">
                <a:latin typeface="Garamond" panose="02020404030301010803" pitchFamily="18" charset="0"/>
              </a:rPr>
              <a:t>data?</a:t>
            </a:r>
          </a:p>
        </p:txBody>
      </p:sp>
      <p:pic>
        <p:nvPicPr>
          <p:cNvPr id="5" name="Picture 4"/>
          <p:cNvPicPr>
            <a:picLocks noChangeAspect="1"/>
          </p:cNvPicPr>
          <p:nvPr/>
        </p:nvPicPr>
        <p:blipFill>
          <a:blip r:embed="rId3"/>
          <a:stretch>
            <a:fillRect/>
          </a:stretch>
        </p:blipFill>
        <p:spPr>
          <a:xfrm>
            <a:off x="2458401" y="4566965"/>
            <a:ext cx="8774368" cy="1450658"/>
          </a:xfrm>
          <a:prstGeom prst="rect">
            <a:avLst/>
          </a:prstGeom>
        </p:spPr>
      </p:pic>
    </p:spTree>
    <p:extLst>
      <p:ext uri="{BB962C8B-B14F-4D97-AF65-F5344CB8AC3E}">
        <p14:creationId xmlns:p14="http://schemas.microsoft.com/office/powerpoint/2010/main" val="4933892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Limiting Instruction</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394317" y="1690688"/>
            <a:ext cx="6175159" cy="4588588"/>
          </a:xfrm>
        </p:spPr>
        <p:txBody>
          <a:bodyPr>
            <a:normAutofit/>
          </a:bodyPr>
          <a:lstStyle/>
          <a:p>
            <a:r>
              <a:rPr lang="en-US" sz="3100" dirty="0" smtClean="0">
                <a:latin typeface="Garamond" panose="02020404030301010803" pitchFamily="18" charset="0"/>
              </a:rPr>
              <a:t>Cannot testify about opinion </a:t>
            </a:r>
          </a:p>
          <a:p>
            <a:pPr lvl="1"/>
            <a:r>
              <a:rPr lang="en-US" sz="2900" dirty="0" smtClean="0">
                <a:latin typeface="Garamond" panose="02020404030301010803" pitchFamily="18" charset="0"/>
              </a:rPr>
              <a:t>What a </a:t>
            </a:r>
            <a:r>
              <a:rPr lang="en-US" sz="2900" dirty="0" err="1" smtClean="0">
                <a:latin typeface="Garamond" panose="02020404030301010803" pitchFamily="18" charset="0"/>
              </a:rPr>
              <a:t>Cellebrite</a:t>
            </a:r>
            <a:r>
              <a:rPr lang="en-US" sz="2900" dirty="0" smtClean="0">
                <a:latin typeface="Garamond" panose="02020404030301010803" pitchFamily="18" charset="0"/>
              </a:rPr>
              <a:t> download can show</a:t>
            </a:r>
          </a:p>
          <a:p>
            <a:pPr lvl="1"/>
            <a:r>
              <a:rPr lang="en-US" sz="2900" dirty="0" smtClean="0">
                <a:latin typeface="Garamond" panose="02020404030301010803" pitchFamily="18" charset="0"/>
              </a:rPr>
              <a:t>What should be there</a:t>
            </a:r>
          </a:p>
          <a:p>
            <a:pPr lvl="1"/>
            <a:r>
              <a:rPr lang="en-US" sz="2900" dirty="0" smtClean="0">
                <a:latin typeface="Garamond" panose="02020404030301010803" pitchFamily="18" charset="0"/>
              </a:rPr>
              <a:t>What agent expected to be there</a:t>
            </a:r>
          </a:p>
          <a:p>
            <a:pPr lvl="1"/>
            <a:r>
              <a:rPr lang="en-US" sz="2900" dirty="0" smtClean="0">
                <a:latin typeface="Garamond" panose="02020404030301010803" pitchFamily="18" charset="0"/>
              </a:rPr>
              <a:t>If agent believed content had been deleted off phone</a:t>
            </a:r>
          </a:p>
          <a:p>
            <a:r>
              <a:rPr lang="en-US" sz="3100" dirty="0" smtClean="0">
                <a:latin typeface="Garamond" panose="02020404030301010803" pitchFamily="18" charset="0"/>
              </a:rPr>
              <a:t>At most, only testify as percipient witness of what is actually visible on an otherwise admissible phone</a:t>
            </a:r>
          </a:p>
          <a:p>
            <a:endParaRPr lang="en-US" sz="3100" dirty="0" smtClean="0">
              <a:latin typeface="Garamond" panose="02020404030301010803" pitchFamily="18" charset="0"/>
            </a:endParaRPr>
          </a:p>
        </p:txBody>
      </p:sp>
      <p:pic>
        <p:nvPicPr>
          <p:cNvPr id="4" name="Picture 3"/>
          <p:cNvPicPr>
            <a:picLocks noChangeAspect="1"/>
          </p:cNvPicPr>
          <p:nvPr/>
        </p:nvPicPr>
        <p:blipFill rotWithShape="1">
          <a:blip r:embed="rId3"/>
          <a:srcRect l="819" t="897" r="491" b="1341"/>
          <a:stretch/>
        </p:blipFill>
        <p:spPr>
          <a:xfrm>
            <a:off x="6613864" y="2015230"/>
            <a:ext cx="5353235" cy="3542191"/>
          </a:xfrm>
          <a:prstGeom prst="rect">
            <a:avLst/>
          </a:prstGeom>
        </p:spPr>
      </p:pic>
    </p:spTree>
    <p:extLst>
      <p:ext uri="{BB962C8B-B14F-4D97-AF65-F5344CB8AC3E}">
        <p14:creationId xmlns:p14="http://schemas.microsoft.com/office/powerpoint/2010/main" val="41338772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ea typeface="Gadugi" panose="020B0502040204020203" pitchFamily="34" charset="0"/>
              </a:rPr>
              <a:t>Motions in </a:t>
            </a:r>
            <a:r>
              <a:rPr lang="en-US" sz="6000" dirty="0" err="1" smtClean="0">
                <a:latin typeface="Garamond" panose="02020404030301010803" pitchFamily="18" charset="0"/>
                <a:ea typeface="Gadugi" panose="020B0502040204020203" pitchFamily="34" charset="0"/>
              </a:rPr>
              <a:t>Limine</a:t>
            </a:r>
            <a:endParaRPr lang="en-US" sz="6000" dirty="0">
              <a:latin typeface="Garamond" panose="02020404030301010803" pitchFamily="18" charset="0"/>
              <a:ea typeface="Gadugi" panose="020B0502040204020203" pitchFamily="34" charset="0"/>
            </a:endParaRPr>
          </a:p>
        </p:txBody>
      </p:sp>
      <p:sp>
        <p:nvSpPr>
          <p:cNvPr id="3" name="Content Placeholder 2"/>
          <p:cNvSpPr>
            <a:spLocks noGrp="1"/>
          </p:cNvSpPr>
          <p:nvPr>
            <p:ph idx="1"/>
          </p:nvPr>
        </p:nvSpPr>
        <p:spPr>
          <a:xfrm>
            <a:off x="838200" y="1825625"/>
            <a:ext cx="10953206" cy="4351338"/>
          </a:xfrm>
        </p:spPr>
        <p:txBody>
          <a:bodyPr>
            <a:normAutofit/>
          </a:bodyPr>
          <a:lstStyle/>
          <a:p>
            <a:pPr marL="742950" indent="-742950">
              <a:buFont typeface="+mj-lt"/>
              <a:buAutoNum type="arabicParenR"/>
            </a:pPr>
            <a:r>
              <a:rPr lang="en-US" sz="4000" dirty="0" smtClean="0">
                <a:latin typeface="Garamond" panose="02020404030301010803" pitchFamily="18" charset="0"/>
              </a:rPr>
              <a:t>Establish Expert Testimony</a:t>
            </a:r>
          </a:p>
          <a:p>
            <a:pPr marL="742950" indent="-742950">
              <a:buFont typeface="+mj-lt"/>
              <a:buAutoNum type="arabicParenR"/>
            </a:pPr>
            <a:r>
              <a:rPr lang="en-US" sz="4000" dirty="0" smtClean="0">
                <a:latin typeface="Garamond" panose="02020404030301010803" pitchFamily="18" charset="0"/>
              </a:rPr>
              <a:t>Attack Notice</a:t>
            </a:r>
          </a:p>
          <a:p>
            <a:pPr marL="742950" indent="-742950">
              <a:buFont typeface="+mj-lt"/>
              <a:buAutoNum type="arabicParenR"/>
            </a:pPr>
            <a:r>
              <a:rPr lang="en-US" sz="4000" dirty="0" smtClean="0">
                <a:latin typeface="Garamond" panose="02020404030301010803" pitchFamily="18" charset="0"/>
              </a:rPr>
              <a:t>Demand </a:t>
            </a:r>
            <a:r>
              <a:rPr lang="en-US" sz="4000" i="1" dirty="0" err="1" smtClean="0">
                <a:latin typeface="Garamond" panose="02020404030301010803" pitchFamily="18" charset="0"/>
              </a:rPr>
              <a:t>Daubert</a:t>
            </a:r>
            <a:endParaRPr lang="en-US" sz="4000" dirty="0" smtClean="0">
              <a:latin typeface="Garamond" panose="02020404030301010803" pitchFamily="18" charset="0"/>
            </a:endParaRPr>
          </a:p>
          <a:p>
            <a:pPr marL="742950" indent="-742950">
              <a:buFont typeface="+mj-lt"/>
              <a:buAutoNum type="arabicParenR"/>
            </a:pPr>
            <a:r>
              <a:rPr lang="en-US" sz="4000" dirty="0" smtClean="0">
                <a:latin typeface="Garamond" panose="02020404030301010803" pitchFamily="18" charset="0"/>
              </a:rPr>
              <a:t>Limiting Instruction</a:t>
            </a:r>
          </a:p>
          <a:p>
            <a:endParaRPr lang="en-US" sz="4000" dirty="0" smtClean="0">
              <a:latin typeface="Garamond" panose="02020404030301010803" pitchFamily="18" charset="0"/>
            </a:endParaRPr>
          </a:p>
        </p:txBody>
      </p:sp>
      <p:pic>
        <p:nvPicPr>
          <p:cNvPr id="4" name="Picture 3"/>
          <p:cNvPicPr>
            <a:picLocks noChangeAspect="1"/>
          </p:cNvPicPr>
          <p:nvPr/>
        </p:nvPicPr>
        <p:blipFill rotWithShape="1">
          <a:blip r:embed="rId3"/>
          <a:srcRect b="9740"/>
          <a:stretch/>
        </p:blipFill>
        <p:spPr>
          <a:xfrm>
            <a:off x="7406504" y="1690688"/>
            <a:ext cx="849222" cy="769074"/>
          </a:xfrm>
          <a:prstGeom prst="rect">
            <a:avLst/>
          </a:prstGeom>
        </p:spPr>
      </p:pic>
      <p:pic>
        <p:nvPicPr>
          <p:cNvPr id="5" name="Picture 4"/>
          <p:cNvPicPr>
            <a:picLocks noChangeAspect="1"/>
          </p:cNvPicPr>
          <p:nvPr/>
        </p:nvPicPr>
        <p:blipFill rotWithShape="1">
          <a:blip r:embed="rId3"/>
          <a:srcRect b="9740"/>
          <a:stretch/>
        </p:blipFill>
        <p:spPr>
          <a:xfrm>
            <a:off x="4487230" y="2425755"/>
            <a:ext cx="849222" cy="769074"/>
          </a:xfrm>
          <a:prstGeom prst="rect">
            <a:avLst/>
          </a:prstGeom>
        </p:spPr>
      </p:pic>
      <p:pic>
        <p:nvPicPr>
          <p:cNvPr id="6" name="Picture 5"/>
          <p:cNvPicPr>
            <a:picLocks noChangeAspect="1"/>
          </p:cNvPicPr>
          <p:nvPr/>
        </p:nvPicPr>
        <p:blipFill rotWithShape="1">
          <a:blip r:embed="rId3"/>
          <a:srcRect b="9740"/>
          <a:stretch/>
        </p:blipFill>
        <p:spPr>
          <a:xfrm>
            <a:off x="5074636" y="3114075"/>
            <a:ext cx="849222" cy="769074"/>
          </a:xfrm>
          <a:prstGeom prst="rect">
            <a:avLst/>
          </a:prstGeom>
        </p:spPr>
      </p:pic>
      <p:pic>
        <p:nvPicPr>
          <p:cNvPr id="7" name="Picture 6"/>
          <p:cNvPicPr>
            <a:picLocks noChangeAspect="1"/>
          </p:cNvPicPr>
          <p:nvPr/>
        </p:nvPicPr>
        <p:blipFill rotWithShape="1">
          <a:blip r:embed="rId3"/>
          <a:srcRect b="9740"/>
          <a:stretch/>
        </p:blipFill>
        <p:spPr>
          <a:xfrm>
            <a:off x="5786330" y="3772502"/>
            <a:ext cx="849222" cy="769074"/>
          </a:xfrm>
          <a:prstGeom prst="rect">
            <a:avLst/>
          </a:prstGeom>
        </p:spPr>
      </p:pic>
      <p:pic>
        <p:nvPicPr>
          <p:cNvPr id="10" name="Picture 9"/>
          <p:cNvPicPr>
            <a:picLocks noChangeAspect="1"/>
          </p:cNvPicPr>
          <p:nvPr/>
        </p:nvPicPr>
        <p:blipFill>
          <a:blip r:embed="rId4"/>
          <a:stretch>
            <a:fillRect/>
          </a:stretch>
        </p:blipFill>
        <p:spPr>
          <a:xfrm>
            <a:off x="8667461" y="2075225"/>
            <a:ext cx="2916221" cy="4353852"/>
          </a:xfrm>
          <a:prstGeom prst="rect">
            <a:avLst/>
          </a:prstGeom>
        </p:spPr>
      </p:pic>
    </p:spTree>
    <p:extLst>
      <p:ext uri="{BB962C8B-B14F-4D97-AF65-F5344CB8AC3E}">
        <p14:creationId xmlns:p14="http://schemas.microsoft.com/office/powerpoint/2010/main" val="18177280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some knowledge</a:t>
            </a:r>
            <a:endParaRPr lang="en-US" dirty="0"/>
          </a:p>
        </p:txBody>
      </p:sp>
      <p:sp>
        <p:nvSpPr>
          <p:cNvPr id="3" name="Content Placeholder 2"/>
          <p:cNvSpPr>
            <a:spLocks noGrp="1"/>
          </p:cNvSpPr>
          <p:nvPr>
            <p:ph idx="1"/>
          </p:nvPr>
        </p:nvSpPr>
        <p:spPr/>
        <p:txBody>
          <a:bodyPr/>
          <a:lstStyle/>
          <a:p>
            <a:r>
              <a:rPr lang="en-US" dirty="0" smtClean="0"/>
              <a:t>Electronic Frontier Foundation</a:t>
            </a:r>
          </a:p>
          <a:p>
            <a:pPr marL="0" indent="0">
              <a:buNone/>
            </a:pPr>
            <a:endParaRPr lang="en-US" dirty="0" smtClean="0"/>
          </a:p>
          <a:p>
            <a:r>
              <a:rPr lang="en-US" dirty="0" smtClean="0"/>
              <a:t>National Institutes of Standards and Technology</a:t>
            </a:r>
            <a:r>
              <a:rPr lang="en-US" dirty="0"/>
              <a:t/>
            </a:r>
            <a:br>
              <a:rPr lang="en-US" dirty="0"/>
            </a:br>
            <a:endParaRPr lang="en-US" u="sng" dirty="0" smtClean="0"/>
          </a:p>
          <a:p>
            <a:r>
              <a:rPr lang="en-US" dirty="0"/>
              <a:t>Scientific Working Group on Digital Evidence</a:t>
            </a:r>
            <a:br>
              <a:rPr lang="en-US" dirty="0"/>
            </a:br>
            <a:endParaRPr lang="en-US" dirty="0" smtClean="0"/>
          </a:p>
          <a:p>
            <a:r>
              <a:rPr lang="en-US" dirty="0" smtClean="0"/>
              <a:t>DOJ</a:t>
            </a:r>
            <a:endParaRPr lang="en-US" dirty="0"/>
          </a:p>
        </p:txBody>
      </p:sp>
    </p:spTree>
    <p:extLst>
      <p:ext uri="{BB962C8B-B14F-4D97-AF65-F5344CB8AC3E}">
        <p14:creationId xmlns:p14="http://schemas.microsoft.com/office/powerpoint/2010/main" val="23628581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3667" y="3244334"/>
            <a:ext cx="237566" cy="369332"/>
          </a:xfrm>
          <a:prstGeom prst="rect">
            <a:avLst/>
          </a:prstGeom>
        </p:spPr>
        <p:txBody>
          <a:bodyPr wrap="none">
            <a:spAutoFit/>
          </a:bodyPr>
          <a:lstStyle/>
          <a:p>
            <a:r>
              <a:rPr lang="de-DE" dirty="0"/>
              <a:t> </a:t>
            </a:r>
            <a:endParaRPr lang="en-US" dirty="0"/>
          </a:p>
        </p:txBody>
      </p:sp>
      <p:sp>
        <p:nvSpPr>
          <p:cNvPr id="3" name="Rectangle 2"/>
          <p:cNvSpPr/>
          <p:nvPr/>
        </p:nvSpPr>
        <p:spPr>
          <a:xfrm>
            <a:off x="6003667" y="3244334"/>
            <a:ext cx="237566" cy="369332"/>
          </a:xfrm>
          <a:prstGeom prst="rect">
            <a:avLst/>
          </a:prstGeom>
        </p:spPr>
        <p:txBody>
          <a:bodyPr wrap="none">
            <a:spAutoFit/>
          </a:bodyPr>
          <a:lstStyle/>
          <a:p>
            <a:r>
              <a:rPr lang="de-DE" dirty="0"/>
              <a:t> </a:t>
            </a:r>
            <a:endParaRPr lang="en-US" dirty="0"/>
          </a:p>
        </p:txBody>
      </p:sp>
      <p:sp>
        <p:nvSpPr>
          <p:cNvPr id="11" name="Content Placeholder 10"/>
          <p:cNvSpPr>
            <a:spLocks noGrp="1"/>
          </p:cNvSpPr>
          <p:nvPr>
            <p:ph sz="half" idx="2"/>
          </p:nvPr>
        </p:nvSpPr>
        <p:spPr>
          <a:xfrm>
            <a:off x="5030869" y="1230733"/>
            <a:ext cx="4987636" cy="4027199"/>
          </a:xfrm>
        </p:spPr>
        <p:txBody>
          <a:bodyPr>
            <a:normAutofit fontScale="62500" lnSpcReduction="20000"/>
          </a:bodyPr>
          <a:lstStyle/>
          <a:p>
            <a:pPr marL="0" indent="0" algn="ctr">
              <a:buNone/>
            </a:pPr>
            <a:endParaRPr lang="en-US" dirty="0"/>
          </a:p>
          <a:p>
            <a:pPr marL="0" indent="0" algn="ctr">
              <a:buNone/>
            </a:pPr>
            <a:endParaRPr lang="en-US" dirty="0"/>
          </a:p>
          <a:p>
            <a:pPr marL="0" indent="0" algn="ctr">
              <a:buNone/>
            </a:pPr>
            <a:endParaRPr lang="en-US" dirty="0">
              <a:latin typeface="Garamond" panose="02020404030301010803" pitchFamily="18" charset="0"/>
            </a:endParaRPr>
          </a:p>
          <a:p>
            <a:pPr marL="0" indent="0">
              <a:buNone/>
            </a:pPr>
            <a:r>
              <a:rPr lang="en-US" sz="4500" dirty="0">
                <a:latin typeface="Garamond" panose="02020404030301010803" pitchFamily="18" charset="0"/>
              </a:rPr>
              <a:t>Stephanie Lacambra</a:t>
            </a:r>
          </a:p>
          <a:p>
            <a:pPr marL="0" indent="0">
              <a:buNone/>
            </a:pPr>
            <a:r>
              <a:rPr lang="en-US" sz="4500" dirty="0">
                <a:latin typeface="Garamond" panose="02020404030301010803" pitchFamily="18" charset="0"/>
              </a:rPr>
              <a:t>Criminal Defense Staff Attorney</a:t>
            </a:r>
          </a:p>
          <a:p>
            <a:pPr marL="0" indent="0">
              <a:buNone/>
            </a:pPr>
            <a:r>
              <a:rPr lang="en-US" sz="4500" dirty="0">
                <a:latin typeface="Garamond" panose="02020404030301010803" pitchFamily="18" charset="0"/>
              </a:rPr>
              <a:t>Electronic Frontier Foundation</a:t>
            </a:r>
          </a:p>
          <a:p>
            <a:pPr marL="0" indent="0">
              <a:buNone/>
            </a:pPr>
            <a:r>
              <a:rPr lang="en-US" sz="4500" dirty="0">
                <a:latin typeface="Garamond" panose="02020404030301010803" pitchFamily="18" charset="0"/>
              </a:rPr>
              <a:t>815 Eddy St., </a:t>
            </a:r>
            <a:br>
              <a:rPr lang="en-US" sz="4500" dirty="0">
                <a:latin typeface="Garamond" panose="02020404030301010803" pitchFamily="18" charset="0"/>
              </a:rPr>
            </a:br>
            <a:r>
              <a:rPr lang="en-US" sz="4500" dirty="0">
                <a:latin typeface="Garamond" panose="02020404030301010803" pitchFamily="18" charset="0"/>
              </a:rPr>
              <a:t>San Francisco, CA 94109</a:t>
            </a:r>
          </a:p>
          <a:p>
            <a:pPr marL="0" indent="0">
              <a:buNone/>
            </a:pPr>
            <a:r>
              <a:rPr lang="en-US" sz="4500" dirty="0">
                <a:latin typeface="Garamond" panose="02020404030301010803" pitchFamily="18" charset="0"/>
              </a:rPr>
              <a:t>415-436-9333 x130</a:t>
            </a:r>
          </a:p>
          <a:p>
            <a:pPr marL="0" indent="0">
              <a:buNone/>
            </a:pPr>
            <a:r>
              <a:rPr lang="en-US" sz="4500" dirty="0">
                <a:latin typeface="Garamond" panose="02020404030301010803" pitchFamily="18" charset="0"/>
              </a:rPr>
              <a:t>stephanie@eff.org</a:t>
            </a:r>
          </a:p>
        </p:txBody>
      </p:sp>
      <p:sp>
        <p:nvSpPr>
          <p:cNvPr id="5" name="Footer Placeholder 4"/>
          <p:cNvSpPr>
            <a:spLocks noGrp="1"/>
          </p:cNvSpPr>
          <p:nvPr>
            <p:ph type="ftr" sz="quarter" idx="11"/>
          </p:nvPr>
        </p:nvSpPr>
        <p:spPr/>
        <p:txBody>
          <a:bodyPr/>
          <a:lstStyle/>
          <a:p>
            <a:r>
              <a:rPr lang="en-US" dirty="0"/>
              <a:t> </a:t>
            </a:r>
          </a:p>
        </p:txBody>
      </p:sp>
      <p:pic>
        <p:nvPicPr>
          <p:cNvPr id="12" name="Content Placeholder 11"/>
          <p:cNvPicPr>
            <a:picLocks noGrp="1" noChangeAspect="1"/>
          </p:cNvPicPr>
          <p:nvPr>
            <p:ph sz="half" idx="1"/>
          </p:nvPr>
        </p:nvPicPr>
        <p:blipFill>
          <a:blip r:embed="rId2"/>
          <a:srcRect l="-20323" r="-20323"/>
          <a:stretch>
            <a:fillRect/>
          </a:stretch>
        </p:blipFill>
        <p:spPr>
          <a:xfrm>
            <a:off x="733476" y="981352"/>
            <a:ext cx="4038600" cy="4525963"/>
          </a:xfrm>
          <a:prstGeom prst="rect">
            <a:avLst/>
          </a:prstGeom>
        </p:spPr>
      </p:pic>
    </p:spTree>
    <p:extLst>
      <p:ext uri="{BB962C8B-B14F-4D97-AF65-F5344CB8AC3E}">
        <p14:creationId xmlns:p14="http://schemas.microsoft.com/office/powerpoint/2010/main" val="30372464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87497" y="506593"/>
            <a:ext cx="5059817" cy="5897608"/>
          </a:xfrm>
          <a:prstGeom prst="rect">
            <a:avLst/>
          </a:prstGeom>
        </p:spPr>
      </p:pic>
    </p:spTree>
    <p:extLst>
      <p:ext uri="{BB962C8B-B14F-4D97-AF65-F5344CB8AC3E}">
        <p14:creationId xmlns:p14="http://schemas.microsoft.com/office/powerpoint/2010/main" val="15193600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losing clip re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0620" y="284371"/>
            <a:ext cx="11436799" cy="6385877"/>
          </a:xfrm>
        </p:spPr>
      </p:pic>
    </p:spTree>
    <p:extLst>
      <p:ext uri="{BB962C8B-B14F-4D97-AF65-F5344CB8AC3E}">
        <p14:creationId xmlns:p14="http://schemas.microsoft.com/office/powerpoint/2010/main" val="1963059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9307"/>
            <a:ext cx="10485408" cy="1351382"/>
          </a:xfrm>
        </p:spPr>
        <p:txBody>
          <a:bodyPr>
            <a:normAutofit/>
          </a:bodyPr>
          <a:lstStyle/>
          <a:p>
            <a:pPr algn="ctr"/>
            <a:r>
              <a:rPr lang="en-US" sz="6000" dirty="0" smtClean="0">
                <a:latin typeface="Garamond" panose="02020404030301010803" pitchFamily="18" charset="0"/>
              </a:rPr>
              <a:t>Be The Dragon</a:t>
            </a:r>
            <a:endParaRPr lang="en-US" sz="6000" dirty="0">
              <a:latin typeface="Garamond" panose="02020404030301010803" pitchFamily="18" charset="0"/>
            </a:endParaRPr>
          </a:p>
        </p:txBody>
      </p:sp>
      <p:pic>
        <p:nvPicPr>
          <p:cNvPr id="4" name="Content Placeholder 3"/>
          <p:cNvPicPr>
            <a:picLocks noGrp="1" noChangeAspect="1"/>
          </p:cNvPicPr>
          <p:nvPr>
            <p:ph idx="1"/>
          </p:nvPr>
        </p:nvPicPr>
        <p:blipFill>
          <a:blip r:embed="rId2"/>
          <a:stretch>
            <a:fillRect/>
          </a:stretch>
        </p:blipFill>
        <p:spPr>
          <a:xfrm>
            <a:off x="2279147" y="1825625"/>
            <a:ext cx="7633705" cy="4351338"/>
          </a:xfrm>
          <a:prstGeom prst="rect">
            <a:avLst/>
          </a:prstGeom>
        </p:spPr>
      </p:pic>
    </p:spTree>
    <p:extLst>
      <p:ext uri="{BB962C8B-B14F-4D97-AF65-F5344CB8AC3E}">
        <p14:creationId xmlns:p14="http://schemas.microsoft.com/office/powerpoint/2010/main" val="962942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21556" y="840885"/>
            <a:ext cx="6883990" cy="5157459"/>
          </a:xfrm>
          <a:prstGeom prst="rect">
            <a:avLst/>
          </a:prstGeom>
        </p:spPr>
      </p:pic>
    </p:spTree>
    <p:extLst>
      <p:ext uri="{BB962C8B-B14F-4D97-AF65-F5344CB8AC3E}">
        <p14:creationId xmlns:p14="http://schemas.microsoft.com/office/powerpoint/2010/main" val="17051132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092" b="303"/>
          <a:stretch/>
        </p:blipFill>
        <p:spPr>
          <a:xfrm>
            <a:off x="1389185" y="624253"/>
            <a:ext cx="9659814" cy="5467417"/>
          </a:xfrm>
          <a:prstGeom prst="rect">
            <a:avLst/>
          </a:prstGeom>
        </p:spPr>
      </p:pic>
    </p:spTree>
    <p:extLst>
      <p:ext uri="{BB962C8B-B14F-4D97-AF65-F5344CB8AC3E}">
        <p14:creationId xmlns:p14="http://schemas.microsoft.com/office/powerpoint/2010/main" val="2955646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Garamond" panose="02020404030301010803" pitchFamily="18" charset="0"/>
              </a:rPr>
              <a:t>Cell Phones Are Different </a:t>
            </a:r>
            <a:endParaRPr lang="en-US" sz="6000" dirty="0">
              <a:latin typeface="Garamond" panose="02020404030301010803" pitchFamily="18" charset="0"/>
            </a:endParaRPr>
          </a:p>
        </p:txBody>
      </p:sp>
      <p:sp>
        <p:nvSpPr>
          <p:cNvPr id="3" name="Content Placeholder 2"/>
          <p:cNvSpPr>
            <a:spLocks noGrp="1"/>
          </p:cNvSpPr>
          <p:nvPr>
            <p:ph idx="1"/>
          </p:nvPr>
        </p:nvSpPr>
        <p:spPr/>
        <p:txBody>
          <a:bodyPr/>
          <a:lstStyle/>
          <a:p>
            <a:r>
              <a:rPr lang="en-US" sz="3100" dirty="0" smtClean="0">
                <a:latin typeface="Garamond" panose="02020404030301010803" pitchFamily="18" charset="0"/>
              </a:rPr>
              <a:t>“With all they contain and all they may reveal, they hold for many Americans the privacies of life.”  </a:t>
            </a:r>
            <a:r>
              <a:rPr lang="en-US" sz="3100" i="1" dirty="0" smtClean="0">
                <a:latin typeface="Garamond" panose="02020404030301010803" pitchFamily="18" charset="0"/>
              </a:rPr>
              <a:t>Riley v. California, </a:t>
            </a:r>
            <a:r>
              <a:rPr lang="en-US" sz="3100" dirty="0" smtClean="0">
                <a:latin typeface="Garamond" panose="02020404030301010803" pitchFamily="18" charset="0"/>
              </a:rPr>
              <a:t>134 S. Ct. 2473</a:t>
            </a:r>
            <a:r>
              <a:rPr lang="en-US" sz="3100" i="1" dirty="0" smtClean="0">
                <a:latin typeface="Garamond" panose="02020404030301010803" pitchFamily="18" charset="0"/>
              </a:rPr>
              <a:t> </a:t>
            </a:r>
            <a:endParaRPr lang="en-US" sz="3100" dirty="0">
              <a:latin typeface="Garamond" panose="02020404030301010803" pitchFamily="18" charset="0"/>
            </a:endParaRPr>
          </a:p>
          <a:p>
            <a:endParaRPr lang="en-US" i="1" dirty="0" smtClean="0"/>
          </a:p>
          <a:p>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441" y="2872431"/>
            <a:ext cx="6849117" cy="3749615"/>
          </a:xfrm>
          <a:prstGeom prst="rect">
            <a:avLst/>
          </a:prstGeom>
        </p:spPr>
      </p:pic>
    </p:spTree>
    <p:extLst>
      <p:ext uri="{BB962C8B-B14F-4D97-AF65-F5344CB8AC3E}">
        <p14:creationId xmlns:p14="http://schemas.microsoft.com/office/powerpoint/2010/main" val="4074980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052" y="365125"/>
            <a:ext cx="11576539" cy="1325563"/>
          </a:xfrm>
        </p:spPr>
        <p:txBody>
          <a:bodyPr>
            <a:noAutofit/>
          </a:bodyPr>
          <a:lstStyle/>
          <a:p>
            <a:r>
              <a:rPr lang="en-US" sz="5500" dirty="0" smtClean="0">
                <a:latin typeface="Garamond" panose="02020404030301010803" pitchFamily="18" charset="0"/>
              </a:rPr>
              <a:t>Different than Other Physical Evidence</a:t>
            </a:r>
            <a:endParaRPr lang="en-US" sz="5500" dirty="0">
              <a:latin typeface="Garamond" panose="02020404030301010803" pitchFamily="18" charset="0"/>
            </a:endParaRPr>
          </a:p>
        </p:txBody>
      </p:sp>
      <p:sp>
        <p:nvSpPr>
          <p:cNvPr id="3" name="Content Placeholder 2"/>
          <p:cNvSpPr>
            <a:spLocks noGrp="1"/>
          </p:cNvSpPr>
          <p:nvPr>
            <p:ph idx="1"/>
          </p:nvPr>
        </p:nvSpPr>
        <p:spPr>
          <a:xfrm>
            <a:off x="548053" y="1978268"/>
            <a:ext cx="10515600" cy="3934641"/>
          </a:xfrm>
        </p:spPr>
        <p:txBody>
          <a:bodyPr/>
          <a:lstStyle/>
          <a:p>
            <a:r>
              <a:rPr lang="en-US" sz="3100" dirty="0" smtClean="0">
                <a:latin typeface="Garamond" panose="02020404030301010803" pitchFamily="18" charset="0"/>
              </a:rPr>
              <a:t>More substantial privacy interests are at stake when digital data is involved.  </a:t>
            </a:r>
          </a:p>
          <a:p>
            <a:endParaRPr lang="en-US" sz="3100" dirty="0">
              <a:latin typeface="Garamond" panose="02020404030301010803" pitchFamily="18" charset="0"/>
            </a:endParaRPr>
          </a:p>
          <a:p>
            <a:r>
              <a:rPr lang="en-US" sz="3100" dirty="0" smtClean="0">
                <a:latin typeface="Garamond" panose="02020404030301010803" pitchFamily="18" charset="0"/>
              </a:rPr>
              <a:t>Searches of cell phones are not like searches of physical items.  </a:t>
            </a:r>
          </a:p>
          <a:p>
            <a:pPr lvl="1"/>
            <a:r>
              <a:rPr lang="en-US" sz="3100" i="1" dirty="0" smtClean="0">
                <a:latin typeface="Garamond" panose="02020404030301010803" pitchFamily="18" charset="0"/>
              </a:rPr>
              <a:t>That is like saying a ride on horseback is materially indistinguishable from a flight to the moon.  </a:t>
            </a:r>
          </a:p>
          <a:p>
            <a:endParaRPr lang="en-US" dirty="0"/>
          </a:p>
          <a:p>
            <a:endParaRPr lang="en-US" dirty="0"/>
          </a:p>
        </p:txBody>
      </p:sp>
    </p:spTree>
    <p:extLst>
      <p:ext uri="{BB962C8B-B14F-4D97-AF65-F5344CB8AC3E}">
        <p14:creationId xmlns:p14="http://schemas.microsoft.com/office/powerpoint/2010/main" val="3635655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424" y="382709"/>
            <a:ext cx="11157438" cy="1325563"/>
          </a:xfrm>
        </p:spPr>
        <p:txBody>
          <a:bodyPr>
            <a:noAutofit/>
          </a:bodyPr>
          <a:lstStyle/>
          <a:p>
            <a:pPr algn="ctr"/>
            <a:r>
              <a:rPr lang="en-US" sz="6000" dirty="0" smtClean="0">
                <a:latin typeface="Garamond" panose="02020404030301010803" pitchFamily="18" charset="0"/>
              </a:rPr>
              <a:t>Pull Out Your Phone</a:t>
            </a:r>
            <a:endParaRPr lang="en-US" sz="6000" dirty="0">
              <a:latin typeface="Garamond" panose="02020404030301010803" pitchFamily="18" charset="0"/>
            </a:endParaRPr>
          </a:p>
        </p:txBody>
      </p:sp>
    </p:spTree>
    <p:extLst>
      <p:ext uri="{BB962C8B-B14F-4D97-AF65-F5344CB8AC3E}">
        <p14:creationId xmlns:p14="http://schemas.microsoft.com/office/powerpoint/2010/main" val="3927205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30356</TotalTime>
  <Words>4080</Words>
  <Application>Microsoft Office PowerPoint</Application>
  <PresentationFormat>Widescreen</PresentationFormat>
  <Paragraphs>390</Paragraphs>
  <Slides>60</Slides>
  <Notes>33</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ＭＳ ゴシック</vt:lpstr>
      <vt:lpstr>Arial</vt:lpstr>
      <vt:lpstr>Calibri</vt:lpstr>
      <vt:lpstr>Calibri Light</vt:lpstr>
      <vt:lpstr>Gadugi</vt:lpstr>
      <vt:lpstr>Garamond</vt:lpstr>
      <vt:lpstr>Office Theme</vt:lpstr>
      <vt:lpstr>PowerPoint Presentation</vt:lpstr>
      <vt:lpstr>Kim Kardashian Meets with Trump to Discuss Prison Reform</vt:lpstr>
      <vt:lpstr>PowerPoint Presentation</vt:lpstr>
      <vt:lpstr>Game of Phones</vt:lpstr>
      <vt:lpstr>PowerPoint Presentation</vt:lpstr>
      <vt:lpstr>PowerPoint Presentation</vt:lpstr>
      <vt:lpstr>Cell Phones Are Different </vt:lpstr>
      <vt:lpstr>Different than Other Physical Evidence</vt:lpstr>
      <vt:lpstr>Pull Out Your Phone</vt:lpstr>
      <vt:lpstr>Private Information on Your Phone</vt:lpstr>
      <vt:lpstr>Put the Court in Client’s Place</vt:lpstr>
      <vt:lpstr>Game of Phones</vt:lpstr>
      <vt:lpstr>PowerPoint Presentation</vt:lpstr>
      <vt:lpstr>Frequency of Border Device Searches</vt:lpstr>
      <vt:lpstr>Border Device Searches: Methods</vt:lpstr>
      <vt:lpstr>CBP Policy: No Warrant, No Suspicion</vt:lpstr>
      <vt:lpstr>Fourth Amendment: Border Search Exception</vt:lpstr>
      <vt:lpstr>Border Search Doctrine</vt:lpstr>
      <vt:lpstr>1) Border Search Exception Should Not Apply </vt:lpstr>
      <vt:lpstr>1) Border Search Exception Should Not Apply</vt:lpstr>
      <vt:lpstr>2) All Border Searches of Digital Data are “Non-Routine” (Regardless of Method)</vt:lpstr>
      <vt:lpstr>Border Search Exception: “Non-Routine” Searches</vt:lpstr>
      <vt:lpstr>Consent and Warrant Validity</vt:lpstr>
      <vt:lpstr>Fifth Amendment Protects Cell Phone Passwords</vt:lpstr>
      <vt:lpstr>Testimonial vs. Biometric</vt:lpstr>
      <vt:lpstr>Overcoming Foregone Conclusion Doctrine</vt:lpstr>
      <vt:lpstr>Overcoming Foregone Conclusion Doctrine</vt:lpstr>
      <vt:lpstr>Requires Miranda When in Custody</vt:lpstr>
      <vt:lpstr>Involuntariness of Statements</vt:lpstr>
      <vt:lpstr>So they got a warrant…</vt:lpstr>
      <vt:lpstr>Warrants</vt:lpstr>
      <vt:lpstr>Particularity Requirement</vt:lpstr>
      <vt:lpstr>Particularity Requirement</vt:lpstr>
      <vt:lpstr>Particularity Requirement</vt:lpstr>
      <vt:lpstr>Particularity </vt:lpstr>
      <vt:lpstr>Scope</vt:lpstr>
      <vt:lpstr>Procedures for Undertaking Forensic Analysis</vt:lpstr>
      <vt:lpstr>Plain View and Cell Phone Searches </vt:lpstr>
      <vt:lpstr>First Amendment</vt:lpstr>
      <vt:lpstr>Can’t Suppress?  </vt:lpstr>
      <vt:lpstr>Motions in Limine</vt:lpstr>
      <vt:lpstr>Motions in Limine</vt:lpstr>
      <vt:lpstr>Motions in Limine</vt:lpstr>
      <vt:lpstr>Establish Expert Testimony</vt:lpstr>
      <vt:lpstr>PowerPoint Presentation</vt:lpstr>
      <vt:lpstr>PowerPoint Presentation</vt:lpstr>
      <vt:lpstr>Establish Expert Testimony</vt:lpstr>
      <vt:lpstr>Establish Expert Testimony</vt:lpstr>
      <vt:lpstr>Motions in Limine</vt:lpstr>
      <vt:lpstr>Attack Notice</vt:lpstr>
      <vt:lpstr>Attack Notice</vt:lpstr>
      <vt:lpstr>Demand Daubert</vt:lpstr>
      <vt:lpstr>Limiting Instruction</vt:lpstr>
      <vt:lpstr>Motions in Limine</vt:lpstr>
      <vt:lpstr>Getting some knowledge</vt:lpstr>
      <vt:lpstr>PowerPoint Presentation</vt:lpstr>
      <vt:lpstr>PowerPoint Presentation</vt:lpstr>
      <vt:lpstr>PowerPoint Presentation</vt:lpstr>
      <vt:lpstr>Be The Dragon</vt:lpstr>
      <vt:lpstr>PowerPoint Presentation</vt:lpstr>
    </vt:vector>
  </TitlesOfParts>
  <Company>Federal Defenders of San Diego,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 Aguilar</dc:creator>
  <cp:lastModifiedBy>Caitlin Howard</cp:lastModifiedBy>
  <cp:revision>141</cp:revision>
  <dcterms:created xsi:type="dcterms:W3CDTF">2018-03-22T16:48:32Z</dcterms:created>
  <dcterms:modified xsi:type="dcterms:W3CDTF">2018-08-03T23:58:10Z</dcterms:modified>
</cp:coreProperties>
</file>