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7"/>
  </p:notesMasterIdLst>
  <p:handoutMasterIdLst>
    <p:handoutMasterId r:id="rId88"/>
  </p:handoutMasterIdLst>
  <p:sldIdLst>
    <p:sldId id="289" r:id="rId2"/>
    <p:sldId id="296" r:id="rId3"/>
    <p:sldId id="290" r:id="rId4"/>
    <p:sldId id="257" r:id="rId5"/>
    <p:sldId id="258" r:id="rId6"/>
    <p:sldId id="377" r:id="rId7"/>
    <p:sldId id="411" r:id="rId8"/>
    <p:sldId id="383" r:id="rId9"/>
    <p:sldId id="412" r:id="rId10"/>
    <p:sldId id="413" r:id="rId11"/>
    <p:sldId id="353" r:id="rId12"/>
    <p:sldId id="354" r:id="rId13"/>
    <p:sldId id="384" r:id="rId14"/>
    <p:sldId id="388" r:id="rId15"/>
    <p:sldId id="417" r:id="rId16"/>
    <p:sldId id="414" r:id="rId17"/>
    <p:sldId id="291" r:id="rId18"/>
    <p:sldId id="431" r:id="rId19"/>
    <p:sldId id="356" r:id="rId20"/>
    <p:sldId id="357" r:id="rId21"/>
    <p:sldId id="358" r:id="rId22"/>
    <p:sldId id="359" r:id="rId23"/>
    <p:sldId id="360" r:id="rId24"/>
    <p:sldId id="361" r:id="rId25"/>
    <p:sldId id="420" r:id="rId26"/>
    <p:sldId id="421" r:id="rId27"/>
    <p:sldId id="385" r:id="rId28"/>
    <p:sldId id="386" r:id="rId29"/>
    <p:sldId id="387" r:id="rId30"/>
    <p:sldId id="364" r:id="rId31"/>
    <p:sldId id="382" r:id="rId32"/>
    <p:sldId id="263" r:id="rId33"/>
    <p:sldId id="262" r:id="rId34"/>
    <p:sldId id="373" r:id="rId35"/>
    <p:sldId id="346" r:id="rId36"/>
    <p:sldId id="367" r:id="rId37"/>
    <p:sldId id="349" r:id="rId38"/>
    <p:sldId id="295" r:id="rId39"/>
    <p:sldId id="312" r:id="rId40"/>
    <p:sldId id="313" r:id="rId41"/>
    <p:sldId id="352" r:id="rId42"/>
    <p:sldId id="351" r:id="rId43"/>
    <p:sldId id="292" r:id="rId44"/>
    <p:sldId id="264" r:id="rId45"/>
    <p:sldId id="424" r:id="rId46"/>
    <p:sldId id="425" r:id="rId47"/>
    <p:sldId id="426" r:id="rId48"/>
    <p:sldId id="427" r:id="rId49"/>
    <p:sldId id="428" r:id="rId50"/>
    <p:sldId id="429" r:id="rId51"/>
    <p:sldId id="430" r:id="rId52"/>
    <p:sldId id="293" r:id="rId53"/>
    <p:sldId id="285" r:id="rId54"/>
    <p:sldId id="308" r:id="rId55"/>
    <p:sldId id="309" r:id="rId56"/>
    <p:sldId id="310" r:id="rId57"/>
    <p:sldId id="371" r:id="rId58"/>
    <p:sldId id="376" r:id="rId59"/>
    <p:sldId id="319" r:id="rId60"/>
    <p:sldId id="315" r:id="rId61"/>
    <p:sldId id="320" r:id="rId62"/>
    <p:sldId id="317" r:id="rId63"/>
    <p:sldId id="318" r:id="rId64"/>
    <p:sldId id="270" r:id="rId65"/>
    <p:sldId id="380" r:id="rId66"/>
    <p:sldId id="282" r:id="rId67"/>
    <p:sldId id="330" r:id="rId68"/>
    <p:sldId id="302" r:id="rId69"/>
    <p:sldId id="405" r:id="rId70"/>
    <p:sldId id="345" r:id="rId71"/>
    <p:sldId id="415" r:id="rId72"/>
    <p:sldId id="394" r:id="rId73"/>
    <p:sldId id="363" r:id="rId74"/>
    <p:sldId id="362" r:id="rId75"/>
    <p:sldId id="422" r:id="rId76"/>
    <p:sldId id="393" r:id="rId77"/>
    <p:sldId id="408" r:id="rId78"/>
    <p:sldId id="378" r:id="rId79"/>
    <p:sldId id="409" r:id="rId80"/>
    <p:sldId id="416" r:id="rId81"/>
    <p:sldId id="423" r:id="rId82"/>
    <p:sldId id="433" r:id="rId83"/>
    <p:sldId id="379" r:id="rId84"/>
    <p:sldId id="381" r:id="rId85"/>
    <p:sldId id="419" r:id="rId8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63" autoAdjust="0"/>
    <p:restoredTop sz="94876" autoAdjust="0"/>
  </p:normalViewPr>
  <p:slideViewPr>
    <p:cSldViewPr>
      <p:cViewPr varScale="1">
        <p:scale>
          <a:sx n="141" d="100"/>
          <a:sy n="141" d="100"/>
        </p:scale>
        <p:origin x="1197" y="7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Lst>
  </p:outlineViewPr>
  <p:notesTextViewPr>
    <p:cViewPr>
      <p:scale>
        <a:sx n="100" d="100"/>
        <a:sy n="100" d="100"/>
      </p:scale>
      <p:origin x="0" y="0"/>
    </p:cViewPr>
  </p:notesTextViewPr>
  <p:sorterViewPr>
    <p:cViewPr>
      <p:scale>
        <a:sx n="100" d="100"/>
        <a:sy n="100" d="100"/>
      </p:scale>
      <p:origin x="0" y="-189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slide" Target="slides/slide8.xml"/><Relationship Id="rId1" Type="http://schemas.openxmlformats.org/officeDocument/2006/relationships/slide" Target="slides/slide5.xml"/><Relationship Id="rId6" Type="http://schemas.openxmlformats.org/officeDocument/2006/relationships/slide" Target="slides/slide51.xml"/><Relationship Id="rId5" Type="http://schemas.openxmlformats.org/officeDocument/2006/relationships/slide" Target="slides/slide44.xml"/><Relationship Id="rId4"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view3D>
      <c:rotX val="15"/>
      <c:rotY val="20"/>
      <c:rAngAx val="1"/>
    </c:view3D>
    <c:floor>
      <c:thickness val="0"/>
      <c:spPr>
        <a:noFill/>
        <a:ln w="6350" cap="flat" cmpd="sng" algn="ctr">
          <a:solidFill>
            <a:schemeClr val="tx1">
              <a:tint val="75000"/>
            </a:schemeClr>
          </a:solidFill>
          <a:prstDash val="solid"/>
          <a:round/>
        </a:ln>
        <a:effectLst/>
        <a:sp3d contourW="6350">
          <a:contourClr>
            <a:schemeClr val="tx1">
              <a:tint val="75000"/>
            </a:schemeClr>
          </a:contourClr>
        </a:sp3d>
      </c:spPr>
    </c:floor>
    <c:sideWall>
      <c:thickness val="0"/>
      <c:spPr>
        <a:noFill/>
        <a:ln>
          <a:noFill/>
        </a:ln>
        <a:effectLst/>
        <a:sp3d/>
      </c:spPr>
    </c:sideWall>
    <c:backWall>
      <c:thickness val="0"/>
      <c:spPr>
        <a:noFill/>
        <a:ln w="25400">
          <a:noFill/>
        </a:ln>
        <a:effectLst/>
        <a:sp3d/>
      </c:spPr>
    </c:backWall>
    <c:plotArea>
      <c:layout>
        <c:manualLayout>
          <c:layoutTarget val="inner"/>
          <c:xMode val="edge"/>
          <c:yMode val="edge"/>
          <c:x val="5.3632888280269284E-2"/>
          <c:y val="2.8027984306839681E-2"/>
          <c:w val="0.71570888964966362"/>
          <c:h val="0.85357930258717696"/>
        </c:manualLayout>
      </c:layout>
      <c:bar3DChart>
        <c:barDir val="col"/>
        <c:grouping val="clustered"/>
        <c:varyColors val="0"/>
        <c:ser>
          <c:idx val="0"/>
          <c:order val="0"/>
          <c:tx>
            <c:strRef>
              <c:f>Sheet1!$B$1</c:f>
              <c:strCache>
                <c:ptCount val="1"/>
                <c:pt idx="0">
                  <c:v>After 3 hours</c:v>
                </c:pt>
              </c:strCache>
            </c:strRef>
          </c:tx>
          <c:spPr>
            <a:solidFill>
              <a:schemeClr val="accent5">
                <a:tint val="77000"/>
              </a:schemeClr>
            </a:solidFill>
            <a:ln>
              <a:noFill/>
            </a:ln>
            <a:effectLst/>
            <a:sp3d/>
          </c:spPr>
          <c:invertIfNegative val="0"/>
          <c:cat>
            <c:strRef>
              <c:f>Sheet1!$A$2:$A$4</c:f>
              <c:strCache>
                <c:ptCount val="3"/>
                <c:pt idx="0">
                  <c:v>Oral Only</c:v>
                </c:pt>
                <c:pt idx="1">
                  <c:v>Visual Only</c:v>
                </c:pt>
                <c:pt idx="2">
                  <c:v>Oral and Visual</c:v>
                </c:pt>
              </c:strCache>
            </c:strRef>
          </c:cat>
          <c:val>
            <c:numRef>
              <c:f>Sheet1!$B$2:$B$4</c:f>
              <c:numCache>
                <c:formatCode>General</c:formatCode>
                <c:ptCount val="3"/>
                <c:pt idx="0">
                  <c:v>40</c:v>
                </c:pt>
                <c:pt idx="1">
                  <c:v>70</c:v>
                </c:pt>
                <c:pt idx="2">
                  <c:v>85</c:v>
                </c:pt>
              </c:numCache>
            </c:numRef>
          </c:val>
          <c:extLst>
            <c:ext xmlns:c16="http://schemas.microsoft.com/office/drawing/2014/chart" uri="{C3380CC4-5D6E-409C-BE32-E72D297353CC}">
              <c16:uniqueId val="{00000000-4126-4762-9601-718E256DC22E}"/>
            </c:ext>
          </c:extLst>
        </c:ser>
        <c:ser>
          <c:idx val="1"/>
          <c:order val="1"/>
          <c:tx>
            <c:strRef>
              <c:f>Sheet1!$C$1</c:f>
              <c:strCache>
                <c:ptCount val="1"/>
                <c:pt idx="0">
                  <c:v>After 72 hours</c:v>
                </c:pt>
              </c:strCache>
            </c:strRef>
          </c:tx>
          <c:spPr>
            <a:solidFill>
              <a:schemeClr val="accent5">
                <a:shade val="76000"/>
              </a:schemeClr>
            </a:solidFill>
            <a:ln>
              <a:noFill/>
            </a:ln>
            <a:effectLst/>
            <a:sp3d/>
          </c:spPr>
          <c:invertIfNegative val="0"/>
          <c:cat>
            <c:strRef>
              <c:f>Sheet1!$A$2:$A$4</c:f>
              <c:strCache>
                <c:ptCount val="3"/>
                <c:pt idx="0">
                  <c:v>Oral Only</c:v>
                </c:pt>
                <c:pt idx="1">
                  <c:v>Visual Only</c:v>
                </c:pt>
                <c:pt idx="2">
                  <c:v>Oral and Visual</c:v>
                </c:pt>
              </c:strCache>
            </c:strRef>
          </c:cat>
          <c:val>
            <c:numRef>
              <c:f>Sheet1!$C$2:$C$4</c:f>
              <c:numCache>
                <c:formatCode>General</c:formatCode>
                <c:ptCount val="3"/>
                <c:pt idx="0">
                  <c:v>15</c:v>
                </c:pt>
                <c:pt idx="1">
                  <c:v>25</c:v>
                </c:pt>
                <c:pt idx="2">
                  <c:v>65</c:v>
                </c:pt>
              </c:numCache>
            </c:numRef>
          </c:val>
          <c:extLst>
            <c:ext xmlns:c16="http://schemas.microsoft.com/office/drawing/2014/chart" uri="{C3380CC4-5D6E-409C-BE32-E72D297353CC}">
              <c16:uniqueId val="{00000001-4126-4762-9601-718E256DC22E}"/>
            </c:ext>
          </c:extLst>
        </c:ser>
        <c:dLbls>
          <c:showLegendKey val="0"/>
          <c:showVal val="0"/>
          <c:showCatName val="0"/>
          <c:showSerName val="0"/>
          <c:showPercent val="0"/>
          <c:showBubbleSize val="0"/>
        </c:dLbls>
        <c:gapWidth val="150"/>
        <c:shape val="box"/>
        <c:axId val="294288624"/>
        <c:axId val="294302736"/>
        <c:axId val="0"/>
      </c:bar3DChart>
      <c:catAx>
        <c:axId val="294288624"/>
        <c:scaling>
          <c:orientation val="minMax"/>
        </c:scaling>
        <c:delete val="0"/>
        <c:axPos val="b"/>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94302736"/>
        <c:crosses val="autoZero"/>
        <c:auto val="1"/>
        <c:lblAlgn val="ctr"/>
        <c:lblOffset val="100"/>
        <c:noMultiLvlLbl val="0"/>
      </c:catAx>
      <c:valAx>
        <c:axId val="294302736"/>
        <c:scaling>
          <c:orientation val="minMax"/>
        </c:scaling>
        <c:delete val="0"/>
        <c:axPos val="l"/>
        <c:majorGridlines>
          <c:spPr>
            <a:ln w="6350" cap="flat" cmpd="sng" algn="ctr">
              <a:solidFill>
                <a:schemeClr val="tx1">
                  <a:tint val="75000"/>
                </a:schemeClr>
              </a:solidFill>
              <a:prstDash val="solid"/>
              <a:round/>
            </a:ln>
            <a:effectLst/>
          </c:spPr>
        </c:majorGridlines>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94288624"/>
        <c:crosses val="autoZero"/>
        <c:crossBetween val="between"/>
      </c:valAx>
      <c:spPr>
        <a:noFill/>
        <a:ln>
          <a:noFill/>
        </a:ln>
        <a:effectLst/>
      </c:spPr>
    </c:plotArea>
    <c:legend>
      <c:legendPos val="r"/>
      <c:layout>
        <c:manualLayout>
          <c:xMode val="edge"/>
          <c:yMode val="edge"/>
          <c:x val="0.79890092038379279"/>
          <c:y val="0.37395079779740875"/>
          <c:w val="0.20109907961620715"/>
          <c:h val="0.44760480694214744"/>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 Id="rId5" Type="http://schemas.openxmlformats.org/officeDocument/2006/relationships/image" Target="../media/image52.png"/><Relationship Id="rId4" Type="http://schemas.openxmlformats.org/officeDocument/2006/relationships/image" Target="../media/image51.png"/></Relationships>
</file>

<file path=ppt/diagrams/_rels/data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 Id="rId5" Type="http://schemas.openxmlformats.org/officeDocument/2006/relationships/image" Target="../media/image52.png"/><Relationship Id="rId4" Type="http://schemas.openxmlformats.org/officeDocument/2006/relationships/image" Target="../media/image5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 Id="rId5" Type="http://schemas.openxmlformats.org/officeDocument/2006/relationships/image" Target="../media/image52.png"/><Relationship Id="rId4" Type="http://schemas.openxmlformats.org/officeDocument/2006/relationships/image" Target="../media/image5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 Id="rId5" Type="http://schemas.openxmlformats.org/officeDocument/2006/relationships/image" Target="../media/image52.png"/><Relationship Id="rId4" Type="http://schemas.openxmlformats.org/officeDocument/2006/relationships/image" Target="../media/image5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7EFF9F-6D31-4535-B459-46EF6E30D86C}" type="doc">
      <dgm:prSet loTypeId="urn:microsoft.com/office/officeart/2005/8/layout/pictureOrgChart+Icon" loCatId="hierarchy" qsTypeId="urn:microsoft.com/office/officeart/2005/8/quickstyle/simple1" qsCatId="simple" csTypeId="urn:microsoft.com/office/officeart/2005/8/colors/accent1_2" csCatId="accent1" phldr="1"/>
      <dgm:spPr/>
      <dgm:t>
        <a:bodyPr/>
        <a:lstStyle/>
        <a:p>
          <a:endParaRPr lang="en-US"/>
        </a:p>
      </dgm:t>
    </dgm:pt>
    <dgm:pt modelId="{A28E55E7-EB14-450F-82E1-C51393EE1C44}">
      <dgm:prSet phldrT="[Text]"/>
      <dgm:spPr/>
      <dgm:t>
        <a:bodyPr/>
        <a:lstStyle/>
        <a:p>
          <a:r>
            <a:rPr lang="en-US" dirty="0" smtClean="0"/>
            <a:t>Hector the Organizer</a:t>
          </a:r>
          <a:endParaRPr lang="en-US" dirty="0"/>
        </a:p>
      </dgm:t>
    </dgm:pt>
    <dgm:pt modelId="{1FC58AA8-632F-4087-9F61-846E859BA1A6}" type="parTrans" cxnId="{A8D84209-D1F9-49BE-882E-DB4721384957}">
      <dgm:prSet/>
      <dgm:spPr/>
      <dgm:t>
        <a:bodyPr/>
        <a:lstStyle/>
        <a:p>
          <a:endParaRPr lang="en-US"/>
        </a:p>
      </dgm:t>
    </dgm:pt>
    <dgm:pt modelId="{2A632B43-2E4A-4894-B305-6D1F92A55613}" type="sibTrans" cxnId="{A8D84209-D1F9-49BE-882E-DB4721384957}">
      <dgm:prSet/>
      <dgm:spPr/>
      <dgm:t>
        <a:bodyPr/>
        <a:lstStyle/>
        <a:p>
          <a:endParaRPr lang="en-US"/>
        </a:p>
      </dgm:t>
    </dgm:pt>
    <dgm:pt modelId="{13B5DD1F-D3BC-499C-AC80-FCF0A2B9AF30}" type="asst">
      <dgm:prSet phldrT="[Text]"/>
      <dgm:spPr/>
      <dgm:t>
        <a:bodyPr/>
        <a:lstStyle/>
        <a:p>
          <a:r>
            <a:rPr lang="en-US" dirty="0" smtClean="0"/>
            <a:t>Sandra the Recruiter</a:t>
          </a:r>
          <a:endParaRPr lang="en-US" dirty="0"/>
        </a:p>
      </dgm:t>
    </dgm:pt>
    <dgm:pt modelId="{60308395-F2BC-4F99-A017-DB89293534D4}" type="parTrans" cxnId="{2832BE70-90DB-4423-AEDE-A57ABD0BE19C}">
      <dgm:prSet/>
      <dgm:spPr/>
      <dgm:t>
        <a:bodyPr/>
        <a:lstStyle/>
        <a:p>
          <a:endParaRPr lang="en-US"/>
        </a:p>
      </dgm:t>
    </dgm:pt>
    <dgm:pt modelId="{BBC4DD5A-F70E-4896-80DB-9DBA24B9CD8A}" type="sibTrans" cxnId="{2832BE70-90DB-4423-AEDE-A57ABD0BE19C}">
      <dgm:prSet/>
      <dgm:spPr/>
      <dgm:t>
        <a:bodyPr/>
        <a:lstStyle/>
        <a:p>
          <a:endParaRPr lang="en-US"/>
        </a:p>
      </dgm:t>
    </dgm:pt>
    <dgm:pt modelId="{04A7F944-A4C6-4DE7-AA4B-43A517F8E7B6}">
      <dgm:prSet phldrT="[Text]"/>
      <dgm:spPr/>
      <dgm:t>
        <a:bodyPr/>
        <a:lstStyle/>
        <a:p>
          <a:r>
            <a:rPr lang="en-US" dirty="0" smtClean="0"/>
            <a:t>Aaron the Innocent</a:t>
          </a:r>
          <a:endParaRPr lang="en-US" dirty="0"/>
        </a:p>
      </dgm:t>
    </dgm:pt>
    <dgm:pt modelId="{9DC000B8-2220-47BF-9033-22B0A36D7927}" type="parTrans" cxnId="{66394B52-4F21-4552-BAD0-18680ADD3819}">
      <dgm:prSet/>
      <dgm:spPr/>
      <dgm:t>
        <a:bodyPr/>
        <a:lstStyle/>
        <a:p>
          <a:endParaRPr lang="en-US"/>
        </a:p>
      </dgm:t>
    </dgm:pt>
    <dgm:pt modelId="{13B522E4-8A0A-4A3E-BE56-DE3B6E8AE92C}" type="sibTrans" cxnId="{66394B52-4F21-4552-BAD0-18680ADD3819}">
      <dgm:prSet/>
      <dgm:spPr/>
      <dgm:t>
        <a:bodyPr/>
        <a:lstStyle/>
        <a:p>
          <a:endParaRPr lang="en-US"/>
        </a:p>
      </dgm:t>
    </dgm:pt>
    <dgm:pt modelId="{C755F850-8327-4F6C-89CE-EF4D9D36B7A2}">
      <dgm:prSet phldrT="[Text]"/>
      <dgm:spPr/>
      <dgm:t>
        <a:bodyPr/>
        <a:lstStyle/>
        <a:p>
          <a:r>
            <a:rPr lang="en-US" dirty="0" smtClean="0"/>
            <a:t>Carlos the best friend</a:t>
          </a:r>
          <a:endParaRPr lang="en-US" dirty="0"/>
        </a:p>
      </dgm:t>
    </dgm:pt>
    <dgm:pt modelId="{3F1D2934-190E-4B81-ABB9-1C137531C305}" type="parTrans" cxnId="{2804BFD8-A7CB-4C91-85AA-337315F29A54}">
      <dgm:prSet/>
      <dgm:spPr/>
      <dgm:t>
        <a:bodyPr/>
        <a:lstStyle/>
        <a:p>
          <a:endParaRPr lang="en-US"/>
        </a:p>
      </dgm:t>
    </dgm:pt>
    <dgm:pt modelId="{6D324F4E-CB11-499B-BFE0-32400410590B}" type="sibTrans" cxnId="{2804BFD8-A7CB-4C91-85AA-337315F29A54}">
      <dgm:prSet/>
      <dgm:spPr/>
      <dgm:t>
        <a:bodyPr/>
        <a:lstStyle/>
        <a:p>
          <a:endParaRPr lang="en-US"/>
        </a:p>
      </dgm:t>
    </dgm:pt>
    <dgm:pt modelId="{63404CB0-C37F-4DCF-8A73-FE0F8B2FD1F5}">
      <dgm:prSet phldrT="[Text]"/>
      <dgm:spPr/>
      <dgm:t>
        <a:bodyPr/>
        <a:lstStyle/>
        <a:p>
          <a:r>
            <a:rPr lang="en-US" dirty="0" smtClean="0"/>
            <a:t>Sammy the Snitch</a:t>
          </a:r>
          <a:endParaRPr lang="en-US" dirty="0"/>
        </a:p>
      </dgm:t>
    </dgm:pt>
    <dgm:pt modelId="{07F320CB-BDB2-4129-8536-B3B7DABDDB6E}" type="parTrans" cxnId="{27BAC8FF-21DB-4232-AD99-85CE90C19A59}">
      <dgm:prSet/>
      <dgm:spPr/>
      <dgm:t>
        <a:bodyPr/>
        <a:lstStyle/>
        <a:p>
          <a:endParaRPr lang="en-US"/>
        </a:p>
      </dgm:t>
    </dgm:pt>
    <dgm:pt modelId="{5031CA8C-AD5D-4996-BD52-CE9FE8B0B3FE}" type="sibTrans" cxnId="{27BAC8FF-21DB-4232-AD99-85CE90C19A59}">
      <dgm:prSet/>
      <dgm:spPr/>
      <dgm:t>
        <a:bodyPr/>
        <a:lstStyle/>
        <a:p>
          <a:endParaRPr lang="en-US"/>
        </a:p>
      </dgm:t>
    </dgm:pt>
    <dgm:pt modelId="{76396DE6-643B-436E-9CF6-C1E35CE48674}" type="pres">
      <dgm:prSet presAssocID="{217EFF9F-6D31-4535-B459-46EF6E30D86C}" presName="hierChild1" presStyleCnt="0">
        <dgm:presLayoutVars>
          <dgm:orgChart val="1"/>
          <dgm:chPref val="1"/>
          <dgm:dir/>
          <dgm:animOne val="branch"/>
          <dgm:animLvl val="lvl"/>
          <dgm:resizeHandles/>
        </dgm:presLayoutVars>
      </dgm:prSet>
      <dgm:spPr/>
      <dgm:t>
        <a:bodyPr/>
        <a:lstStyle/>
        <a:p>
          <a:endParaRPr lang="en-US"/>
        </a:p>
      </dgm:t>
    </dgm:pt>
    <dgm:pt modelId="{1541CE9A-4446-406F-A882-D9DBF5287D25}" type="pres">
      <dgm:prSet presAssocID="{A28E55E7-EB14-450F-82E1-C51393EE1C44}" presName="hierRoot1" presStyleCnt="0">
        <dgm:presLayoutVars>
          <dgm:hierBranch val="init"/>
        </dgm:presLayoutVars>
      </dgm:prSet>
      <dgm:spPr/>
    </dgm:pt>
    <dgm:pt modelId="{F1D9DAFA-E8BC-4135-B614-BAD5E17B1FD9}" type="pres">
      <dgm:prSet presAssocID="{A28E55E7-EB14-450F-82E1-C51393EE1C44}" presName="rootComposite1" presStyleCnt="0"/>
      <dgm:spPr/>
    </dgm:pt>
    <dgm:pt modelId="{6CF9F318-29A5-4BA3-A093-FAB97CCBE0B2}" type="pres">
      <dgm:prSet presAssocID="{A28E55E7-EB14-450F-82E1-C51393EE1C44}" presName="rootText1" presStyleLbl="node0" presStyleIdx="0" presStyleCnt="1">
        <dgm:presLayoutVars>
          <dgm:chPref val="3"/>
        </dgm:presLayoutVars>
      </dgm:prSet>
      <dgm:spPr/>
      <dgm:t>
        <a:bodyPr/>
        <a:lstStyle/>
        <a:p>
          <a:endParaRPr lang="en-US"/>
        </a:p>
      </dgm:t>
    </dgm:pt>
    <dgm:pt modelId="{BAC55E66-F88D-4428-9E0E-870EA3B96FE6}" type="pres">
      <dgm:prSet presAssocID="{A28E55E7-EB14-450F-82E1-C51393EE1C44}" presName="rootPict1" presStyleLbl="alignImgPlace1" presStyleIdx="0" presStyleCnt="5"/>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t>
        <a:bodyPr/>
        <a:lstStyle/>
        <a:p>
          <a:endParaRPr lang="en-US"/>
        </a:p>
      </dgm:t>
    </dgm:pt>
    <dgm:pt modelId="{19E5B0BC-CC2B-444B-8E3B-2486B62A7C65}" type="pres">
      <dgm:prSet presAssocID="{A28E55E7-EB14-450F-82E1-C51393EE1C44}" presName="rootConnector1" presStyleLbl="node1" presStyleIdx="0" presStyleCnt="0"/>
      <dgm:spPr/>
      <dgm:t>
        <a:bodyPr/>
        <a:lstStyle/>
        <a:p>
          <a:endParaRPr lang="en-US"/>
        </a:p>
      </dgm:t>
    </dgm:pt>
    <dgm:pt modelId="{BF1BF2F3-6446-4171-AFBC-026FF3A2A9DD}" type="pres">
      <dgm:prSet presAssocID="{A28E55E7-EB14-450F-82E1-C51393EE1C44}" presName="hierChild2" presStyleCnt="0"/>
      <dgm:spPr/>
    </dgm:pt>
    <dgm:pt modelId="{E03DE82D-396E-4000-AB26-F99FB3B03D6C}" type="pres">
      <dgm:prSet presAssocID="{9DC000B8-2220-47BF-9033-22B0A36D7927}" presName="Name37" presStyleLbl="parChTrans1D2" presStyleIdx="0" presStyleCnt="4"/>
      <dgm:spPr/>
      <dgm:t>
        <a:bodyPr/>
        <a:lstStyle/>
        <a:p>
          <a:endParaRPr lang="en-US"/>
        </a:p>
      </dgm:t>
    </dgm:pt>
    <dgm:pt modelId="{57CEDF5C-E771-44CD-A0FC-E8091FD70A55}" type="pres">
      <dgm:prSet presAssocID="{04A7F944-A4C6-4DE7-AA4B-43A517F8E7B6}" presName="hierRoot2" presStyleCnt="0">
        <dgm:presLayoutVars>
          <dgm:hierBranch val="init"/>
        </dgm:presLayoutVars>
      </dgm:prSet>
      <dgm:spPr/>
    </dgm:pt>
    <dgm:pt modelId="{57B362FD-F535-4825-AB73-AE3EC20ADDA1}" type="pres">
      <dgm:prSet presAssocID="{04A7F944-A4C6-4DE7-AA4B-43A517F8E7B6}" presName="rootComposite" presStyleCnt="0"/>
      <dgm:spPr/>
    </dgm:pt>
    <dgm:pt modelId="{56BA1A8C-D104-493B-BF9E-C57604F17343}" type="pres">
      <dgm:prSet presAssocID="{04A7F944-A4C6-4DE7-AA4B-43A517F8E7B6}" presName="rootText" presStyleLbl="node2" presStyleIdx="0" presStyleCnt="3">
        <dgm:presLayoutVars>
          <dgm:chPref val="3"/>
        </dgm:presLayoutVars>
      </dgm:prSet>
      <dgm:spPr/>
      <dgm:t>
        <a:bodyPr/>
        <a:lstStyle/>
        <a:p>
          <a:endParaRPr lang="en-US"/>
        </a:p>
      </dgm:t>
    </dgm:pt>
    <dgm:pt modelId="{1A05B63C-18B5-47DA-86BD-10DB1DA552E0}" type="pres">
      <dgm:prSet presAssocID="{04A7F944-A4C6-4DE7-AA4B-43A517F8E7B6}" presName="rootPict" presStyleLbl="alignImgPlace1" presStyleIdx="1" presStyleCnt="5"/>
      <dgm:spPr>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t>
        <a:bodyPr/>
        <a:lstStyle/>
        <a:p>
          <a:endParaRPr lang="en-US"/>
        </a:p>
      </dgm:t>
    </dgm:pt>
    <dgm:pt modelId="{DF0A935C-44E9-4959-870D-B9B66E9DCBA6}" type="pres">
      <dgm:prSet presAssocID="{04A7F944-A4C6-4DE7-AA4B-43A517F8E7B6}" presName="rootConnector" presStyleLbl="node2" presStyleIdx="0" presStyleCnt="3"/>
      <dgm:spPr/>
      <dgm:t>
        <a:bodyPr/>
        <a:lstStyle/>
        <a:p>
          <a:endParaRPr lang="en-US"/>
        </a:p>
      </dgm:t>
    </dgm:pt>
    <dgm:pt modelId="{20FCE4EF-446D-41BE-8F02-7E1835A07EB6}" type="pres">
      <dgm:prSet presAssocID="{04A7F944-A4C6-4DE7-AA4B-43A517F8E7B6}" presName="hierChild4" presStyleCnt="0"/>
      <dgm:spPr/>
    </dgm:pt>
    <dgm:pt modelId="{76F5B77F-F35F-4AE7-BB7A-34D34342168D}" type="pres">
      <dgm:prSet presAssocID="{04A7F944-A4C6-4DE7-AA4B-43A517F8E7B6}" presName="hierChild5" presStyleCnt="0"/>
      <dgm:spPr/>
    </dgm:pt>
    <dgm:pt modelId="{B6AE994D-F415-4B18-B2C8-AE4109AFFCF2}" type="pres">
      <dgm:prSet presAssocID="{3F1D2934-190E-4B81-ABB9-1C137531C305}" presName="Name37" presStyleLbl="parChTrans1D2" presStyleIdx="1" presStyleCnt="4"/>
      <dgm:spPr/>
      <dgm:t>
        <a:bodyPr/>
        <a:lstStyle/>
        <a:p>
          <a:endParaRPr lang="en-US"/>
        </a:p>
      </dgm:t>
    </dgm:pt>
    <dgm:pt modelId="{857A12D6-C6A5-473B-BA90-CEDFCB118519}" type="pres">
      <dgm:prSet presAssocID="{C755F850-8327-4F6C-89CE-EF4D9D36B7A2}" presName="hierRoot2" presStyleCnt="0">
        <dgm:presLayoutVars>
          <dgm:hierBranch val="init"/>
        </dgm:presLayoutVars>
      </dgm:prSet>
      <dgm:spPr/>
    </dgm:pt>
    <dgm:pt modelId="{37B56A1C-B2A3-4533-84B7-5E9323E41F88}" type="pres">
      <dgm:prSet presAssocID="{C755F850-8327-4F6C-89CE-EF4D9D36B7A2}" presName="rootComposite" presStyleCnt="0"/>
      <dgm:spPr/>
    </dgm:pt>
    <dgm:pt modelId="{9A253A31-F4E1-4DC5-B781-5B824795193D}" type="pres">
      <dgm:prSet presAssocID="{C755F850-8327-4F6C-89CE-EF4D9D36B7A2}" presName="rootText" presStyleLbl="node2" presStyleIdx="1" presStyleCnt="3">
        <dgm:presLayoutVars>
          <dgm:chPref val="3"/>
        </dgm:presLayoutVars>
      </dgm:prSet>
      <dgm:spPr/>
      <dgm:t>
        <a:bodyPr/>
        <a:lstStyle/>
        <a:p>
          <a:endParaRPr lang="en-US"/>
        </a:p>
      </dgm:t>
    </dgm:pt>
    <dgm:pt modelId="{56A28288-D619-4CA9-BF9B-4F82B46FC704}" type="pres">
      <dgm:prSet presAssocID="{C755F850-8327-4F6C-89CE-EF4D9D36B7A2}" presName="rootPict" presStyleLbl="alignImgPlace1" presStyleIdx="2" presStyleCnt="5"/>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t>
        <a:bodyPr/>
        <a:lstStyle/>
        <a:p>
          <a:endParaRPr lang="en-US"/>
        </a:p>
      </dgm:t>
    </dgm:pt>
    <dgm:pt modelId="{B288DD93-A9F9-41FC-B108-925AA3EFF8C5}" type="pres">
      <dgm:prSet presAssocID="{C755F850-8327-4F6C-89CE-EF4D9D36B7A2}" presName="rootConnector" presStyleLbl="node2" presStyleIdx="1" presStyleCnt="3"/>
      <dgm:spPr/>
      <dgm:t>
        <a:bodyPr/>
        <a:lstStyle/>
        <a:p>
          <a:endParaRPr lang="en-US"/>
        </a:p>
      </dgm:t>
    </dgm:pt>
    <dgm:pt modelId="{FAE5D765-D423-4188-88FD-64915880CA9B}" type="pres">
      <dgm:prSet presAssocID="{C755F850-8327-4F6C-89CE-EF4D9D36B7A2}" presName="hierChild4" presStyleCnt="0"/>
      <dgm:spPr/>
    </dgm:pt>
    <dgm:pt modelId="{6D8250AE-CA95-43F5-B665-54F5C9011755}" type="pres">
      <dgm:prSet presAssocID="{C755F850-8327-4F6C-89CE-EF4D9D36B7A2}" presName="hierChild5" presStyleCnt="0"/>
      <dgm:spPr/>
    </dgm:pt>
    <dgm:pt modelId="{CE514897-64D6-4405-BC9E-8C4C5C6B0255}" type="pres">
      <dgm:prSet presAssocID="{07F320CB-BDB2-4129-8536-B3B7DABDDB6E}" presName="Name37" presStyleLbl="parChTrans1D2" presStyleIdx="2" presStyleCnt="4"/>
      <dgm:spPr/>
      <dgm:t>
        <a:bodyPr/>
        <a:lstStyle/>
        <a:p>
          <a:endParaRPr lang="en-US"/>
        </a:p>
      </dgm:t>
    </dgm:pt>
    <dgm:pt modelId="{6D5D8B56-C591-4E56-8860-FDBE2918FB4A}" type="pres">
      <dgm:prSet presAssocID="{63404CB0-C37F-4DCF-8A73-FE0F8B2FD1F5}" presName="hierRoot2" presStyleCnt="0">
        <dgm:presLayoutVars>
          <dgm:hierBranch val="init"/>
        </dgm:presLayoutVars>
      </dgm:prSet>
      <dgm:spPr/>
    </dgm:pt>
    <dgm:pt modelId="{CEDD5AC8-340B-468E-B98F-F8175362938D}" type="pres">
      <dgm:prSet presAssocID="{63404CB0-C37F-4DCF-8A73-FE0F8B2FD1F5}" presName="rootComposite" presStyleCnt="0"/>
      <dgm:spPr/>
    </dgm:pt>
    <dgm:pt modelId="{F01F76CB-D4C9-42C9-9D87-817110FCB06C}" type="pres">
      <dgm:prSet presAssocID="{63404CB0-C37F-4DCF-8A73-FE0F8B2FD1F5}" presName="rootText" presStyleLbl="node2" presStyleIdx="2" presStyleCnt="3">
        <dgm:presLayoutVars>
          <dgm:chPref val="3"/>
        </dgm:presLayoutVars>
      </dgm:prSet>
      <dgm:spPr/>
      <dgm:t>
        <a:bodyPr/>
        <a:lstStyle/>
        <a:p>
          <a:endParaRPr lang="en-US"/>
        </a:p>
      </dgm:t>
    </dgm:pt>
    <dgm:pt modelId="{ADC77D59-37B3-40D9-999F-942ABE2360F0}" type="pres">
      <dgm:prSet presAssocID="{63404CB0-C37F-4DCF-8A73-FE0F8B2FD1F5}" presName="rootPict" presStyleLbl="alignImgPlace1" presStyleIdx="3" presStyleCnt="5" custLinFactNeighborX="3201" custLinFactNeighborY="767"/>
      <dgm:spPr>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dgm:spPr>
      <dgm:t>
        <a:bodyPr/>
        <a:lstStyle/>
        <a:p>
          <a:endParaRPr lang="en-US"/>
        </a:p>
      </dgm:t>
    </dgm:pt>
    <dgm:pt modelId="{BAB2E260-9A35-44F9-9749-496457802873}" type="pres">
      <dgm:prSet presAssocID="{63404CB0-C37F-4DCF-8A73-FE0F8B2FD1F5}" presName="rootConnector" presStyleLbl="node2" presStyleIdx="2" presStyleCnt="3"/>
      <dgm:spPr/>
      <dgm:t>
        <a:bodyPr/>
        <a:lstStyle/>
        <a:p>
          <a:endParaRPr lang="en-US"/>
        </a:p>
      </dgm:t>
    </dgm:pt>
    <dgm:pt modelId="{5E26EFFB-248E-4E65-81BD-ABF1E225D74D}" type="pres">
      <dgm:prSet presAssocID="{63404CB0-C37F-4DCF-8A73-FE0F8B2FD1F5}" presName="hierChild4" presStyleCnt="0"/>
      <dgm:spPr/>
    </dgm:pt>
    <dgm:pt modelId="{403EC660-502F-4753-8286-AA5542B40A09}" type="pres">
      <dgm:prSet presAssocID="{63404CB0-C37F-4DCF-8A73-FE0F8B2FD1F5}" presName="hierChild5" presStyleCnt="0"/>
      <dgm:spPr/>
    </dgm:pt>
    <dgm:pt modelId="{C19134DC-726B-47E4-8434-1362B08D4FF9}" type="pres">
      <dgm:prSet presAssocID="{A28E55E7-EB14-450F-82E1-C51393EE1C44}" presName="hierChild3" presStyleCnt="0"/>
      <dgm:spPr/>
    </dgm:pt>
    <dgm:pt modelId="{B5EA74F2-3F09-4F86-9F3D-3C56659C3644}" type="pres">
      <dgm:prSet presAssocID="{60308395-F2BC-4F99-A017-DB89293534D4}" presName="Name111" presStyleLbl="parChTrans1D2" presStyleIdx="3" presStyleCnt="4"/>
      <dgm:spPr/>
      <dgm:t>
        <a:bodyPr/>
        <a:lstStyle/>
        <a:p>
          <a:endParaRPr lang="en-US"/>
        </a:p>
      </dgm:t>
    </dgm:pt>
    <dgm:pt modelId="{0A20687B-8811-4333-898A-7C6638816B62}" type="pres">
      <dgm:prSet presAssocID="{13B5DD1F-D3BC-499C-AC80-FCF0A2B9AF30}" presName="hierRoot3" presStyleCnt="0">
        <dgm:presLayoutVars>
          <dgm:hierBranch val="init"/>
        </dgm:presLayoutVars>
      </dgm:prSet>
      <dgm:spPr/>
    </dgm:pt>
    <dgm:pt modelId="{E75C9BC9-167A-4AD0-A148-1F6092310368}" type="pres">
      <dgm:prSet presAssocID="{13B5DD1F-D3BC-499C-AC80-FCF0A2B9AF30}" presName="rootComposite3" presStyleCnt="0"/>
      <dgm:spPr/>
    </dgm:pt>
    <dgm:pt modelId="{5E64F4CF-EB8C-483B-A620-25097F217C7D}" type="pres">
      <dgm:prSet presAssocID="{13B5DD1F-D3BC-499C-AC80-FCF0A2B9AF30}" presName="rootText3" presStyleLbl="asst1" presStyleIdx="0" presStyleCnt="1">
        <dgm:presLayoutVars>
          <dgm:chPref val="3"/>
        </dgm:presLayoutVars>
      </dgm:prSet>
      <dgm:spPr/>
      <dgm:t>
        <a:bodyPr/>
        <a:lstStyle/>
        <a:p>
          <a:endParaRPr lang="en-US"/>
        </a:p>
      </dgm:t>
    </dgm:pt>
    <dgm:pt modelId="{164F0B73-E537-4335-A6D8-CF620DF0E8D0}" type="pres">
      <dgm:prSet presAssocID="{13B5DD1F-D3BC-499C-AC80-FCF0A2B9AF30}" presName="rootPict3" presStyleLbl="alignImgPlace1" presStyleIdx="4" presStyleCnt="5"/>
      <dgm:spPr>
        <a:blipFill rotWithShape="1">
          <a:blip xmlns:r="http://schemas.openxmlformats.org/officeDocument/2006/relationships" r:embed="rId5" cstate="email">
            <a:extLst>
              <a:ext uri="{28A0092B-C50C-407E-A947-70E740481C1C}">
                <a14:useLocalDpi xmlns:a14="http://schemas.microsoft.com/office/drawing/2010/main"/>
              </a:ext>
            </a:extLst>
          </a:blip>
          <a:stretch>
            <a:fillRect/>
          </a:stretch>
        </a:blipFill>
      </dgm:spPr>
      <dgm:t>
        <a:bodyPr/>
        <a:lstStyle/>
        <a:p>
          <a:endParaRPr lang="en-US"/>
        </a:p>
      </dgm:t>
    </dgm:pt>
    <dgm:pt modelId="{FDC82C38-2F02-4F21-9DBF-47D622CF30B0}" type="pres">
      <dgm:prSet presAssocID="{13B5DD1F-D3BC-499C-AC80-FCF0A2B9AF30}" presName="rootConnector3" presStyleLbl="asst1" presStyleIdx="0" presStyleCnt="1"/>
      <dgm:spPr/>
      <dgm:t>
        <a:bodyPr/>
        <a:lstStyle/>
        <a:p>
          <a:endParaRPr lang="en-US"/>
        </a:p>
      </dgm:t>
    </dgm:pt>
    <dgm:pt modelId="{79C2297F-FE52-44DB-9ACE-BDE7F429705C}" type="pres">
      <dgm:prSet presAssocID="{13B5DD1F-D3BC-499C-AC80-FCF0A2B9AF30}" presName="hierChild6" presStyleCnt="0"/>
      <dgm:spPr/>
    </dgm:pt>
    <dgm:pt modelId="{A755133D-3AC1-40F0-9DA8-ADE80E57CBCC}" type="pres">
      <dgm:prSet presAssocID="{13B5DD1F-D3BC-499C-AC80-FCF0A2B9AF30}" presName="hierChild7" presStyleCnt="0"/>
      <dgm:spPr/>
    </dgm:pt>
  </dgm:ptLst>
  <dgm:cxnLst>
    <dgm:cxn modelId="{EFE6D6BA-B850-4B2F-8EF6-21E16E500148}" type="presOf" srcId="{13B5DD1F-D3BC-499C-AC80-FCF0A2B9AF30}" destId="{FDC82C38-2F02-4F21-9DBF-47D622CF30B0}" srcOrd="1" destOrd="0" presId="urn:microsoft.com/office/officeart/2005/8/layout/pictureOrgChart+Icon"/>
    <dgm:cxn modelId="{66394B52-4F21-4552-BAD0-18680ADD3819}" srcId="{A28E55E7-EB14-450F-82E1-C51393EE1C44}" destId="{04A7F944-A4C6-4DE7-AA4B-43A517F8E7B6}" srcOrd="1" destOrd="0" parTransId="{9DC000B8-2220-47BF-9033-22B0A36D7927}" sibTransId="{13B522E4-8A0A-4A3E-BE56-DE3B6E8AE92C}"/>
    <dgm:cxn modelId="{C5574DDE-5A62-40EE-8B8A-7735AD13C779}" type="presOf" srcId="{04A7F944-A4C6-4DE7-AA4B-43A517F8E7B6}" destId="{DF0A935C-44E9-4959-870D-B9B66E9DCBA6}" srcOrd="1" destOrd="0" presId="urn:microsoft.com/office/officeart/2005/8/layout/pictureOrgChart+Icon"/>
    <dgm:cxn modelId="{5D89F175-A2D6-407D-B3F0-D4BDB24BD4D0}" type="presOf" srcId="{04A7F944-A4C6-4DE7-AA4B-43A517F8E7B6}" destId="{56BA1A8C-D104-493B-BF9E-C57604F17343}" srcOrd="0" destOrd="0" presId="urn:microsoft.com/office/officeart/2005/8/layout/pictureOrgChart+Icon"/>
    <dgm:cxn modelId="{69F125D7-AB44-41A2-8C1C-05C309BDA9BC}" type="presOf" srcId="{A28E55E7-EB14-450F-82E1-C51393EE1C44}" destId="{6CF9F318-29A5-4BA3-A093-FAB97CCBE0B2}" srcOrd="0" destOrd="0" presId="urn:microsoft.com/office/officeart/2005/8/layout/pictureOrgChart+Icon"/>
    <dgm:cxn modelId="{F0EEF08C-0201-43D4-ACC4-A9ACE615AB23}" type="presOf" srcId="{C755F850-8327-4F6C-89CE-EF4D9D36B7A2}" destId="{9A253A31-F4E1-4DC5-B781-5B824795193D}" srcOrd="0" destOrd="0" presId="urn:microsoft.com/office/officeart/2005/8/layout/pictureOrgChart+Icon"/>
    <dgm:cxn modelId="{2832BE70-90DB-4423-AEDE-A57ABD0BE19C}" srcId="{A28E55E7-EB14-450F-82E1-C51393EE1C44}" destId="{13B5DD1F-D3BC-499C-AC80-FCF0A2B9AF30}" srcOrd="0" destOrd="0" parTransId="{60308395-F2BC-4F99-A017-DB89293534D4}" sibTransId="{BBC4DD5A-F70E-4896-80DB-9DBA24B9CD8A}"/>
    <dgm:cxn modelId="{27BAC8FF-21DB-4232-AD99-85CE90C19A59}" srcId="{A28E55E7-EB14-450F-82E1-C51393EE1C44}" destId="{63404CB0-C37F-4DCF-8A73-FE0F8B2FD1F5}" srcOrd="3" destOrd="0" parTransId="{07F320CB-BDB2-4129-8536-B3B7DABDDB6E}" sibTransId="{5031CA8C-AD5D-4996-BD52-CE9FE8B0B3FE}"/>
    <dgm:cxn modelId="{A8D84209-D1F9-49BE-882E-DB4721384957}" srcId="{217EFF9F-6D31-4535-B459-46EF6E30D86C}" destId="{A28E55E7-EB14-450F-82E1-C51393EE1C44}" srcOrd="0" destOrd="0" parTransId="{1FC58AA8-632F-4087-9F61-846E859BA1A6}" sibTransId="{2A632B43-2E4A-4894-B305-6D1F92A55613}"/>
    <dgm:cxn modelId="{2804BFD8-A7CB-4C91-85AA-337315F29A54}" srcId="{A28E55E7-EB14-450F-82E1-C51393EE1C44}" destId="{C755F850-8327-4F6C-89CE-EF4D9D36B7A2}" srcOrd="2" destOrd="0" parTransId="{3F1D2934-190E-4B81-ABB9-1C137531C305}" sibTransId="{6D324F4E-CB11-499B-BFE0-32400410590B}"/>
    <dgm:cxn modelId="{A2733E8B-5730-40B1-98E0-42ACB71C0831}" type="presOf" srcId="{63404CB0-C37F-4DCF-8A73-FE0F8B2FD1F5}" destId="{F01F76CB-D4C9-42C9-9D87-817110FCB06C}" srcOrd="0" destOrd="0" presId="urn:microsoft.com/office/officeart/2005/8/layout/pictureOrgChart+Icon"/>
    <dgm:cxn modelId="{078AE1CE-AF1F-464D-8E49-72E48A3CA48B}" type="presOf" srcId="{C755F850-8327-4F6C-89CE-EF4D9D36B7A2}" destId="{B288DD93-A9F9-41FC-B108-925AA3EFF8C5}" srcOrd="1" destOrd="0" presId="urn:microsoft.com/office/officeart/2005/8/layout/pictureOrgChart+Icon"/>
    <dgm:cxn modelId="{387F15CF-5E31-43E5-87FA-54BD269E97CE}" type="presOf" srcId="{60308395-F2BC-4F99-A017-DB89293534D4}" destId="{B5EA74F2-3F09-4F86-9F3D-3C56659C3644}" srcOrd="0" destOrd="0" presId="urn:microsoft.com/office/officeart/2005/8/layout/pictureOrgChart+Icon"/>
    <dgm:cxn modelId="{A9B087B1-F1D9-43E1-B2E3-E354F69CF8D4}" type="presOf" srcId="{A28E55E7-EB14-450F-82E1-C51393EE1C44}" destId="{19E5B0BC-CC2B-444B-8E3B-2486B62A7C65}" srcOrd="1" destOrd="0" presId="urn:microsoft.com/office/officeart/2005/8/layout/pictureOrgChart+Icon"/>
    <dgm:cxn modelId="{476444F4-180C-4553-9FF3-815913F3DFAE}" type="presOf" srcId="{217EFF9F-6D31-4535-B459-46EF6E30D86C}" destId="{76396DE6-643B-436E-9CF6-C1E35CE48674}" srcOrd="0" destOrd="0" presId="urn:microsoft.com/office/officeart/2005/8/layout/pictureOrgChart+Icon"/>
    <dgm:cxn modelId="{C9B5F7F4-C20D-4093-B094-71EBC223C228}" type="presOf" srcId="{07F320CB-BDB2-4129-8536-B3B7DABDDB6E}" destId="{CE514897-64D6-4405-BC9E-8C4C5C6B0255}" srcOrd="0" destOrd="0" presId="urn:microsoft.com/office/officeart/2005/8/layout/pictureOrgChart+Icon"/>
    <dgm:cxn modelId="{78D1E20B-54EB-4E93-9F7E-6AAEAB856B2B}" type="presOf" srcId="{13B5DD1F-D3BC-499C-AC80-FCF0A2B9AF30}" destId="{5E64F4CF-EB8C-483B-A620-25097F217C7D}" srcOrd="0" destOrd="0" presId="urn:microsoft.com/office/officeart/2005/8/layout/pictureOrgChart+Icon"/>
    <dgm:cxn modelId="{71AD80C4-49E3-472B-AAA5-AC3EB16921D0}" type="presOf" srcId="{3F1D2934-190E-4B81-ABB9-1C137531C305}" destId="{B6AE994D-F415-4B18-B2C8-AE4109AFFCF2}" srcOrd="0" destOrd="0" presId="urn:microsoft.com/office/officeart/2005/8/layout/pictureOrgChart+Icon"/>
    <dgm:cxn modelId="{F79FC6B2-8748-4506-B230-B882840A4737}" type="presOf" srcId="{9DC000B8-2220-47BF-9033-22B0A36D7927}" destId="{E03DE82D-396E-4000-AB26-F99FB3B03D6C}" srcOrd="0" destOrd="0" presId="urn:microsoft.com/office/officeart/2005/8/layout/pictureOrgChart+Icon"/>
    <dgm:cxn modelId="{5065B7B3-823A-42BC-B031-204AD0440C20}" type="presOf" srcId="{63404CB0-C37F-4DCF-8A73-FE0F8B2FD1F5}" destId="{BAB2E260-9A35-44F9-9749-496457802873}" srcOrd="1" destOrd="0" presId="urn:microsoft.com/office/officeart/2005/8/layout/pictureOrgChart+Icon"/>
    <dgm:cxn modelId="{613C3269-EDA8-442D-AE09-B13CFDEFA7BA}" type="presParOf" srcId="{76396DE6-643B-436E-9CF6-C1E35CE48674}" destId="{1541CE9A-4446-406F-A882-D9DBF5287D25}" srcOrd="0" destOrd="0" presId="urn:microsoft.com/office/officeart/2005/8/layout/pictureOrgChart+Icon"/>
    <dgm:cxn modelId="{742AB3CD-0B90-436E-9F60-1CCC3B3168D0}" type="presParOf" srcId="{1541CE9A-4446-406F-A882-D9DBF5287D25}" destId="{F1D9DAFA-E8BC-4135-B614-BAD5E17B1FD9}" srcOrd="0" destOrd="0" presId="urn:microsoft.com/office/officeart/2005/8/layout/pictureOrgChart+Icon"/>
    <dgm:cxn modelId="{358DA732-2CB8-469D-BC87-5C6EBE03C3A4}" type="presParOf" srcId="{F1D9DAFA-E8BC-4135-B614-BAD5E17B1FD9}" destId="{6CF9F318-29A5-4BA3-A093-FAB97CCBE0B2}" srcOrd="0" destOrd="0" presId="urn:microsoft.com/office/officeart/2005/8/layout/pictureOrgChart+Icon"/>
    <dgm:cxn modelId="{ECC44E8B-3FAD-4E54-A771-34F46D4A23AB}" type="presParOf" srcId="{F1D9DAFA-E8BC-4135-B614-BAD5E17B1FD9}" destId="{BAC55E66-F88D-4428-9E0E-870EA3B96FE6}" srcOrd="1" destOrd="0" presId="urn:microsoft.com/office/officeart/2005/8/layout/pictureOrgChart+Icon"/>
    <dgm:cxn modelId="{F3009BF6-179E-49AD-8C2A-05CB25DF7A1B}" type="presParOf" srcId="{F1D9DAFA-E8BC-4135-B614-BAD5E17B1FD9}" destId="{19E5B0BC-CC2B-444B-8E3B-2486B62A7C65}" srcOrd="2" destOrd="0" presId="urn:microsoft.com/office/officeart/2005/8/layout/pictureOrgChart+Icon"/>
    <dgm:cxn modelId="{ACB9AF4D-8541-4163-82CB-B125B69AC01F}" type="presParOf" srcId="{1541CE9A-4446-406F-A882-D9DBF5287D25}" destId="{BF1BF2F3-6446-4171-AFBC-026FF3A2A9DD}" srcOrd="1" destOrd="0" presId="urn:microsoft.com/office/officeart/2005/8/layout/pictureOrgChart+Icon"/>
    <dgm:cxn modelId="{54D7DC9F-4474-433A-91E0-72E8EBEF796C}" type="presParOf" srcId="{BF1BF2F3-6446-4171-AFBC-026FF3A2A9DD}" destId="{E03DE82D-396E-4000-AB26-F99FB3B03D6C}" srcOrd="0" destOrd="0" presId="urn:microsoft.com/office/officeart/2005/8/layout/pictureOrgChart+Icon"/>
    <dgm:cxn modelId="{674BED45-FB4F-497A-ACA6-A91B5DCE2733}" type="presParOf" srcId="{BF1BF2F3-6446-4171-AFBC-026FF3A2A9DD}" destId="{57CEDF5C-E771-44CD-A0FC-E8091FD70A55}" srcOrd="1" destOrd="0" presId="urn:microsoft.com/office/officeart/2005/8/layout/pictureOrgChart+Icon"/>
    <dgm:cxn modelId="{8C6340E6-6D1B-44EB-B5BB-41C0D4E12652}" type="presParOf" srcId="{57CEDF5C-E771-44CD-A0FC-E8091FD70A55}" destId="{57B362FD-F535-4825-AB73-AE3EC20ADDA1}" srcOrd="0" destOrd="0" presId="urn:microsoft.com/office/officeart/2005/8/layout/pictureOrgChart+Icon"/>
    <dgm:cxn modelId="{9E8CB0E0-9437-4E42-9BA9-44FC779E8840}" type="presParOf" srcId="{57B362FD-F535-4825-AB73-AE3EC20ADDA1}" destId="{56BA1A8C-D104-493B-BF9E-C57604F17343}" srcOrd="0" destOrd="0" presId="urn:microsoft.com/office/officeart/2005/8/layout/pictureOrgChart+Icon"/>
    <dgm:cxn modelId="{0F53DE13-B0B4-4609-864B-7FAAC8A6A714}" type="presParOf" srcId="{57B362FD-F535-4825-AB73-AE3EC20ADDA1}" destId="{1A05B63C-18B5-47DA-86BD-10DB1DA552E0}" srcOrd="1" destOrd="0" presId="urn:microsoft.com/office/officeart/2005/8/layout/pictureOrgChart+Icon"/>
    <dgm:cxn modelId="{9A730CA5-7591-41F7-B27C-63029E6DBF6C}" type="presParOf" srcId="{57B362FD-F535-4825-AB73-AE3EC20ADDA1}" destId="{DF0A935C-44E9-4959-870D-B9B66E9DCBA6}" srcOrd="2" destOrd="0" presId="urn:microsoft.com/office/officeart/2005/8/layout/pictureOrgChart+Icon"/>
    <dgm:cxn modelId="{D495AAF4-B21C-44D8-BCF4-62A855D9D367}" type="presParOf" srcId="{57CEDF5C-E771-44CD-A0FC-E8091FD70A55}" destId="{20FCE4EF-446D-41BE-8F02-7E1835A07EB6}" srcOrd="1" destOrd="0" presId="urn:microsoft.com/office/officeart/2005/8/layout/pictureOrgChart+Icon"/>
    <dgm:cxn modelId="{3BD6B2E8-B7FE-4F12-B0F5-8E67BA73CF45}" type="presParOf" srcId="{57CEDF5C-E771-44CD-A0FC-E8091FD70A55}" destId="{76F5B77F-F35F-4AE7-BB7A-34D34342168D}" srcOrd="2" destOrd="0" presId="urn:microsoft.com/office/officeart/2005/8/layout/pictureOrgChart+Icon"/>
    <dgm:cxn modelId="{16678F8E-3F75-435A-9A55-82B53D3B0B53}" type="presParOf" srcId="{BF1BF2F3-6446-4171-AFBC-026FF3A2A9DD}" destId="{B6AE994D-F415-4B18-B2C8-AE4109AFFCF2}" srcOrd="2" destOrd="0" presId="urn:microsoft.com/office/officeart/2005/8/layout/pictureOrgChart+Icon"/>
    <dgm:cxn modelId="{E76BCFA8-801C-4541-A719-3CF1BF53DFF2}" type="presParOf" srcId="{BF1BF2F3-6446-4171-AFBC-026FF3A2A9DD}" destId="{857A12D6-C6A5-473B-BA90-CEDFCB118519}" srcOrd="3" destOrd="0" presId="urn:microsoft.com/office/officeart/2005/8/layout/pictureOrgChart+Icon"/>
    <dgm:cxn modelId="{A58A375B-0CDA-44EB-9DE6-62A1DB421D83}" type="presParOf" srcId="{857A12D6-C6A5-473B-BA90-CEDFCB118519}" destId="{37B56A1C-B2A3-4533-84B7-5E9323E41F88}" srcOrd="0" destOrd="0" presId="urn:microsoft.com/office/officeart/2005/8/layout/pictureOrgChart+Icon"/>
    <dgm:cxn modelId="{A5EE6A36-394F-43BC-9059-0931E7D4CB56}" type="presParOf" srcId="{37B56A1C-B2A3-4533-84B7-5E9323E41F88}" destId="{9A253A31-F4E1-4DC5-B781-5B824795193D}" srcOrd="0" destOrd="0" presId="urn:microsoft.com/office/officeart/2005/8/layout/pictureOrgChart+Icon"/>
    <dgm:cxn modelId="{29268153-23DC-402C-B452-2CFE9E2BFED5}" type="presParOf" srcId="{37B56A1C-B2A3-4533-84B7-5E9323E41F88}" destId="{56A28288-D619-4CA9-BF9B-4F82B46FC704}" srcOrd="1" destOrd="0" presId="urn:microsoft.com/office/officeart/2005/8/layout/pictureOrgChart+Icon"/>
    <dgm:cxn modelId="{70ABE536-C5DA-4C8A-8FC4-BA929965FA2F}" type="presParOf" srcId="{37B56A1C-B2A3-4533-84B7-5E9323E41F88}" destId="{B288DD93-A9F9-41FC-B108-925AA3EFF8C5}" srcOrd="2" destOrd="0" presId="urn:microsoft.com/office/officeart/2005/8/layout/pictureOrgChart+Icon"/>
    <dgm:cxn modelId="{61D9A19C-E98D-4D9D-B960-21028DCA2CDC}" type="presParOf" srcId="{857A12D6-C6A5-473B-BA90-CEDFCB118519}" destId="{FAE5D765-D423-4188-88FD-64915880CA9B}" srcOrd="1" destOrd="0" presId="urn:microsoft.com/office/officeart/2005/8/layout/pictureOrgChart+Icon"/>
    <dgm:cxn modelId="{3B7855C7-CD57-404A-809D-5CF8EE1B7121}" type="presParOf" srcId="{857A12D6-C6A5-473B-BA90-CEDFCB118519}" destId="{6D8250AE-CA95-43F5-B665-54F5C9011755}" srcOrd="2" destOrd="0" presId="urn:microsoft.com/office/officeart/2005/8/layout/pictureOrgChart+Icon"/>
    <dgm:cxn modelId="{34509336-D583-4EF3-895C-F6B149D005D5}" type="presParOf" srcId="{BF1BF2F3-6446-4171-AFBC-026FF3A2A9DD}" destId="{CE514897-64D6-4405-BC9E-8C4C5C6B0255}" srcOrd="4" destOrd="0" presId="urn:microsoft.com/office/officeart/2005/8/layout/pictureOrgChart+Icon"/>
    <dgm:cxn modelId="{E24FCEE6-77E3-4943-AC4C-F847AF5F03A3}" type="presParOf" srcId="{BF1BF2F3-6446-4171-AFBC-026FF3A2A9DD}" destId="{6D5D8B56-C591-4E56-8860-FDBE2918FB4A}" srcOrd="5" destOrd="0" presId="urn:microsoft.com/office/officeart/2005/8/layout/pictureOrgChart+Icon"/>
    <dgm:cxn modelId="{F1FE9CD6-3C3C-4DB3-8682-AEFCD4F71400}" type="presParOf" srcId="{6D5D8B56-C591-4E56-8860-FDBE2918FB4A}" destId="{CEDD5AC8-340B-468E-B98F-F8175362938D}" srcOrd="0" destOrd="0" presId="urn:microsoft.com/office/officeart/2005/8/layout/pictureOrgChart+Icon"/>
    <dgm:cxn modelId="{3DCD345D-8C05-46B2-8899-E83032F90987}" type="presParOf" srcId="{CEDD5AC8-340B-468E-B98F-F8175362938D}" destId="{F01F76CB-D4C9-42C9-9D87-817110FCB06C}" srcOrd="0" destOrd="0" presId="urn:microsoft.com/office/officeart/2005/8/layout/pictureOrgChart+Icon"/>
    <dgm:cxn modelId="{08588103-D9A9-4C75-B3C2-E74A2E6A66AB}" type="presParOf" srcId="{CEDD5AC8-340B-468E-B98F-F8175362938D}" destId="{ADC77D59-37B3-40D9-999F-942ABE2360F0}" srcOrd="1" destOrd="0" presId="urn:microsoft.com/office/officeart/2005/8/layout/pictureOrgChart+Icon"/>
    <dgm:cxn modelId="{28848287-5881-4B10-A888-794C3CFA0C8C}" type="presParOf" srcId="{CEDD5AC8-340B-468E-B98F-F8175362938D}" destId="{BAB2E260-9A35-44F9-9749-496457802873}" srcOrd="2" destOrd="0" presId="urn:microsoft.com/office/officeart/2005/8/layout/pictureOrgChart+Icon"/>
    <dgm:cxn modelId="{60BDC94A-C824-4A4A-B278-76F5B0CD751C}" type="presParOf" srcId="{6D5D8B56-C591-4E56-8860-FDBE2918FB4A}" destId="{5E26EFFB-248E-4E65-81BD-ABF1E225D74D}" srcOrd="1" destOrd="0" presId="urn:microsoft.com/office/officeart/2005/8/layout/pictureOrgChart+Icon"/>
    <dgm:cxn modelId="{22238EAA-28D8-47F0-87D3-A386EF5622EA}" type="presParOf" srcId="{6D5D8B56-C591-4E56-8860-FDBE2918FB4A}" destId="{403EC660-502F-4753-8286-AA5542B40A09}" srcOrd="2" destOrd="0" presId="urn:microsoft.com/office/officeart/2005/8/layout/pictureOrgChart+Icon"/>
    <dgm:cxn modelId="{E912E485-99EF-4AE9-9644-7A7438055664}" type="presParOf" srcId="{1541CE9A-4446-406F-A882-D9DBF5287D25}" destId="{C19134DC-726B-47E4-8434-1362B08D4FF9}" srcOrd="2" destOrd="0" presId="urn:microsoft.com/office/officeart/2005/8/layout/pictureOrgChart+Icon"/>
    <dgm:cxn modelId="{2BCBC5DB-C9FC-4DAA-BC24-E17D557480B0}" type="presParOf" srcId="{C19134DC-726B-47E4-8434-1362B08D4FF9}" destId="{B5EA74F2-3F09-4F86-9F3D-3C56659C3644}" srcOrd="0" destOrd="0" presId="urn:microsoft.com/office/officeart/2005/8/layout/pictureOrgChart+Icon"/>
    <dgm:cxn modelId="{63CDBBA7-4703-474B-AFA2-00300010D8F9}" type="presParOf" srcId="{C19134DC-726B-47E4-8434-1362B08D4FF9}" destId="{0A20687B-8811-4333-898A-7C6638816B62}" srcOrd="1" destOrd="0" presId="urn:microsoft.com/office/officeart/2005/8/layout/pictureOrgChart+Icon"/>
    <dgm:cxn modelId="{BE00A19C-EBBD-4849-8283-C8A4D4B7F04D}" type="presParOf" srcId="{0A20687B-8811-4333-898A-7C6638816B62}" destId="{E75C9BC9-167A-4AD0-A148-1F6092310368}" srcOrd="0" destOrd="0" presId="urn:microsoft.com/office/officeart/2005/8/layout/pictureOrgChart+Icon"/>
    <dgm:cxn modelId="{A8B7170E-EBBA-4259-A3E3-A265132EBD3D}" type="presParOf" srcId="{E75C9BC9-167A-4AD0-A148-1F6092310368}" destId="{5E64F4CF-EB8C-483B-A620-25097F217C7D}" srcOrd="0" destOrd="0" presId="urn:microsoft.com/office/officeart/2005/8/layout/pictureOrgChart+Icon"/>
    <dgm:cxn modelId="{B674562F-D16E-4F7E-ABB5-F8F9E0FF4E2B}" type="presParOf" srcId="{E75C9BC9-167A-4AD0-A148-1F6092310368}" destId="{164F0B73-E537-4335-A6D8-CF620DF0E8D0}" srcOrd="1" destOrd="0" presId="urn:microsoft.com/office/officeart/2005/8/layout/pictureOrgChart+Icon"/>
    <dgm:cxn modelId="{5FA65847-DCCD-4770-9E95-C71A8595FF3F}" type="presParOf" srcId="{E75C9BC9-167A-4AD0-A148-1F6092310368}" destId="{FDC82C38-2F02-4F21-9DBF-47D622CF30B0}" srcOrd="2" destOrd="0" presId="urn:microsoft.com/office/officeart/2005/8/layout/pictureOrgChart+Icon"/>
    <dgm:cxn modelId="{B1A5E7E1-88DB-4A6A-AE5C-BCD6BBD9E4BD}" type="presParOf" srcId="{0A20687B-8811-4333-898A-7C6638816B62}" destId="{79C2297F-FE52-44DB-9ACE-BDE7F429705C}" srcOrd="1" destOrd="0" presId="urn:microsoft.com/office/officeart/2005/8/layout/pictureOrgChart+Icon"/>
    <dgm:cxn modelId="{F25DC970-52D1-461F-B1FB-CB1754B3C289}" type="presParOf" srcId="{0A20687B-8811-4333-898A-7C6638816B62}" destId="{A755133D-3AC1-40F0-9DA8-ADE80E57CBCC}" srcOrd="2" destOrd="0" presId="urn:microsoft.com/office/officeart/2005/8/layout/pictureOrgChar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7EFF9F-6D31-4535-B459-46EF6E30D86C}" type="doc">
      <dgm:prSet loTypeId="urn:microsoft.com/office/officeart/2005/8/layout/pictureOrgChart+Icon" loCatId="hierarchy" qsTypeId="urn:microsoft.com/office/officeart/2005/8/quickstyle/simple1" qsCatId="simple" csTypeId="urn:microsoft.com/office/officeart/2005/8/colors/accent1_2" csCatId="accent1" phldr="1"/>
      <dgm:spPr/>
      <dgm:t>
        <a:bodyPr/>
        <a:lstStyle/>
        <a:p>
          <a:endParaRPr lang="en-US"/>
        </a:p>
      </dgm:t>
    </dgm:pt>
    <dgm:pt modelId="{A28E55E7-EB14-450F-82E1-C51393EE1C44}">
      <dgm:prSet phldrT="[Text]"/>
      <dgm:spPr/>
      <dgm:t>
        <a:bodyPr/>
        <a:lstStyle/>
        <a:p>
          <a:r>
            <a:rPr lang="en-US" dirty="0" smtClean="0"/>
            <a:t>Hector </a:t>
          </a:r>
        </a:p>
        <a:p>
          <a:r>
            <a:rPr lang="en-US" dirty="0" smtClean="0"/>
            <a:t>the Organizer</a:t>
          </a:r>
          <a:endParaRPr lang="en-US" dirty="0"/>
        </a:p>
      </dgm:t>
    </dgm:pt>
    <dgm:pt modelId="{1FC58AA8-632F-4087-9F61-846E859BA1A6}" type="parTrans" cxnId="{A8D84209-D1F9-49BE-882E-DB4721384957}">
      <dgm:prSet/>
      <dgm:spPr/>
      <dgm:t>
        <a:bodyPr/>
        <a:lstStyle/>
        <a:p>
          <a:endParaRPr lang="en-US"/>
        </a:p>
      </dgm:t>
    </dgm:pt>
    <dgm:pt modelId="{2A632B43-2E4A-4894-B305-6D1F92A55613}" type="sibTrans" cxnId="{A8D84209-D1F9-49BE-882E-DB4721384957}">
      <dgm:prSet/>
      <dgm:spPr/>
      <dgm:t>
        <a:bodyPr/>
        <a:lstStyle/>
        <a:p>
          <a:endParaRPr lang="en-US"/>
        </a:p>
      </dgm:t>
    </dgm:pt>
    <dgm:pt modelId="{13B5DD1F-D3BC-499C-AC80-FCF0A2B9AF30}" type="asst">
      <dgm:prSet phldrT="[Text]"/>
      <dgm:spPr/>
      <dgm:t>
        <a:bodyPr/>
        <a:lstStyle/>
        <a:p>
          <a:r>
            <a:rPr lang="en-US" dirty="0" smtClean="0"/>
            <a:t>Sandra </a:t>
          </a:r>
        </a:p>
        <a:p>
          <a:r>
            <a:rPr lang="en-US" dirty="0" smtClean="0"/>
            <a:t>the Recruiter</a:t>
          </a:r>
          <a:endParaRPr lang="en-US" dirty="0"/>
        </a:p>
      </dgm:t>
    </dgm:pt>
    <dgm:pt modelId="{60308395-F2BC-4F99-A017-DB89293534D4}" type="parTrans" cxnId="{2832BE70-90DB-4423-AEDE-A57ABD0BE19C}">
      <dgm:prSet/>
      <dgm:spPr/>
      <dgm:t>
        <a:bodyPr/>
        <a:lstStyle/>
        <a:p>
          <a:endParaRPr lang="en-US"/>
        </a:p>
      </dgm:t>
    </dgm:pt>
    <dgm:pt modelId="{BBC4DD5A-F70E-4896-80DB-9DBA24B9CD8A}" type="sibTrans" cxnId="{2832BE70-90DB-4423-AEDE-A57ABD0BE19C}">
      <dgm:prSet/>
      <dgm:spPr/>
      <dgm:t>
        <a:bodyPr/>
        <a:lstStyle/>
        <a:p>
          <a:endParaRPr lang="en-US"/>
        </a:p>
      </dgm:t>
    </dgm:pt>
    <dgm:pt modelId="{04A7F944-A4C6-4DE7-AA4B-43A517F8E7B6}">
      <dgm:prSet phldrT="[Text]"/>
      <dgm:spPr/>
      <dgm:t>
        <a:bodyPr/>
        <a:lstStyle/>
        <a:p>
          <a:r>
            <a:rPr lang="en-US" dirty="0" smtClean="0"/>
            <a:t>Aaron </a:t>
          </a:r>
        </a:p>
        <a:p>
          <a:r>
            <a:rPr lang="en-US" dirty="0" smtClean="0"/>
            <a:t>the Innocent</a:t>
          </a:r>
          <a:endParaRPr lang="en-US" dirty="0"/>
        </a:p>
      </dgm:t>
    </dgm:pt>
    <dgm:pt modelId="{9DC000B8-2220-47BF-9033-22B0A36D7927}" type="parTrans" cxnId="{66394B52-4F21-4552-BAD0-18680ADD3819}">
      <dgm:prSet/>
      <dgm:spPr/>
      <dgm:t>
        <a:bodyPr/>
        <a:lstStyle/>
        <a:p>
          <a:endParaRPr lang="en-US"/>
        </a:p>
      </dgm:t>
    </dgm:pt>
    <dgm:pt modelId="{13B522E4-8A0A-4A3E-BE56-DE3B6E8AE92C}" type="sibTrans" cxnId="{66394B52-4F21-4552-BAD0-18680ADD3819}">
      <dgm:prSet/>
      <dgm:spPr/>
      <dgm:t>
        <a:bodyPr/>
        <a:lstStyle/>
        <a:p>
          <a:endParaRPr lang="en-US"/>
        </a:p>
      </dgm:t>
    </dgm:pt>
    <dgm:pt modelId="{C755F850-8327-4F6C-89CE-EF4D9D36B7A2}">
      <dgm:prSet phldrT="[Text]"/>
      <dgm:spPr/>
      <dgm:t>
        <a:bodyPr/>
        <a:lstStyle/>
        <a:p>
          <a:r>
            <a:rPr lang="en-US" dirty="0" smtClean="0"/>
            <a:t>Carlos </a:t>
          </a:r>
        </a:p>
        <a:p>
          <a:r>
            <a:rPr lang="en-US" dirty="0" smtClean="0"/>
            <a:t>the best friend</a:t>
          </a:r>
          <a:endParaRPr lang="en-US" dirty="0"/>
        </a:p>
      </dgm:t>
    </dgm:pt>
    <dgm:pt modelId="{3F1D2934-190E-4B81-ABB9-1C137531C305}" type="parTrans" cxnId="{2804BFD8-A7CB-4C91-85AA-337315F29A54}">
      <dgm:prSet/>
      <dgm:spPr/>
      <dgm:t>
        <a:bodyPr/>
        <a:lstStyle/>
        <a:p>
          <a:endParaRPr lang="en-US"/>
        </a:p>
      </dgm:t>
    </dgm:pt>
    <dgm:pt modelId="{6D324F4E-CB11-499B-BFE0-32400410590B}" type="sibTrans" cxnId="{2804BFD8-A7CB-4C91-85AA-337315F29A54}">
      <dgm:prSet/>
      <dgm:spPr/>
      <dgm:t>
        <a:bodyPr/>
        <a:lstStyle/>
        <a:p>
          <a:endParaRPr lang="en-US"/>
        </a:p>
      </dgm:t>
    </dgm:pt>
    <dgm:pt modelId="{63404CB0-C37F-4DCF-8A73-FE0F8B2FD1F5}">
      <dgm:prSet phldrT="[Text]"/>
      <dgm:spPr/>
      <dgm:t>
        <a:bodyPr/>
        <a:lstStyle/>
        <a:p>
          <a:r>
            <a:rPr lang="en-US" dirty="0" smtClean="0"/>
            <a:t>Sammy </a:t>
          </a:r>
        </a:p>
        <a:p>
          <a:r>
            <a:rPr lang="en-US" dirty="0" smtClean="0"/>
            <a:t>the Snitch</a:t>
          </a:r>
          <a:endParaRPr lang="en-US" dirty="0"/>
        </a:p>
      </dgm:t>
    </dgm:pt>
    <dgm:pt modelId="{07F320CB-BDB2-4129-8536-B3B7DABDDB6E}" type="parTrans" cxnId="{27BAC8FF-21DB-4232-AD99-85CE90C19A59}">
      <dgm:prSet/>
      <dgm:spPr/>
      <dgm:t>
        <a:bodyPr/>
        <a:lstStyle/>
        <a:p>
          <a:endParaRPr lang="en-US"/>
        </a:p>
      </dgm:t>
    </dgm:pt>
    <dgm:pt modelId="{5031CA8C-AD5D-4996-BD52-CE9FE8B0B3FE}" type="sibTrans" cxnId="{27BAC8FF-21DB-4232-AD99-85CE90C19A59}">
      <dgm:prSet/>
      <dgm:spPr/>
      <dgm:t>
        <a:bodyPr/>
        <a:lstStyle/>
        <a:p>
          <a:endParaRPr lang="en-US"/>
        </a:p>
      </dgm:t>
    </dgm:pt>
    <dgm:pt modelId="{76396DE6-643B-436E-9CF6-C1E35CE48674}" type="pres">
      <dgm:prSet presAssocID="{217EFF9F-6D31-4535-B459-46EF6E30D86C}" presName="hierChild1" presStyleCnt="0">
        <dgm:presLayoutVars>
          <dgm:orgChart val="1"/>
          <dgm:chPref val="1"/>
          <dgm:dir/>
          <dgm:animOne val="branch"/>
          <dgm:animLvl val="lvl"/>
          <dgm:resizeHandles/>
        </dgm:presLayoutVars>
      </dgm:prSet>
      <dgm:spPr/>
      <dgm:t>
        <a:bodyPr/>
        <a:lstStyle/>
        <a:p>
          <a:endParaRPr lang="en-US"/>
        </a:p>
      </dgm:t>
    </dgm:pt>
    <dgm:pt modelId="{1541CE9A-4446-406F-A882-D9DBF5287D25}" type="pres">
      <dgm:prSet presAssocID="{A28E55E7-EB14-450F-82E1-C51393EE1C44}" presName="hierRoot1" presStyleCnt="0">
        <dgm:presLayoutVars>
          <dgm:hierBranch val="init"/>
        </dgm:presLayoutVars>
      </dgm:prSet>
      <dgm:spPr/>
    </dgm:pt>
    <dgm:pt modelId="{F1D9DAFA-E8BC-4135-B614-BAD5E17B1FD9}" type="pres">
      <dgm:prSet presAssocID="{A28E55E7-EB14-450F-82E1-C51393EE1C44}" presName="rootComposite1" presStyleCnt="0"/>
      <dgm:spPr/>
    </dgm:pt>
    <dgm:pt modelId="{6CF9F318-29A5-4BA3-A093-FAB97CCBE0B2}" type="pres">
      <dgm:prSet presAssocID="{A28E55E7-EB14-450F-82E1-C51393EE1C44}" presName="rootText1" presStyleLbl="node0" presStyleIdx="0" presStyleCnt="1">
        <dgm:presLayoutVars>
          <dgm:chPref val="3"/>
        </dgm:presLayoutVars>
      </dgm:prSet>
      <dgm:spPr/>
      <dgm:t>
        <a:bodyPr/>
        <a:lstStyle/>
        <a:p>
          <a:endParaRPr lang="en-US"/>
        </a:p>
      </dgm:t>
    </dgm:pt>
    <dgm:pt modelId="{BAC55E66-F88D-4428-9E0E-870EA3B96FE6}" type="pres">
      <dgm:prSet presAssocID="{A28E55E7-EB14-450F-82E1-C51393EE1C44}" presName="rootPict1" presStyleLbl="alignImgPlace1" presStyleIdx="0" presStyleCnt="5"/>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t>
        <a:bodyPr/>
        <a:lstStyle/>
        <a:p>
          <a:endParaRPr lang="en-US"/>
        </a:p>
      </dgm:t>
    </dgm:pt>
    <dgm:pt modelId="{19E5B0BC-CC2B-444B-8E3B-2486B62A7C65}" type="pres">
      <dgm:prSet presAssocID="{A28E55E7-EB14-450F-82E1-C51393EE1C44}" presName="rootConnector1" presStyleLbl="node1" presStyleIdx="0" presStyleCnt="0"/>
      <dgm:spPr/>
      <dgm:t>
        <a:bodyPr/>
        <a:lstStyle/>
        <a:p>
          <a:endParaRPr lang="en-US"/>
        </a:p>
      </dgm:t>
    </dgm:pt>
    <dgm:pt modelId="{BF1BF2F3-6446-4171-AFBC-026FF3A2A9DD}" type="pres">
      <dgm:prSet presAssocID="{A28E55E7-EB14-450F-82E1-C51393EE1C44}" presName="hierChild2" presStyleCnt="0"/>
      <dgm:spPr/>
    </dgm:pt>
    <dgm:pt modelId="{E03DE82D-396E-4000-AB26-F99FB3B03D6C}" type="pres">
      <dgm:prSet presAssocID="{9DC000B8-2220-47BF-9033-22B0A36D7927}" presName="Name37" presStyleLbl="parChTrans1D2" presStyleIdx="0" presStyleCnt="4"/>
      <dgm:spPr/>
      <dgm:t>
        <a:bodyPr/>
        <a:lstStyle/>
        <a:p>
          <a:endParaRPr lang="en-US"/>
        </a:p>
      </dgm:t>
    </dgm:pt>
    <dgm:pt modelId="{57CEDF5C-E771-44CD-A0FC-E8091FD70A55}" type="pres">
      <dgm:prSet presAssocID="{04A7F944-A4C6-4DE7-AA4B-43A517F8E7B6}" presName="hierRoot2" presStyleCnt="0">
        <dgm:presLayoutVars>
          <dgm:hierBranch val="init"/>
        </dgm:presLayoutVars>
      </dgm:prSet>
      <dgm:spPr/>
    </dgm:pt>
    <dgm:pt modelId="{57B362FD-F535-4825-AB73-AE3EC20ADDA1}" type="pres">
      <dgm:prSet presAssocID="{04A7F944-A4C6-4DE7-AA4B-43A517F8E7B6}" presName="rootComposite" presStyleCnt="0"/>
      <dgm:spPr/>
    </dgm:pt>
    <dgm:pt modelId="{56BA1A8C-D104-493B-BF9E-C57604F17343}" type="pres">
      <dgm:prSet presAssocID="{04A7F944-A4C6-4DE7-AA4B-43A517F8E7B6}" presName="rootText" presStyleLbl="node2" presStyleIdx="0" presStyleCnt="3">
        <dgm:presLayoutVars>
          <dgm:chPref val="3"/>
        </dgm:presLayoutVars>
      </dgm:prSet>
      <dgm:spPr/>
      <dgm:t>
        <a:bodyPr/>
        <a:lstStyle/>
        <a:p>
          <a:endParaRPr lang="en-US"/>
        </a:p>
      </dgm:t>
    </dgm:pt>
    <dgm:pt modelId="{1A05B63C-18B5-47DA-86BD-10DB1DA552E0}" type="pres">
      <dgm:prSet presAssocID="{04A7F944-A4C6-4DE7-AA4B-43A517F8E7B6}" presName="rootPict" presStyleLbl="alignImgPlace1" presStyleIdx="1" presStyleCnt="5"/>
      <dgm:spPr>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t>
        <a:bodyPr/>
        <a:lstStyle/>
        <a:p>
          <a:endParaRPr lang="en-US"/>
        </a:p>
      </dgm:t>
    </dgm:pt>
    <dgm:pt modelId="{DF0A935C-44E9-4959-870D-B9B66E9DCBA6}" type="pres">
      <dgm:prSet presAssocID="{04A7F944-A4C6-4DE7-AA4B-43A517F8E7B6}" presName="rootConnector" presStyleLbl="node2" presStyleIdx="0" presStyleCnt="3"/>
      <dgm:spPr/>
      <dgm:t>
        <a:bodyPr/>
        <a:lstStyle/>
        <a:p>
          <a:endParaRPr lang="en-US"/>
        </a:p>
      </dgm:t>
    </dgm:pt>
    <dgm:pt modelId="{20FCE4EF-446D-41BE-8F02-7E1835A07EB6}" type="pres">
      <dgm:prSet presAssocID="{04A7F944-A4C6-4DE7-AA4B-43A517F8E7B6}" presName="hierChild4" presStyleCnt="0"/>
      <dgm:spPr/>
    </dgm:pt>
    <dgm:pt modelId="{76F5B77F-F35F-4AE7-BB7A-34D34342168D}" type="pres">
      <dgm:prSet presAssocID="{04A7F944-A4C6-4DE7-AA4B-43A517F8E7B6}" presName="hierChild5" presStyleCnt="0"/>
      <dgm:spPr/>
    </dgm:pt>
    <dgm:pt modelId="{B6AE994D-F415-4B18-B2C8-AE4109AFFCF2}" type="pres">
      <dgm:prSet presAssocID="{3F1D2934-190E-4B81-ABB9-1C137531C305}" presName="Name37" presStyleLbl="parChTrans1D2" presStyleIdx="1" presStyleCnt="4"/>
      <dgm:spPr/>
      <dgm:t>
        <a:bodyPr/>
        <a:lstStyle/>
        <a:p>
          <a:endParaRPr lang="en-US"/>
        </a:p>
      </dgm:t>
    </dgm:pt>
    <dgm:pt modelId="{857A12D6-C6A5-473B-BA90-CEDFCB118519}" type="pres">
      <dgm:prSet presAssocID="{C755F850-8327-4F6C-89CE-EF4D9D36B7A2}" presName="hierRoot2" presStyleCnt="0">
        <dgm:presLayoutVars>
          <dgm:hierBranch val="init"/>
        </dgm:presLayoutVars>
      </dgm:prSet>
      <dgm:spPr/>
    </dgm:pt>
    <dgm:pt modelId="{37B56A1C-B2A3-4533-84B7-5E9323E41F88}" type="pres">
      <dgm:prSet presAssocID="{C755F850-8327-4F6C-89CE-EF4D9D36B7A2}" presName="rootComposite" presStyleCnt="0"/>
      <dgm:spPr/>
    </dgm:pt>
    <dgm:pt modelId="{9A253A31-F4E1-4DC5-B781-5B824795193D}" type="pres">
      <dgm:prSet presAssocID="{C755F850-8327-4F6C-89CE-EF4D9D36B7A2}" presName="rootText" presStyleLbl="node2" presStyleIdx="1" presStyleCnt="3">
        <dgm:presLayoutVars>
          <dgm:chPref val="3"/>
        </dgm:presLayoutVars>
      </dgm:prSet>
      <dgm:spPr/>
      <dgm:t>
        <a:bodyPr/>
        <a:lstStyle/>
        <a:p>
          <a:endParaRPr lang="en-US"/>
        </a:p>
      </dgm:t>
    </dgm:pt>
    <dgm:pt modelId="{56A28288-D619-4CA9-BF9B-4F82B46FC704}" type="pres">
      <dgm:prSet presAssocID="{C755F850-8327-4F6C-89CE-EF4D9D36B7A2}" presName="rootPict" presStyleLbl="alignImgPlace1" presStyleIdx="2" presStyleCnt="5"/>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t>
        <a:bodyPr/>
        <a:lstStyle/>
        <a:p>
          <a:endParaRPr lang="en-US"/>
        </a:p>
      </dgm:t>
    </dgm:pt>
    <dgm:pt modelId="{B288DD93-A9F9-41FC-B108-925AA3EFF8C5}" type="pres">
      <dgm:prSet presAssocID="{C755F850-8327-4F6C-89CE-EF4D9D36B7A2}" presName="rootConnector" presStyleLbl="node2" presStyleIdx="1" presStyleCnt="3"/>
      <dgm:spPr/>
      <dgm:t>
        <a:bodyPr/>
        <a:lstStyle/>
        <a:p>
          <a:endParaRPr lang="en-US"/>
        </a:p>
      </dgm:t>
    </dgm:pt>
    <dgm:pt modelId="{FAE5D765-D423-4188-88FD-64915880CA9B}" type="pres">
      <dgm:prSet presAssocID="{C755F850-8327-4F6C-89CE-EF4D9D36B7A2}" presName="hierChild4" presStyleCnt="0"/>
      <dgm:spPr/>
    </dgm:pt>
    <dgm:pt modelId="{6D8250AE-CA95-43F5-B665-54F5C9011755}" type="pres">
      <dgm:prSet presAssocID="{C755F850-8327-4F6C-89CE-EF4D9D36B7A2}" presName="hierChild5" presStyleCnt="0"/>
      <dgm:spPr/>
    </dgm:pt>
    <dgm:pt modelId="{CE514897-64D6-4405-BC9E-8C4C5C6B0255}" type="pres">
      <dgm:prSet presAssocID="{07F320CB-BDB2-4129-8536-B3B7DABDDB6E}" presName="Name37" presStyleLbl="parChTrans1D2" presStyleIdx="2" presStyleCnt="4"/>
      <dgm:spPr/>
      <dgm:t>
        <a:bodyPr/>
        <a:lstStyle/>
        <a:p>
          <a:endParaRPr lang="en-US"/>
        </a:p>
      </dgm:t>
    </dgm:pt>
    <dgm:pt modelId="{6D5D8B56-C591-4E56-8860-FDBE2918FB4A}" type="pres">
      <dgm:prSet presAssocID="{63404CB0-C37F-4DCF-8A73-FE0F8B2FD1F5}" presName="hierRoot2" presStyleCnt="0">
        <dgm:presLayoutVars>
          <dgm:hierBranch val="init"/>
        </dgm:presLayoutVars>
      </dgm:prSet>
      <dgm:spPr/>
    </dgm:pt>
    <dgm:pt modelId="{CEDD5AC8-340B-468E-B98F-F8175362938D}" type="pres">
      <dgm:prSet presAssocID="{63404CB0-C37F-4DCF-8A73-FE0F8B2FD1F5}" presName="rootComposite" presStyleCnt="0"/>
      <dgm:spPr/>
    </dgm:pt>
    <dgm:pt modelId="{F01F76CB-D4C9-42C9-9D87-817110FCB06C}" type="pres">
      <dgm:prSet presAssocID="{63404CB0-C37F-4DCF-8A73-FE0F8B2FD1F5}" presName="rootText" presStyleLbl="node2" presStyleIdx="2" presStyleCnt="3">
        <dgm:presLayoutVars>
          <dgm:chPref val="3"/>
        </dgm:presLayoutVars>
      </dgm:prSet>
      <dgm:spPr/>
      <dgm:t>
        <a:bodyPr/>
        <a:lstStyle/>
        <a:p>
          <a:endParaRPr lang="en-US"/>
        </a:p>
      </dgm:t>
    </dgm:pt>
    <dgm:pt modelId="{ADC77D59-37B3-40D9-999F-942ABE2360F0}" type="pres">
      <dgm:prSet presAssocID="{63404CB0-C37F-4DCF-8A73-FE0F8B2FD1F5}" presName="rootPict" presStyleLbl="alignImgPlace1" presStyleIdx="3" presStyleCnt="5" custLinFactNeighborX="3201" custLinFactNeighborY="767"/>
      <dgm:spPr>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dgm:spPr>
      <dgm:t>
        <a:bodyPr/>
        <a:lstStyle/>
        <a:p>
          <a:endParaRPr lang="en-US"/>
        </a:p>
      </dgm:t>
    </dgm:pt>
    <dgm:pt modelId="{BAB2E260-9A35-44F9-9749-496457802873}" type="pres">
      <dgm:prSet presAssocID="{63404CB0-C37F-4DCF-8A73-FE0F8B2FD1F5}" presName="rootConnector" presStyleLbl="node2" presStyleIdx="2" presStyleCnt="3"/>
      <dgm:spPr/>
      <dgm:t>
        <a:bodyPr/>
        <a:lstStyle/>
        <a:p>
          <a:endParaRPr lang="en-US"/>
        </a:p>
      </dgm:t>
    </dgm:pt>
    <dgm:pt modelId="{5E26EFFB-248E-4E65-81BD-ABF1E225D74D}" type="pres">
      <dgm:prSet presAssocID="{63404CB0-C37F-4DCF-8A73-FE0F8B2FD1F5}" presName="hierChild4" presStyleCnt="0"/>
      <dgm:spPr/>
    </dgm:pt>
    <dgm:pt modelId="{403EC660-502F-4753-8286-AA5542B40A09}" type="pres">
      <dgm:prSet presAssocID="{63404CB0-C37F-4DCF-8A73-FE0F8B2FD1F5}" presName="hierChild5" presStyleCnt="0"/>
      <dgm:spPr/>
    </dgm:pt>
    <dgm:pt modelId="{C19134DC-726B-47E4-8434-1362B08D4FF9}" type="pres">
      <dgm:prSet presAssocID="{A28E55E7-EB14-450F-82E1-C51393EE1C44}" presName="hierChild3" presStyleCnt="0"/>
      <dgm:spPr/>
    </dgm:pt>
    <dgm:pt modelId="{B5EA74F2-3F09-4F86-9F3D-3C56659C3644}" type="pres">
      <dgm:prSet presAssocID="{60308395-F2BC-4F99-A017-DB89293534D4}" presName="Name111" presStyleLbl="parChTrans1D2" presStyleIdx="3" presStyleCnt="4"/>
      <dgm:spPr/>
      <dgm:t>
        <a:bodyPr/>
        <a:lstStyle/>
        <a:p>
          <a:endParaRPr lang="en-US"/>
        </a:p>
      </dgm:t>
    </dgm:pt>
    <dgm:pt modelId="{0A20687B-8811-4333-898A-7C6638816B62}" type="pres">
      <dgm:prSet presAssocID="{13B5DD1F-D3BC-499C-AC80-FCF0A2B9AF30}" presName="hierRoot3" presStyleCnt="0">
        <dgm:presLayoutVars>
          <dgm:hierBranch val="init"/>
        </dgm:presLayoutVars>
      </dgm:prSet>
      <dgm:spPr/>
    </dgm:pt>
    <dgm:pt modelId="{E75C9BC9-167A-4AD0-A148-1F6092310368}" type="pres">
      <dgm:prSet presAssocID="{13B5DD1F-D3BC-499C-AC80-FCF0A2B9AF30}" presName="rootComposite3" presStyleCnt="0"/>
      <dgm:spPr/>
    </dgm:pt>
    <dgm:pt modelId="{5E64F4CF-EB8C-483B-A620-25097F217C7D}" type="pres">
      <dgm:prSet presAssocID="{13B5DD1F-D3BC-499C-AC80-FCF0A2B9AF30}" presName="rootText3" presStyleLbl="asst1" presStyleIdx="0" presStyleCnt="1">
        <dgm:presLayoutVars>
          <dgm:chPref val="3"/>
        </dgm:presLayoutVars>
      </dgm:prSet>
      <dgm:spPr/>
      <dgm:t>
        <a:bodyPr/>
        <a:lstStyle/>
        <a:p>
          <a:endParaRPr lang="en-US"/>
        </a:p>
      </dgm:t>
    </dgm:pt>
    <dgm:pt modelId="{164F0B73-E537-4335-A6D8-CF620DF0E8D0}" type="pres">
      <dgm:prSet presAssocID="{13B5DD1F-D3BC-499C-AC80-FCF0A2B9AF30}" presName="rootPict3" presStyleLbl="alignImgPlace1" presStyleIdx="4" presStyleCnt="5"/>
      <dgm:spPr>
        <a:blipFill rotWithShape="1">
          <a:blip xmlns:r="http://schemas.openxmlformats.org/officeDocument/2006/relationships" r:embed="rId5" cstate="email">
            <a:extLst>
              <a:ext uri="{28A0092B-C50C-407E-A947-70E740481C1C}">
                <a14:useLocalDpi xmlns:a14="http://schemas.microsoft.com/office/drawing/2010/main"/>
              </a:ext>
            </a:extLst>
          </a:blip>
          <a:stretch>
            <a:fillRect/>
          </a:stretch>
        </a:blipFill>
      </dgm:spPr>
      <dgm:t>
        <a:bodyPr/>
        <a:lstStyle/>
        <a:p>
          <a:endParaRPr lang="en-US"/>
        </a:p>
      </dgm:t>
    </dgm:pt>
    <dgm:pt modelId="{FDC82C38-2F02-4F21-9DBF-47D622CF30B0}" type="pres">
      <dgm:prSet presAssocID="{13B5DD1F-D3BC-499C-AC80-FCF0A2B9AF30}" presName="rootConnector3" presStyleLbl="asst1" presStyleIdx="0" presStyleCnt="1"/>
      <dgm:spPr/>
      <dgm:t>
        <a:bodyPr/>
        <a:lstStyle/>
        <a:p>
          <a:endParaRPr lang="en-US"/>
        </a:p>
      </dgm:t>
    </dgm:pt>
    <dgm:pt modelId="{79C2297F-FE52-44DB-9ACE-BDE7F429705C}" type="pres">
      <dgm:prSet presAssocID="{13B5DD1F-D3BC-499C-AC80-FCF0A2B9AF30}" presName="hierChild6" presStyleCnt="0"/>
      <dgm:spPr/>
    </dgm:pt>
    <dgm:pt modelId="{A755133D-3AC1-40F0-9DA8-ADE80E57CBCC}" type="pres">
      <dgm:prSet presAssocID="{13B5DD1F-D3BC-499C-AC80-FCF0A2B9AF30}" presName="hierChild7" presStyleCnt="0"/>
      <dgm:spPr/>
    </dgm:pt>
  </dgm:ptLst>
  <dgm:cxnLst>
    <dgm:cxn modelId="{EFE6D6BA-B850-4B2F-8EF6-21E16E500148}" type="presOf" srcId="{13B5DD1F-D3BC-499C-AC80-FCF0A2B9AF30}" destId="{FDC82C38-2F02-4F21-9DBF-47D622CF30B0}" srcOrd="1" destOrd="0" presId="urn:microsoft.com/office/officeart/2005/8/layout/pictureOrgChart+Icon"/>
    <dgm:cxn modelId="{66394B52-4F21-4552-BAD0-18680ADD3819}" srcId="{A28E55E7-EB14-450F-82E1-C51393EE1C44}" destId="{04A7F944-A4C6-4DE7-AA4B-43A517F8E7B6}" srcOrd="1" destOrd="0" parTransId="{9DC000B8-2220-47BF-9033-22B0A36D7927}" sibTransId="{13B522E4-8A0A-4A3E-BE56-DE3B6E8AE92C}"/>
    <dgm:cxn modelId="{C5574DDE-5A62-40EE-8B8A-7735AD13C779}" type="presOf" srcId="{04A7F944-A4C6-4DE7-AA4B-43A517F8E7B6}" destId="{DF0A935C-44E9-4959-870D-B9B66E9DCBA6}" srcOrd="1" destOrd="0" presId="urn:microsoft.com/office/officeart/2005/8/layout/pictureOrgChart+Icon"/>
    <dgm:cxn modelId="{5D89F175-A2D6-407D-B3F0-D4BDB24BD4D0}" type="presOf" srcId="{04A7F944-A4C6-4DE7-AA4B-43A517F8E7B6}" destId="{56BA1A8C-D104-493B-BF9E-C57604F17343}" srcOrd="0" destOrd="0" presId="urn:microsoft.com/office/officeart/2005/8/layout/pictureOrgChart+Icon"/>
    <dgm:cxn modelId="{69F125D7-AB44-41A2-8C1C-05C309BDA9BC}" type="presOf" srcId="{A28E55E7-EB14-450F-82E1-C51393EE1C44}" destId="{6CF9F318-29A5-4BA3-A093-FAB97CCBE0B2}" srcOrd="0" destOrd="0" presId="urn:microsoft.com/office/officeart/2005/8/layout/pictureOrgChart+Icon"/>
    <dgm:cxn modelId="{F0EEF08C-0201-43D4-ACC4-A9ACE615AB23}" type="presOf" srcId="{C755F850-8327-4F6C-89CE-EF4D9D36B7A2}" destId="{9A253A31-F4E1-4DC5-B781-5B824795193D}" srcOrd="0" destOrd="0" presId="urn:microsoft.com/office/officeart/2005/8/layout/pictureOrgChart+Icon"/>
    <dgm:cxn modelId="{2832BE70-90DB-4423-AEDE-A57ABD0BE19C}" srcId="{A28E55E7-EB14-450F-82E1-C51393EE1C44}" destId="{13B5DD1F-D3BC-499C-AC80-FCF0A2B9AF30}" srcOrd="0" destOrd="0" parTransId="{60308395-F2BC-4F99-A017-DB89293534D4}" sibTransId="{BBC4DD5A-F70E-4896-80DB-9DBA24B9CD8A}"/>
    <dgm:cxn modelId="{27BAC8FF-21DB-4232-AD99-85CE90C19A59}" srcId="{A28E55E7-EB14-450F-82E1-C51393EE1C44}" destId="{63404CB0-C37F-4DCF-8A73-FE0F8B2FD1F5}" srcOrd="3" destOrd="0" parTransId="{07F320CB-BDB2-4129-8536-B3B7DABDDB6E}" sibTransId="{5031CA8C-AD5D-4996-BD52-CE9FE8B0B3FE}"/>
    <dgm:cxn modelId="{A8D84209-D1F9-49BE-882E-DB4721384957}" srcId="{217EFF9F-6D31-4535-B459-46EF6E30D86C}" destId="{A28E55E7-EB14-450F-82E1-C51393EE1C44}" srcOrd="0" destOrd="0" parTransId="{1FC58AA8-632F-4087-9F61-846E859BA1A6}" sibTransId="{2A632B43-2E4A-4894-B305-6D1F92A55613}"/>
    <dgm:cxn modelId="{2804BFD8-A7CB-4C91-85AA-337315F29A54}" srcId="{A28E55E7-EB14-450F-82E1-C51393EE1C44}" destId="{C755F850-8327-4F6C-89CE-EF4D9D36B7A2}" srcOrd="2" destOrd="0" parTransId="{3F1D2934-190E-4B81-ABB9-1C137531C305}" sibTransId="{6D324F4E-CB11-499B-BFE0-32400410590B}"/>
    <dgm:cxn modelId="{A2733E8B-5730-40B1-98E0-42ACB71C0831}" type="presOf" srcId="{63404CB0-C37F-4DCF-8A73-FE0F8B2FD1F5}" destId="{F01F76CB-D4C9-42C9-9D87-817110FCB06C}" srcOrd="0" destOrd="0" presId="urn:microsoft.com/office/officeart/2005/8/layout/pictureOrgChart+Icon"/>
    <dgm:cxn modelId="{078AE1CE-AF1F-464D-8E49-72E48A3CA48B}" type="presOf" srcId="{C755F850-8327-4F6C-89CE-EF4D9D36B7A2}" destId="{B288DD93-A9F9-41FC-B108-925AA3EFF8C5}" srcOrd="1" destOrd="0" presId="urn:microsoft.com/office/officeart/2005/8/layout/pictureOrgChart+Icon"/>
    <dgm:cxn modelId="{387F15CF-5E31-43E5-87FA-54BD269E97CE}" type="presOf" srcId="{60308395-F2BC-4F99-A017-DB89293534D4}" destId="{B5EA74F2-3F09-4F86-9F3D-3C56659C3644}" srcOrd="0" destOrd="0" presId="urn:microsoft.com/office/officeart/2005/8/layout/pictureOrgChart+Icon"/>
    <dgm:cxn modelId="{A9B087B1-F1D9-43E1-B2E3-E354F69CF8D4}" type="presOf" srcId="{A28E55E7-EB14-450F-82E1-C51393EE1C44}" destId="{19E5B0BC-CC2B-444B-8E3B-2486B62A7C65}" srcOrd="1" destOrd="0" presId="urn:microsoft.com/office/officeart/2005/8/layout/pictureOrgChart+Icon"/>
    <dgm:cxn modelId="{476444F4-180C-4553-9FF3-815913F3DFAE}" type="presOf" srcId="{217EFF9F-6D31-4535-B459-46EF6E30D86C}" destId="{76396DE6-643B-436E-9CF6-C1E35CE48674}" srcOrd="0" destOrd="0" presId="urn:microsoft.com/office/officeart/2005/8/layout/pictureOrgChart+Icon"/>
    <dgm:cxn modelId="{C9B5F7F4-C20D-4093-B094-71EBC223C228}" type="presOf" srcId="{07F320CB-BDB2-4129-8536-B3B7DABDDB6E}" destId="{CE514897-64D6-4405-BC9E-8C4C5C6B0255}" srcOrd="0" destOrd="0" presId="urn:microsoft.com/office/officeart/2005/8/layout/pictureOrgChart+Icon"/>
    <dgm:cxn modelId="{78D1E20B-54EB-4E93-9F7E-6AAEAB856B2B}" type="presOf" srcId="{13B5DD1F-D3BC-499C-AC80-FCF0A2B9AF30}" destId="{5E64F4CF-EB8C-483B-A620-25097F217C7D}" srcOrd="0" destOrd="0" presId="urn:microsoft.com/office/officeart/2005/8/layout/pictureOrgChart+Icon"/>
    <dgm:cxn modelId="{71AD80C4-49E3-472B-AAA5-AC3EB16921D0}" type="presOf" srcId="{3F1D2934-190E-4B81-ABB9-1C137531C305}" destId="{B6AE994D-F415-4B18-B2C8-AE4109AFFCF2}" srcOrd="0" destOrd="0" presId="urn:microsoft.com/office/officeart/2005/8/layout/pictureOrgChart+Icon"/>
    <dgm:cxn modelId="{F79FC6B2-8748-4506-B230-B882840A4737}" type="presOf" srcId="{9DC000B8-2220-47BF-9033-22B0A36D7927}" destId="{E03DE82D-396E-4000-AB26-F99FB3B03D6C}" srcOrd="0" destOrd="0" presId="urn:microsoft.com/office/officeart/2005/8/layout/pictureOrgChart+Icon"/>
    <dgm:cxn modelId="{5065B7B3-823A-42BC-B031-204AD0440C20}" type="presOf" srcId="{63404CB0-C37F-4DCF-8A73-FE0F8B2FD1F5}" destId="{BAB2E260-9A35-44F9-9749-496457802873}" srcOrd="1" destOrd="0" presId="urn:microsoft.com/office/officeart/2005/8/layout/pictureOrgChart+Icon"/>
    <dgm:cxn modelId="{613C3269-EDA8-442D-AE09-B13CFDEFA7BA}" type="presParOf" srcId="{76396DE6-643B-436E-9CF6-C1E35CE48674}" destId="{1541CE9A-4446-406F-A882-D9DBF5287D25}" srcOrd="0" destOrd="0" presId="urn:microsoft.com/office/officeart/2005/8/layout/pictureOrgChart+Icon"/>
    <dgm:cxn modelId="{742AB3CD-0B90-436E-9F60-1CCC3B3168D0}" type="presParOf" srcId="{1541CE9A-4446-406F-A882-D9DBF5287D25}" destId="{F1D9DAFA-E8BC-4135-B614-BAD5E17B1FD9}" srcOrd="0" destOrd="0" presId="urn:microsoft.com/office/officeart/2005/8/layout/pictureOrgChart+Icon"/>
    <dgm:cxn modelId="{358DA732-2CB8-469D-BC87-5C6EBE03C3A4}" type="presParOf" srcId="{F1D9DAFA-E8BC-4135-B614-BAD5E17B1FD9}" destId="{6CF9F318-29A5-4BA3-A093-FAB97CCBE0B2}" srcOrd="0" destOrd="0" presId="urn:microsoft.com/office/officeart/2005/8/layout/pictureOrgChart+Icon"/>
    <dgm:cxn modelId="{ECC44E8B-3FAD-4E54-A771-34F46D4A23AB}" type="presParOf" srcId="{F1D9DAFA-E8BC-4135-B614-BAD5E17B1FD9}" destId="{BAC55E66-F88D-4428-9E0E-870EA3B96FE6}" srcOrd="1" destOrd="0" presId="urn:microsoft.com/office/officeart/2005/8/layout/pictureOrgChart+Icon"/>
    <dgm:cxn modelId="{F3009BF6-179E-49AD-8C2A-05CB25DF7A1B}" type="presParOf" srcId="{F1D9DAFA-E8BC-4135-B614-BAD5E17B1FD9}" destId="{19E5B0BC-CC2B-444B-8E3B-2486B62A7C65}" srcOrd="2" destOrd="0" presId="urn:microsoft.com/office/officeart/2005/8/layout/pictureOrgChart+Icon"/>
    <dgm:cxn modelId="{ACB9AF4D-8541-4163-82CB-B125B69AC01F}" type="presParOf" srcId="{1541CE9A-4446-406F-A882-D9DBF5287D25}" destId="{BF1BF2F3-6446-4171-AFBC-026FF3A2A9DD}" srcOrd="1" destOrd="0" presId="urn:microsoft.com/office/officeart/2005/8/layout/pictureOrgChart+Icon"/>
    <dgm:cxn modelId="{54D7DC9F-4474-433A-91E0-72E8EBEF796C}" type="presParOf" srcId="{BF1BF2F3-6446-4171-AFBC-026FF3A2A9DD}" destId="{E03DE82D-396E-4000-AB26-F99FB3B03D6C}" srcOrd="0" destOrd="0" presId="urn:microsoft.com/office/officeart/2005/8/layout/pictureOrgChart+Icon"/>
    <dgm:cxn modelId="{674BED45-FB4F-497A-ACA6-A91B5DCE2733}" type="presParOf" srcId="{BF1BF2F3-6446-4171-AFBC-026FF3A2A9DD}" destId="{57CEDF5C-E771-44CD-A0FC-E8091FD70A55}" srcOrd="1" destOrd="0" presId="urn:microsoft.com/office/officeart/2005/8/layout/pictureOrgChart+Icon"/>
    <dgm:cxn modelId="{8C6340E6-6D1B-44EB-B5BB-41C0D4E12652}" type="presParOf" srcId="{57CEDF5C-E771-44CD-A0FC-E8091FD70A55}" destId="{57B362FD-F535-4825-AB73-AE3EC20ADDA1}" srcOrd="0" destOrd="0" presId="urn:microsoft.com/office/officeart/2005/8/layout/pictureOrgChart+Icon"/>
    <dgm:cxn modelId="{9E8CB0E0-9437-4E42-9BA9-44FC779E8840}" type="presParOf" srcId="{57B362FD-F535-4825-AB73-AE3EC20ADDA1}" destId="{56BA1A8C-D104-493B-BF9E-C57604F17343}" srcOrd="0" destOrd="0" presId="urn:microsoft.com/office/officeart/2005/8/layout/pictureOrgChart+Icon"/>
    <dgm:cxn modelId="{0F53DE13-B0B4-4609-864B-7FAAC8A6A714}" type="presParOf" srcId="{57B362FD-F535-4825-AB73-AE3EC20ADDA1}" destId="{1A05B63C-18B5-47DA-86BD-10DB1DA552E0}" srcOrd="1" destOrd="0" presId="urn:microsoft.com/office/officeart/2005/8/layout/pictureOrgChart+Icon"/>
    <dgm:cxn modelId="{9A730CA5-7591-41F7-B27C-63029E6DBF6C}" type="presParOf" srcId="{57B362FD-F535-4825-AB73-AE3EC20ADDA1}" destId="{DF0A935C-44E9-4959-870D-B9B66E9DCBA6}" srcOrd="2" destOrd="0" presId="urn:microsoft.com/office/officeart/2005/8/layout/pictureOrgChart+Icon"/>
    <dgm:cxn modelId="{D495AAF4-B21C-44D8-BCF4-62A855D9D367}" type="presParOf" srcId="{57CEDF5C-E771-44CD-A0FC-E8091FD70A55}" destId="{20FCE4EF-446D-41BE-8F02-7E1835A07EB6}" srcOrd="1" destOrd="0" presId="urn:microsoft.com/office/officeart/2005/8/layout/pictureOrgChart+Icon"/>
    <dgm:cxn modelId="{3BD6B2E8-B7FE-4F12-B0F5-8E67BA73CF45}" type="presParOf" srcId="{57CEDF5C-E771-44CD-A0FC-E8091FD70A55}" destId="{76F5B77F-F35F-4AE7-BB7A-34D34342168D}" srcOrd="2" destOrd="0" presId="urn:microsoft.com/office/officeart/2005/8/layout/pictureOrgChart+Icon"/>
    <dgm:cxn modelId="{16678F8E-3F75-435A-9A55-82B53D3B0B53}" type="presParOf" srcId="{BF1BF2F3-6446-4171-AFBC-026FF3A2A9DD}" destId="{B6AE994D-F415-4B18-B2C8-AE4109AFFCF2}" srcOrd="2" destOrd="0" presId="urn:microsoft.com/office/officeart/2005/8/layout/pictureOrgChart+Icon"/>
    <dgm:cxn modelId="{E76BCFA8-801C-4541-A719-3CF1BF53DFF2}" type="presParOf" srcId="{BF1BF2F3-6446-4171-AFBC-026FF3A2A9DD}" destId="{857A12D6-C6A5-473B-BA90-CEDFCB118519}" srcOrd="3" destOrd="0" presId="urn:microsoft.com/office/officeart/2005/8/layout/pictureOrgChart+Icon"/>
    <dgm:cxn modelId="{A58A375B-0CDA-44EB-9DE6-62A1DB421D83}" type="presParOf" srcId="{857A12D6-C6A5-473B-BA90-CEDFCB118519}" destId="{37B56A1C-B2A3-4533-84B7-5E9323E41F88}" srcOrd="0" destOrd="0" presId="urn:microsoft.com/office/officeart/2005/8/layout/pictureOrgChart+Icon"/>
    <dgm:cxn modelId="{A5EE6A36-394F-43BC-9059-0931E7D4CB56}" type="presParOf" srcId="{37B56A1C-B2A3-4533-84B7-5E9323E41F88}" destId="{9A253A31-F4E1-4DC5-B781-5B824795193D}" srcOrd="0" destOrd="0" presId="urn:microsoft.com/office/officeart/2005/8/layout/pictureOrgChart+Icon"/>
    <dgm:cxn modelId="{29268153-23DC-402C-B452-2CFE9E2BFED5}" type="presParOf" srcId="{37B56A1C-B2A3-4533-84B7-5E9323E41F88}" destId="{56A28288-D619-4CA9-BF9B-4F82B46FC704}" srcOrd="1" destOrd="0" presId="urn:microsoft.com/office/officeart/2005/8/layout/pictureOrgChart+Icon"/>
    <dgm:cxn modelId="{70ABE536-C5DA-4C8A-8FC4-BA929965FA2F}" type="presParOf" srcId="{37B56A1C-B2A3-4533-84B7-5E9323E41F88}" destId="{B288DD93-A9F9-41FC-B108-925AA3EFF8C5}" srcOrd="2" destOrd="0" presId="urn:microsoft.com/office/officeart/2005/8/layout/pictureOrgChart+Icon"/>
    <dgm:cxn modelId="{61D9A19C-E98D-4D9D-B960-21028DCA2CDC}" type="presParOf" srcId="{857A12D6-C6A5-473B-BA90-CEDFCB118519}" destId="{FAE5D765-D423-4188-88FD-64915880CA9B}" srcOrd="1" destOrd="0" presId="urn:microsoft.com/office/officeart/2005/8/layout/pictureOrgChart+Icon"/>
    <dgm:cxn modelId="{3B7855C7-CD57-404A-809D-5CF8EE1B7121}" type="presParOf" srcId="{857A12D6-C6A5-473B-BA90-CEDFCB118519}" destId="{6D8250AE-CA95-43F5-B665-54F5C9011755}" srcOrd="2" destOrd="0" presId="urn:microsoft.com/office/officeart/2005/8/layout/pictureOrgChart+Icon"/>
    <dgm:cxn modelId="{34509336-D583-4EF3-895C-F6B149D005D5}" type="presParOf" srcId="{BF1BF2F3-6446-4171-AFBC-026FF3A2A9DD}" destId="{CE514897-64D6-4405-BC9E-8C4C5C6B0255}" srcOrd="4" destOrd="0" presId="urn:microsoft.com/office/officeart/2005/8/layout/pictureOrgChart+Icon"/>
    <dgm:cxn modelId="{E24FCEE6-77E3-4943-AC4C-F847AF5F03A3}" type="presParOf" srcId="{BF1BF2F3-6446-4171-AFBC-026FF3A2A9DD}" destId="{6D5D8B56-C591-4E56-8860-FDBE2918FB4A}" srcOrd="5" destOrd="0" presId="urn:microsoft.com/office/officeart/2005/8/layout/pictureOrgChart+Icon"/>
    <dgm:cxn modelId="{F1FE9CD6-3C3C-4DB3-8682-AEFCD4F71400}" type="presParOf" srcId="{6D5D8B56-C591-4E56-8860-FDBE2918FB4A}" destId="{CEDD5AC8-340B-468E-B98F-F8175362938D}" srcOrd="0" destOrd="0" presId="urn:microsoft.com/office/officeart/2005/8/layout/pictureOrgChart+Icon"/>
    <dgm:cxn modelId="{3DCD345D-8C05-46B2-8899-E83032F90987}" type="presParOf" srcId="{CEDD5AC8-340B-468E-B98F-F8175362938D}" destId="{F01F76CB-D4C9-42C9-9D87-817110FCB06C}" srcOrd="0" destOrd="0" presId="urn:microsoft.com/office/officeart/2005/8/layout/pictureOrgChart+Icon"/>
    <dgm:cxn modelId="{08588103-D9A9-4C75-B3C2-E74A2E6A66AB}" type="presParOf" srcId="{CEDD5AC8-340B-468E-B98F-F8175362938D}" destId="{ADC77D59-37B3-40D9-999F-942ABE2360F0}" srcOrd="1" destOrd="0" presId="urn:microsoft.com/office/officeart/2005/8/layout/pictureOrgChart+Icon"/>
    <dgm:cxn modelId="{28848287-5881-4B10-A888-794C3CFA0C8C}" type="presParOf" srcId="{CEDD5AC8-340B-468E-B98F-F8175362938D}" destId="{BAB2E260-9A35-44F9-9749-496457802873}" srcOrd="2" destOrd="0" presId="urn:microsoft.com/office/officeart/2005/8/layout/pictureOrgChart+Icon"/>
    <dgm:cxn modelId="{60BDC94A-C824-4A4A-B278-76F5B0CD751C}" type="presParOf" srcId="{6D5D8B56-C591-4E56-8860-FDBE2918FB4A}" destId="{5E26EFFB-248E-4E65-81BD-ABF1E225D74D}" srcOrd="1" destOrd="0" presId="urn:microsoft.com/office/officeart/2005/8/layout/pictureOrgChart+Icon"/>
    <dgm:cxn modelId="{22238EAA-28D8-47F0-87D3-A386EF5622EA}" type="presParOf" srcId="{6D5D8B56-C591-4E56-8860-FDBE2918FB4A}" destId="{403EC660-502F-4753-8286-AA5542B40A09}" srcOrd="2" destOrd="0" presId="urn:microsoft.com/office/officeart/2005/8/layout/pictureOrgChart+Icon"/>
    <dgm:cxn modelId="{E912E485-99EF-4AE9-9644-7A7438055664}" type="presParOf" srcId="{1541CE9A-4446-406F-A882-D9DBF5287D25}" destId="{C19134DC-726B-47E4-8434-1362B08D4FF9}" srcOrd="2" destOrd="0" presId="urn:microsoft.com/office/officeart/2005/8/layout/pictureOrgChart+Icon"/>
    <dgm:cxn modelId="{2BCBC5DB-C9FC-4DAA-BC24-E17D557480B0}" type="presParOf" srcId="{C19134DC-726B-47E4-8434-1362B08D4FF9}" destId="{B5EA74F2-3F09-4F86-9F3D-3C56659C3644}" srcOrd="0" destOrd="0" presId="urn:microsoft.com/office/officeart/2005/8/layout/pictureOrgChart+Icon"/>
    <dgm:cxn modelId="{63CDBBA7-4703-474B-AFA2-00300010D8F9}" type="presParOf" srcId="{C19134DC-726B-47E4-8434-1362B08D4FF9}" destId="{0A20687B-8811-4333-898A-7C6638816B62}" srcOrd="1" destOrd="0" presId="urn:microsoft.com/office/officeart/2005/8/layout/pictureOrgChart+Icon"/>
    <dgm:cxn modelId="{BE00A19C-EBBD-4849-8283-C8A4D4B7F04D}" type="presParOf" srcId="{0A20687B-8811-4333-898A-7C6638816B62}" destId="{E75C9BC9-167A-4AD0-A148-1F6092310368}" srcOrd="0" destOrd="0" presId="urn:microsoft.com/office/officeart/2005/8/layout/pictureOrgChart+Icon"/>
    <dgm:cxn modelId="{A8B7170E-EBBA-4259-A3E3-A265132EBD3D}" type="presParOf" srcId="{E75C9BC9-167A-4AD0-A148-1F6092310368}" destId="{5E64F4CF-EB8C-483B-A620-25097F217C7D}" srcOrd="0" destOrd="0" presId="urn:microsoft.com/office/officeart/2005/8/layout/pictureOrgChart+Icon"/>
    <dgm:cxn modelId="{B674562F-D16E-4F7E-ABB5-F8F9E0FF4E2B}" type="presParOf" srcId="{E75C9BC9-167A-4AD0-A148-1F6092310368}" destId="{164F0B73-E537-4335-A6D8-CF620DF0E8D0}" srcOrd="1" destOrd="0" presId="urn:microsoft.com/office/officeart/2005/8/layout/pictureOrgChart+Icon"/>
    <dgm:cxn modelId="{5FA65847-DCCD-4770-9E95-C71A8595FF3F}" type="presParOf" srcId="{E75C9BC9-167A-4AD0-A148-1F6092310368}" destId="{FDC82C38-2F02-4F21-9DBF-47D622CF30B0}" srcOrd="2" destOrd="0" presId="urn:microsoft.com/office/officeart/2005/8/layout/pictureOrgChart+Icon"/>
    <dgm:cxn modelId="{B1A5E7E1-88DB-4A6A-AE5C-BCD6BBD9E4BD}" type="presParOf" srcId="{0A20687B-8811-4333-898A-7C6638816B62}" destId="{79C2297F-FE52-44DB-9ACE-BDE7F429705C}" srcOrd="1" destOrd="0" presId="urn:microsoft.com/office/officeart/2005/8/layout/pictureOrgChart+Icon"/>
    <dgm:cxn modelId="{F25DC970-52D1-461F-B1FB-CB1754B3C289}" type="presParOf" srcId="{0A20687B-8811-4333-898A-7C6638816B62}" destId="{A755133D-3AC1-40F0-9DA8-ADE80E57CBCC}" srcOrd="2" destOrd="0" presId="urn:microsoft.com/office/officeart/2005/8/layout/pictureOrgChar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EA74F2-3F09-4F86-9F3D-3C56659C3644}">
      <dsp:nvSpPr>
        <dsp:cNvPr id="0" name=""/>
        <dsp:cNvSpPr/>
      </dsp:nvSpPr>
      <dsp:spPr>
        <a:xfrm>
          <a:off x="3754888" y="1502086"/>
          <a:ext cx="245611" cy="1076013"/>
        </a:xfrm>
        <a:custGeom>
          <a:avLst/>
          <a:gdLst/>
          <a:ahLst/>
          <a:cxnLst/>
          <a:rect l="0" t="0" r="0" b="0"/>
          <a:pathLst>
            <a:path>
              <a:moveTo>
                <a:pt x="245611" y="0"/>
              </a:moveTo>
              <a:lnTo>
                <a:pt x="245611" y="1076013"/>
              </a:lnTo>
              <a:lnTo>
                <a:pt x="0" y="10760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514897-64D6-4405-BC9E-8C4C5C6B0255}">
      <dsp:nvSpPr>
        <dsp:cNvPr id="0" name=""/>
        <dsp:cNvSpPr/>
      </dsp:nvSpPr>
      <dsp:spPr>
        <a:xfrm>
          <a:off x="4000500" y="1502086"/>
          <a:ext cx="2830383" cy="2152026"/>
        </a:xfrm>
        <a:custGeom>
          <a:avLst/>
          <a:gdLst/>
          <a:ahLst/>
          <a:cxnLst/>
          <a:rect l="0" t="0" r="0" b="0"/>
          <a:pathLst>
            <a:path>
              <a:moveTo>
                <a:pt x="0" y="0"/>
              </a:moveTo>
              <a:lnTo>
                <a:pt x="0" y="1906415"/>
              </a:lnTo>
              <a:lnTo>
                <a:pt x="2830383" y="1906415"/>
              </a:lnTo>
              <a:lnTo>
                <a:pt x="2830383" y="21520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AE994D-F415-4B18-B2C8-AE4109AFFCF2}">
      <dsp:nvSpPr>
        <dsp:cNvPr id="0" name=""/>
        <dsp:cNvSpPr/>
      </dsp:nvSpPr>
      <dsp:spPr>
        <a:xfrm>
          <a:off x="3954780" y="1502086"/>
          <a:ext cx="91440" cy="2152026"/>
        </a:xfrm>
        <a:custGeom>
          <a:avLst/>
          <a:gdLst/>
          <a:ahLst/>
          <a:cxnLst/>
          <a:rect l="0" t="0" r="0" b="0"/>
          <a:pathLst>
            <a:path>
              <a:moveTo>
                <a:pt x="45720" y="0"/>
              </a:moveTo>
              <a:lnTo>
                <a:pt x="45720" y="21520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3DE82D-396E-4000-AB26-F99FB3B03D6C}">
      <dsp:nvSpPr>
        <dsp:cNvPr id="0" name=""/>
        <dsp:cNvSpPr/>
      </dsp:nvSpPr>
      <dsp:spPr>
        <a:xfrm>
          <a:off x="1170116" y="1502086"/>
          <a:ext cx="2830383" cy="2152026"/>
        </a:xfrm>
        <a:custGeom>
          <a:avLst/>
          <a:gdLst/>
          <a:ahLst/>
          <a:cxnLst/>
          <a:rect l="0" t="0" r="0" b="0"/>
          <a:pathLst>
            <a:path>
              <a:moveTo>
                <a:pt x="2830383" y="0"/>
              </a:moveTo>
              <a:lnTo>
                <a:pt x="2830383" y="1906415"/>
              </a:lnTo>
              <a:lnTo>
                <a:pt x="0" y="1906415"/>
              </a:lnTo>
              <a:lnTo>
                <a:pt x="0" y="21520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F9F318-29A5-4BA3-A093-FAB97CCBE0B2}">
      <dsp:nvSpPr>
        <dsp:cNvPr id="0" name=""/>
        <dsp:cNvSpPr/>
      </dsp:nvSpPr>
      <dsp:spPr>
        <a:xfrm>
          <a:off x="2830920" y="332506"/>
          <a:ext cx="2339159" cy="11695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6464"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Hector the Organizer</a:t>
          </a:r>
          <a:endParaRPr lang="en-US" sz="2800" kern="1200" dirty="0"/>
        </a:p>
      </dsp:txBody>
      <dsp:txXfrm>
        <a:off x="2830920" y="332506"/>
        <a:ext cx="2339159" cy="1169579"/>
      </dsp:txXfrm>
    </dsp:sp>
    <dsp:sp modelId="{BAC55E66-F88D-4428-9E0E-870EA3B96FE6}">
      <dsp:nvSpPr>
        <dsp:cNvPr id="0" name=""/>
        <dsp:cNvSpPr/>
      </dsp:nvSpPr>
      <dsp:spPr>
        <a:xfrm>
          <a:off x="2947878" y="449464"/>
          <a:ext cx="701747" cy="935663"/>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BA1A8C-D104-493B-BF9E-C57604F17343}">
      <dsp:nvSpPr>
        <dsp:cNvPr id="0" name=""/>
        <dsp:cNvSpPr/>
      </dsp:nvSpPr>
      <dsp:spPr>
        <a:xfrm>
          <a:off x="537" y="3654113"/>
          <a:ext cx="2339159" cy="11695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6464"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Aaron the Innocent</a:t>
          </a:r>
          <a:endParaRPr lang="en-US" sz="2800" kern="1200" dirty="0"/>
        </a:p>
      </dsp:txBody>
      <dsp:txXfrm>
        <a:off x="537" y="3654113"/>
        <a:ext cx="2339159" cy="1169579"/>
      </dsp:txXfrm>
    </dsp:sp>
    <dsp:sp modelId="{1A05B63C-18B5-47DA-86BD-10DB1DA552E0}">
      <dsp:nvSpPr>
        <dsp:cNvPr id="0" name=""/>
        <dsp:cNvSpPr/>
      </dsp:nvSpPr>
      <dsp:spPr>
        <a:xfrm>
          <a:off x="117495" y="3771071"/>
          <a:ext cx="701747" cy="935663"/>
        </a:xfrm>
        <a:prstGeom prst="rect">
          <a:avLst/>
        </a:prstGeom>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253A31-F4E1-4DC5-B781-5B824795193D}">
      <dsp:nvSpPr>
        <dsp:cNvPr id="0" name=""/>
        <dsp:cNvSpPr/>
      </dsp:nvSpPr>
      <dsp:spPr>
        <a:xfrm>
          <a:off x="2830920" y="3654113"/>
          <a:ext cx="2339159" cy="11695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6464"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Carlos the best friend</a:t>
          </a:r>
          <a:endParaRPr lang="en-US" sz="2800" kern="1200" dirty="0"/>
        </a:p>
      </dsp:txBody>
      <dsp:txXfrm>
        <a:off x="2830920" y="3654113"/>
        <a:ext cx="2339159" cy="1169579"/>
      </dsp:txXfrm>
    </dsp:sp>
    <dsp:sp modelId="{56A28288-D619-4CA9-BF9B-4F82B46FC704}">
      <dsp:nvSpPr>
        <dsp:cNvPr id="0" name=""/>
        <dsp:cNvSpPr/>
      </dsp:nvSpPr>
      <dsp:spPr>
        <a:xfrm>
          <a:off x="2947878" y="3771071"/>
          <a:ext cx="701747" cy="935663"/>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1F76CB-D4C9-42C9-9D87-817110FCB06C}">
      <dsp:nvSpPr>
        <dsp:cNvPr id="0" name=""/>
        <dsp:cNvSpPr/>
      </dsp:nvSpPr>
      <dsp:spPr>
        <a:xfrm>
          <a:off x="5661303" y="3654113"/>
          <a:ext cx="2339159" cy="11695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6464"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Sammy the Snitch</a:t>
          </a:r>
          <a:endParaRPr lang="en-US" sz="2800" kern="1200" dirty="0"/>
        </a:p>
      </dsp:txBody>
      <dsp:txXfrm>
        <a:off x="5661303" y="3654113"/>
        <a:ext cx="2339159" cy="1169579"/>
      </dsp:txXfrm>
    </dsp:sp>
    <dsp:sp modelId="{ADC77D59-37B3-40D9-999F-942ABE2360F0}">
      <dsp:nvSpPr>
        <dsp:cNvPr id="0" name=""/>
        <dsp:cNvSpPr/>
      </dsp:nvSpPr>
      <dsp:spPr>
        <a:xfrm>
          <a:off x="5800724" y="3778247"/>
          <a:ext cx="701747" cy="935663"/>
        </a:xfrm>
        <a:prstGeom prst="rect">
          <a:avLst/>
        </a:prstGeom>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64F4CF-EB8C-483B-A620-25097F217C7D}">
      <dsp:nvSpPr>
        <dsp:cNvPr id="0" name=""/>
        <dsp:cNvSpPr/>
      </dsp:nvSpPr>
      <dsp:spPr>
        <a:xfrm>
          <a:off x="1415728" y="1993310"/>
          <a:ext cx="2339159" cy="11695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6464"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Sandra the Recruiter</a:t>
          </a:r>
          <a:endParaRPr lang="en-US" sz="2800" kern="1200" dirty="0"/>
        </a:p>
      </dsp:txBody>
      <dsp:txXfrm>
        <a:off x="1415728" y="1993310"/>
        <a:ext cx="2339159" cy="1169579"/>
      </dsp:txXfrm>
    </dsp:sp>
    <dsp:sp modelId="{164F0B73-E537-4335-A6D8-CF620DF0E8D0}">
      <dsp:nvSpPr>
        <dsp:cNvPr id="0" name=""/>
        <dsp:cNvSpPr/>
      </dsp:nvSpPr>
      <dsp:spPr>
        <a:xfrm>
          <a:off x="1532686" y="2110268"/>
          <a:ext cx="701747" cy="935663"/>
        </a:xfrm>
        <a:prstGeom prst="rect">
          <a:avLst/>
        </a:prstGeom>
        <a:blipFill rotWithShape="1">
          <a:blip xmlns:r="http://schemas.openxmlformats.org/officeDocument/2006/relationships" r:embed="rId5" cstate="email">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EA74F2-3F09-4F86-9F3D-3C56659C3644}">
      <dsp:nvSpPr>
        <dsp:cNvPr id="0" name=""/>
        <dsp:cNvSpPr/>
      </dsp:nvSpPr>
      <dsp:spPr>
        <a:xfrm>
          <a:off x="3754888" y="1502086"/>
          <a:ext cx="245611" cy="1076013"/>
        </a:xfrm>
        <a:custGeom>
          <a:avLst/>
          <a:gdLst/>
          <a:ahLst/>
          <a:cxnLst/>
          <a:rect l="0" t="0" r="0" b="0"/>
          <a:pathLst>
            <a:path>
              <a:moveTo>
                <a:pt x="245611" y="0"/>
              </a:moveTo>
              <a:lnTo>
                <a:pt x="245611" y="1076013"/>
              </a:lnTo>
              <a:lnTo>
                <a:pt x="0" y="10760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514897-64D6-4405-BC9E-8C4C5C6B0255}">
      <dsp:nvSpPr>
        <dsp:cNvPr id="0" name=""/>
        <dsp:cNvSpPr/>
      </dsp:nvSpPr>
      <dsp:spPr>
        <a:xfrm>
          <a:off x="4000500" y="1502086"/>
          <a:ext cx="2830383" cy="2152026"/>
        </a:xfrm>
        <a:custGeom>
          <a:avLst/>
          <a:gdLst/>
          <a:ahLst/>
          <a:cxnLst/>
          <a:rect l="0" t="0" r="0" b="0"/>
          <a:pathLst>
            <a:path>
              <a:moveTo>
                <a:pt x="0" y="0"/>
              </a:moveTo>
              <a:lnTo>
                <a:pt x="0" y="1906415"/>
              </a:lnTo>
              <a:lnTo>
                <a:pt x="2830383" y="1906415"/>
              </a:lnTo>
              <a:lnTo>
                <a:pt x="2830383" y="21520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AE994D-F415-4B18-B2C8-AE4109AFFCF2}">
      <dsp:nvSpPr>
        <dsp:cNvPr id="0" name=""/>
        <dsp:cNvSpPr/>
      </dsp:nvSpPr>
      <dsp:spPr>
        <a:xfrm>
          <a:off x="3954780" y="1502086"/>
          <a:ext cx="91440" cy="2152026"/>
        </a:xfrm>
        <a:custGeom>
          <a:avLst/>
          <a:gdLst/>
          <a:ahLst/>
          <a:cxnLst/>
          <a:rect l="0" t="0" r="0" b="0"/>
          <a:pathLst>
            <a:path>
              <a:moveTo>
                <a:pt x="45720" y="0"/>
              </a:moveTo>
              <a:lnTo>
                <a:pt x="45720" y="21520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3DE82D-396E-4000-AB26-F99FB3B03D6C}">
      <dsp:nvSpPr>
        <dsp:cNvPr id="0" name=""/>
        <dsp:cNvSpPr/>
      </dsp:nvSpPr>
      <dsp:spPr>
        <a:xfrm>
          <a:off x="1170116" y="1502086"/>
          <a:ext cx="2830383" cy="2152026"/>
        </a:xfrm>
        <a:custGeom>
          <a:avLst/>
          <a:gdLst/>
          <a:ahLst/>
          <a:cxnLst/>
          <a:rect l="0" t="0" r="0" b="0"/>
          <a:pathLst>
            <a:path>
              <a:moveTo>
                <a:pt x="2830383" y="0"/>
              </a:moveTo>
              <a:lnTo>
                <a:pt x="2830383" y="1906415"/>
              </a:lnTo>
              <a:lnTo>
                <a:pt x="0" y="1906415"/>
              </a:lnTo>
              <a:lnTo>
                <a:pt x="0" y="21520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F9F318-29A5-4BA3-A093-FAB97CCBE0B2}">
      <dsp:nvSpPr>
        <dsp:cNvPr id="0" name=""/>
        <dsp:cNvSpPr/>
      </dsp:nvSpPr>
      <dsp:spPr>
        <a:xfrm>
          <a:off x="2830920" y="332506"/>
          <a:ext cx="2339159" cy="11695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6464"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Hector </a:t>
          </a:r>
        </a:p>
        <a:p>
          <a:pPr lvl="0" algn="ctr" defTabSz="1111250">
            <a:lnSpc>
              <a:spcPct val="90000"/>
            </a:lnSpc>
            <a:spcBef>
              <a:spcPct val="0"/>
            </a:spcBef>
            <a:spcAft>
              <a:spcPct val="35000"/>
            </a:spcAft>
          </a:pPr>
          <a:r>
            <a:rPr lang="en-US" sz="2500" kern="1200" dirty="0" smtClean="0"/>
            <a:t>the Organizer</a:t>
          </a:r>
          <a:endParaRPr lang="en-US" sz="2500" kern="1200" dirty="0"/>
        </a:p>
      </dsp:txBody>
      <dsp:txXfrm>
        <a:off x="2830920" y="332506"/>
        <a:ext cx="2339159" cy="1169579"/>
      </dsp:txXfrm>
    </dsp:sp>
    <dsp:sp modelId="{BAC55E66-F88D-4428-9E0E-870EA3B96FE6}">
      <dsp:nvSpPr>
        <dsp:cNvPr id="0" name=""/>
        <dsp:cNvSpPr/>
      </dsp:nvSpPr>
      <dsp:spPr>
        <a:xfrm>
          <a:off x="2947878" y="449464"/>
          <a:ext cx="701747" cy="935663"/>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BA1A8C-D104-493B-BF9E-C57604F17343}">
      <dsp:nvSpPr>
        <dsp:cNvPr id="0" name=""/>
        <dsp:cNvSpPr/>
      </dsp:nvSpPr>
      <dsp:spPr>
        <a:xfrm>
          <a:off x="537" y="3654113"/>
          <a:ext cx="2339159" cy="11695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6464"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Aaron </a:t>
          </a:r>
        </a:p>
        <a:p>
          <a:pPr lvl="0" algn="ctr" defTabSz="1111250">
            <a:lnSpc>
              <a:spcPct val="90000"/>
            </a:lnSpc>
            <a:spcBef>
              <a:spcPct val="0"/>
            </a:spcBef>
            <a:spcAft>
              <a:spcPct val="35000"/>
            </a:spcAft>
          </a:pPr>
          <a:r>
            <a:rPr lang="en-US" sz="2500" kern="1200" dirty="0" smtClean="0"/>
            <a:t>the Innocent</a:t>
          </a:r>
          <a:endParaRPr lang="en-US" sz="2500" kern="1200" dirty="0"/>
        </a:p>
      </dsp:txBody>
      <dsp:txXfrm>
        <a:off x="537" y="3654113"/>
        <a:ext cx="2339159" cy="1169579"/>
      </dsp:txXfrm>
    </dsp:sp>
    <dsp:sp modelId="{1A05B63C-18B5-47DA-86BD-10DB1DA552E0}">
      <dsp:nvSpPr>
        <dsp:cNvPr id="0" name=""/>
        <dsp:cNvSpPr/>
      </dsp:nvSpPr>
      <dsp:spPr>
        <a:xfrm>
          <a:off x="117495" y="3771071"/>
          <a:ext cx="701747" cy="935663"/>
        </a:xfrm>
        <a:prstGeom prst="rect">
          <a:avLst/>
        </a:prstGeom>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253A31-F4E1-4DC5-B781-5B824795193D}">
      <dsp:nvSpPr>
        <dsp:cNvPr id="0" name=""/>
        <dsp:cNvSpPr/>
      </dsp:nvSpPr>
      <dsp:spPr>
        <a:xfrm>
          <a:off x="2830920" y="3654113"/>
          <a:ext cx="2339159" cy="11695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6464"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Carlos </a:t>
          </a:r>
        </a:p>
        <a:p>
          <a:pPr lvl="0" algn="ctr" defTabSz="1111250">
            <a:lnSpc>
              <a:spcPct val="90000"/>
            </a:lnSpc>
            <a:spcBef>
              <a:spcPct val="0"/>
            </a:spcBef>
            <a:spcAft>
              <a:spcPct val="35000"/>
            </a:spcAft>
          </a:pPr>
          <a:r>
            <a:rPr lang="en-US" sz="2500" kern="1200" dirty="0" smtClean="0"/>
            <a:t>the best friend</a:t>
          </a:r>
          <a:endParaRPr lang="en-US" sz="2500" kern="1200" dirty="0"/>
        </a:p>
      </dsp:txBody>
      <dsp:txXfrm>
        <a:off x="2830920" y="3654113"/>
        <a:ext cx="2339159" cy="1169579"/>
      </dsp:txXfrm>
    </dsp:sp>
    <dsp:sp modelId="{56A28288-D619-4CA9-BF9B-4F82B46FC704}">
      <dsp:nvSpPr>
        <dsp:cNvPr id="0" name=""/>
        <dsp:cNvSpPr/>
      </dsp:nvSpPr>
      <dsp:spPr>
        <a:xfrm>
          <a:off x="2947878" y="3771071"/>
          <a:ext cx="701747" cy="935663"/>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1F76CB-D4C9-42C9-9D87-817110FCB06C}">
      <dsp:nvSpPr>
        <dsp:cNvPr id="0" name=""/>
        <dsp:cNvSpPr/>
      </dsp:nvSpPr>
      <dsp:spPr>
        <a:xfrm>
          <a:off x="5661303" y="3654113"/>
          <a:ext cx="2339159" cy="11695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6464"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Sammy </a:t>
          </a:r>
        </a:p>
        <a:p>
          <a:pPr lvl="0" algn="ctr" defTabSz="1111250">
            <a:lnSpc>
              <a:spcPct val="90000"/>
            </a:lnSpc>
            <a:spcBef>
              <a:spcPct val="0"/>
            </a:spcBef>
            <a:spcAft>
              <a:spcPct val="35000"/>
            </a:spcAft>
          </a:pPr>
          <a:r>
            <a:rPr lang="en-US" sz="2500" kern="1200" dirty="0" smtClean="0"/>
            <a:t>the Snitch</a:t>
          </a:r>
          <a:endParaRPr lang="en-US" sz="2500" kern="1200" dirty="0"/>
        </a:p>
      </dsp:txBody>
      <dsp:txXfrm>
        <a:off x="5661303" y="3654113"/>
        <a:ext cx="2339159" cy="1169579"/>
      </dsp:txXfrm>
    </dsp:sp>
    <dsp:sp modelId="{ADC77D59-37B3-40D9-999F-942ABE2360F0}">
      <dsp:nvSpPr>
        <dsp:cNvPr id="0" name=""/>
        <dsp:cNvSpPr/>
      </dsp:nvSpPr>
      <dsp:spPr>
        <a:xfrm>
          <a:off x="5800724" y="3778247"/>
          <a:ext cx="701747" cy="935663"/>
        </a:xfrm>
        <a:prstGeom prst="rect">
          <a:avLst/>
        </a:prstGeom>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64F4CF-EB8C-483B-A620-25097F217C7D}">
      <dsp:nvSpPr>
        <dsp:cNvPr id="0" name=""/>
        <dsp:cNvSpPr/>
      </dsp:nvSpPr>
      <dsp:spPr>
        <a:xfrm>
          <a:off x="1415728" y="1993310"/>
          <a:ext cx="2339159" cy="11695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6464"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Sandra </a:t>
          </a:r>
        </a:p>
        <a:p>
          <a:pPr lvl="0" algn="ctr" defTabSz="1111250">
            <a:lnSpc>
              <a:spcPct val="90000"/>
            </a:lnSpc>
            <a:spcBef>
              <a:spcPct val="0"/>
            </a:spcBef>
            <a:spcAft>
              <a:spcPct val="35000"/>
            </a:spcAft>
          </a:pPr>
          <a:r>
            <a:rPr lang="en-US" sz="2500" kern="1200" dirty="0" smtClean="0"/>
            <a:t>the Recruiter</a:t>
          </a:r>
          <a:endParaRPr lang="en-US" sz="2500" kern="1200" dirty="0"/>
        </a:p>
      </dsp:txBody>
      <dsp:txXfrm>
        <a:off x="1415728" y="1993310"/>
        <a:ext cx="2339159" cy="1169579"/>
      </dsp:txXfrm>
    </dsp:sp>
    <dsp:sp modelId="{164F0B73-E537-4335-A6D8-CF620DF0E8D0}">
      <dsp:nvSpPr>
        <dsp:cNvPr id="0" name=""/>
        <dsp:cNvSpPr/>
      </dsp:nvSpPr>
      <dsp:spPr>
        <a:xfrm>
          <a:off x="1532686" y="2110268"/>
          <a:ext cx="701747" cy="935663"/>
        </a:xfrm>
        <a:prstGeom prst="rect">
          <a:avLst/>
        </a:prstGeom>
        <a:blipFill rotWithShape="1">
          <a:blip xmlns:r="http://schemas.openxmlformats.org/officeDocument/2006/relationships" r:embed="rId5" cstate="email">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ictureOrgChart+Icon">
  <dgm:title val="Picture Organization Chart"/>
  <dgm:desc val="Use to show hierarchical information or reporting relationships in an organization, with corresponding pictures. The assistant shape and the Org Chart hanging layouts are available with this layout."/>
  <dgm:catLst>
    <dgm:cat type="hierarchy" pri="1050"/>
    <dgm:cat type="officeonline" pri="1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1" styleLbl="alignImgPlace1">
              <dgm:alg type="sp"/>
              <dgm:shape xmlns:r="http://schemas.openxmlformats.org/officeDocument/2006/relationships" type="rect" r:blip="" blipPhldr="1">
                <dgm:adjLst/>
              </dgm:shape>
              <dgm:presOf/>
              <dgm:constrLst/>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 styleLbl="alignImgPlace1">
                    <dgm:alg type="sp"/>
                    <dgm:shape xmlns:r="http://schemas.openxmlformats.org/officeDocument/2006/relationships" type="rect" r:blip="" blipPhldr="1">
                      <dgm:adjLst/>
                    </dgm:shape>
                    <dgm:presOf/>
                    <dgm:constrLst/>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3" styleLbl="alignImgPlace1">
                    <dgm:alg type="sp"/>
                    <dgm:shape xmlns:r="http://schemas.openxmlformats.org/officeDocument/2006/relationships" type="rect" r:blip="" blipPhldr="1">
                      <dgm:adjLst/>
                    </dgm:shape>
                    <dgm:presOf/>
                    <dgm:constrLst/>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ictureOrgChart+Icon">
  <dgm:title val="Picture Organization Chart"/>
  <dgm:desc val="Use to show hierarchical information or reporting relationships in an organization, with corresponding pictures. The assistant shape and the Org Chart hanging layouts are available with this layout."/>
  <dgm:catLst>
    <dgm:cat type="hierarchy" pri="1050"/>
    <dgm:cat type="officeonline" pri="1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1" styleLbl="alignImgPlace1">
              <dgm:alg type="sp"/>
              <dgm:shape xmlns:r="http://schemas.openxmlformats.org/officeDocument/2006/relationships" type="rect" r:blip="" blipPhldr="1">
                <dgm:adjLst/>
              </dgm:shape>
              <dgm:presOf/>
              <dgm:constrLst/>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 styleLbl="alignImgPlace1">
                    <dgm:alg type="sp"/>
                    <dgm:shape xmlns:r="http://schemas.openxmlformats.org/officeDocument/2006/relationships" type="rect" r:blip="" blipPhldr="1">
                      <dgm:adjLst/>
                    </dgm:shape>
                    <dgm:presOf/>
                    <dgm:constrLst/>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3" styleLbl="alignImgPlace1">
                    <dgm:alg type="sp"/>
                    <dgm:shape xmlns:r="http://schemas.openxmlformats.org/officeDocument/2006/relationships" type="rect" r:blip="" blipPhldr="1">
                      <dgm:adjLst/>
                    </dgm:shape>
                    <dgm:presOf/>
                    <dgm:constrLst/>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0.18261</cdr:x>
      <cdr:y>0.7324</cdr:y>
    </cdr:from>
    <cdr:to>
      <cdr:x>0.25217</cdr:x>
      <cdr:y>0.83373</cdr:y>
    </cdr:to>
    <cdr:sp macro="" textlink="">
      <cdr:nvSpPr>
        <cdr:cNvPr id="2" name="TextBox 4"/>
        <cdr:cNvSpPr txBox="1"/>
      </cdr:nvSpPr>
      <cdr:spPr>
        <a:xfrm xmlns:a="http://schemas.openxmlformats.org/drawingml/2006/main">
          <a:off x="1600200" y="3336925"/>
          <a:ext cx="609600"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xmlns:a="http://schemas.openxmlformats.org/drawingml/2006/main">
          <a:endParaRPr lang="en-US" sz="2400" dirty="0"/>
        </a:p>
      </cdr:txBody>
    </cdr:sp>
  </cdr:relSizeAnchor>
  <cdr:relSizeAnchor xmlns:cdr="http://schemas.openxmlformats.org/drawingml/2006/chartDrawing">
    <cdr:from>
      <cdr:x>0.64348</cdr:x>
      <cdr:y>0.54843</cdr:y>
    </cdr:from>
    <cdr:to>
      <cdr:x>0.74783</cdr:x>
      <cdr:y>0.74913</cdr:y>
    </cdr:to>
    <cdr:sp macro="" textlink="">
      <cdr:nvSpPr>
        <cdr:cNvPr id="3" name="TextBox 2"/>
        <cdr:cNvSpPr txBox="1"/>
      </cdr:nvSpPr>
      <cdr:spPr>
        <a:xfrm xmlns:a="http://schemas.openxmlformats.org/drawingml/2006/main">
          <a:off x="5638800" y="249872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0.05797</cdr:x>
      <cdr:y>0.46481</cdr:y>
    </cdr:from>
    <cdr:to>
      <cdr:x>0.05797</cdr:x>
      <cdr:y>0.46481</cdr:y>
    </cdr:to>
    <cdr:cxnSp macro="">
      <cdr:nvCxnSpPr>
        <cdr:cNvPr id="5" name="Straight Connector 4"/>
        <cdr:cNvCxnSpPr/>
      </cdr:nvCxnSpPr>
      <cdr:spPr>
        <a:xfrm xmlns:a="http://schemas.openxmlformats.org/drawingml/2006/main">
          <a:off x="508000" y="2117725"/>
          <a:ext cx="0"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8397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8397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8397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3D00D6-CB3A-4865-9B6B-5D76CBE6340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37891"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789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3789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3789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FB0C54B-F401-4D54-89D3-8AC5406190B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878FCBB-D816-4A83-B19C-E434066811A0}" type="slidenum">
              <a:rPr lang="en-US" altLang="en-US" sz="1200" smtClean="0"/>
              <a:pPr/>
              <a:t>5</a:t>
            </a:fld>
            <a:endParaRPr lang="en-US" altLang="en-US" sz="1200"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r>
              <a:rPr lang="en-US" altLang="en-US" smtClean="0"/>
              <a:t>Not just conviction jacket.  All of them.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D606C0A-2854-40EF-B028-5D3D2BDEE721}" type="slidenum">
              <a:rPr lang="en-US" altLang="en-US" sz="1200" smtClean="0"/>
              <a:pPr/>
              <a:t>64</a:t>
            </a:fld>
            <a:endParaRPr lang="en-US" altLang="en-US" sz="1200"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r>
              <a:rPr lang="en-US" altLang="en-US" smtClean="0"/>
              <a:t>Visual learners, use cool colors.</a:t>
            </a:r>
          </a:p>
          <a:p>
            <a:endParaRPr lang="en-US" altLang="en-US" smtClean="0"/>
          </a:p>
          <a:p>
            <a:r>
              <a:rPr lang="en-US" altLang="en-US" smtClean="0"/>
              <a:t>Helps keep you accurate without notes.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D606C0A-2854-40EF-B028-5D3D2BDEE721}" type="slidenum">
              <a:rPr lang="en-US" altLang="en-US" sz="1200" smtClean="0"/>
              <a:pPr/>
              <a:t>65</a:t>
            </a:fld>
            <a:endParaRPr lang="en-US" altLang="en-US" sz="1200"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r>
              <a:rPr lang="en-US" altLang="en-US" smtClean="0"/>
              <a:t>Visual learners, use cool colors.</a:t>
            </a:r>
          </a:p>
          <a:p>
            <a:endParaRPr lang="en-US" altLang="en-US" smtClean="0"/>
          </a:p>
          <a:p>
            <a:r>
              <a:rPr lang="en-US" altLang="en-US" smtClean="0"/>
              <a:t>Helps keep you accurate without notes.</a:t>
            </a:r>
          </a:p>
        </p:txBody>
      </p:sp>
    </p:spTree>
    <p:extLst>
      <p:ext uri="{BB962C8B-B14F-4D97-AF65-F5344CB8AC3E}">
        <p14:creationId xmlns:p14="http://schemas.microsoft.com/office/powerpoint/2010/main" val="2614793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DE2F2DF-4213-4C4E-87B1-0F5DF039C798}" type="slidenum">
              <a:rPr lang="en-US" altLang="en-US" sz="1200" smtClean="0"/>
              <a:pPr/>
              <a:t>66</a:t>
            </a:fld>
            <a:endParaRPr lang="en-US" altLang="en-US" sz="1200"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r>
              <a:rPr lang="en-US" altLang="en-US" smtClean="0"/>
              <a:t>WARNING!!!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878FCBB-D816-4A83-B19C-E434066811A0}" type="slidenum">
              <a:rPr lang="en-US" altLang="en-US" sz="1200" smtClean="0"/>
              <a:pPr/>
              <a:t>8</a:t>
            </a:fld>
            <a:endParaRPr lang="en-US" altLang="en-US" sz="1200"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r>
              <a:rPr lang="en-US" altLang="en-US" smtClean="0"/>
              <a:t>Not just conviction jacket.  All of them.  </a:t>
            </a:r>
          </a:p>
        </p:txBody>
      </p:sp>
    </p:spTree>
    <p:extLst>
      <p:ext uri="{BB962C8B-B14F-4D97-AF65-F5344CB8AC3E}">
        <p14:creationId xmlns:p14="http://schemas.microsoft.com/office/powerpoint/2010/main" val="1600221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p:spPr>
        <p:txBody>
          <a:bodyPr/>
          <a:lstStyle/>
          <a:p>
            <a:r>
              <a:rPr lang="en-US" altLang="en-US" smtClean="0"/>
              <a:t>So you say you have never been to Tijuana, hu? </a:t>
            </a:r>
          </a:p>
        </p:txBody>
      </p:sp>
      <p:sp>
        <p:nvSpPr>
          <p:cNvPr id="20484" name="Slide Number Placeholder 3"/>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0E0DA10-1FA3-45E0-8213-06890D982836}" type="slidenum">
              <a:rPr lang="en-US" altLang="en-US" sz="1200" smtClean="0"/>
              <a:pPr/>
              <a:t>21</a:t>
            </a:fld>
            <a:endParaRPr lang="en-US" altLang="en-US" sz="1200" smtClean="0"/>
          </a:p>
        </p:txBody>
      </p:sp>
    </p:spTree>
    <p:extLst>
      <p:ext uri="{BB962C8B-B14F-4D97-AF65-F5344CB8AC3E}">
        <p14:creationId xmlns:p14="http://schemas.microsoft.com/office/powerpoint/2010/main" val="3782971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r>
              <a:rPr lang="en-US" altLang="en-US" smtClean="0"/>
              <a:t>So you say you say you were in Arizona in March of 2018? </a:t>
            </a:r>
          </a:p>
        </p:txBody>
      </p:sp>
      <p:sp>
        <p:nvSpPr>
          <p:cNvPr id="22532" name="Slide Number Placeholder 3"/>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02E5051-1EF6-49B1-987D-53714D62D05A}" type="slidenum">
              <a:rPr lang="en-US" altLang="en-US" sz="1200" smtClean="0"/>
              <a:pPr/>
              <a:t>22</a:t>
            </a:fld>
            <a:endParaRPr lang="en-US" altLang="en-US" sz="1200" smtClean="0"/>
          </a:p>
        </p:txBody>
      </p:sp>
    </p:spTree>
    <p:extLst>
      <p:ext uri="{BB962C8B-B14F-4D97-AF65-F5344CB8AC3E}">
        <p14:creationId xmlns:p14="http://schemas.microsoft.com/office/powerpoint/2010/main" val="203233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CB64E2E-A15F-4B01-9D62-63A9D08B4867}" type="slidenum">
              <a:rPr lang="en-US" altLang="en-US" sz="1200" smtClean="0"/>
              <a:pPr/>
              <a:t>33</a:t>
            </a:fld>
            <a:endParaRPr lang="en-US" altLang="en-US" sz="1200"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r>
              <a:rPr lang="en-US" altLang="en-US" smtClean="0"/>
              <a:t>Prison records – switching of clothes</a:t>
            </a:r>
          </a:p>
          <a:p>
            <a:endParaRPr lang="en-US" altLang="en-US" smtClean="0"/>
          </a:p>
          <a:p>
            <a:r>
              <a:rPr lang="en-US" altLang="en-US" smtClean="0"/>
              <a:t>Work records – bad acts on the job</a:t>
            </a:r>
          </a:p>
          <a:p>
            <a:endParaRPr lang="en-US" altLang="en-US" smtClean="0"/>
          </a:p>
          <a:p>
            <a:r>
              <a:rPr lang="en-US" altLang="en-US" smtClean="0"/>
              <a:t>Medical records  - subpoena  </a:t>
            </a:r>
            <a:r>
              <a:rPr lang="en-US" altLang="en-US" i="1" smtClean="0"/>
              <a:t>Brown v. United States, </a:t>
            </a:r>
            <a:r>
              <a:rPr lang="en-US" altLang="en-US" smtClean="0"/>
              <a:t>567 A.2d 426 (D.C. 1989)</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FB0C54B-F401-4D54-89D3-8AC5406190B3}" type="slidenum">
              <a:rPr lang="en-US" altLang="en-US" smtClean="0"/>
              <a:pPr>
                <a:defRPr/>
              </a:pPr>
              <a:t>39</a:t>
            </a:fld>
            <a:endParaRPr lang="en-US" altLang="en-US"/>
          </a:p>
        </p:txBody>
      </p:sp>
    </p:spTree>
    <p:extLst>
      <p:ext uri="{BB962C8B-B14F-4D97-AF65-F5344CB8AC3E}">
        <p14:creationId xmlns:p14="http://schemas.microsoft.com/office/powerpoint/2010/main" val="1741900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FB0C54B-F401-4D54-89D3-8AC5406190B3}" type="slidenum">
              <a:rPr lang="en-US" altLang="en-US" smtClean="0"/>
              <a:pPr>
                <a:defRPr/>
              </a:pPr>
              <a:t>40</a:t>
            </a:fld>
            <a:endParaRPr lang="en-US" altLang="en-US"/>
          </a:p>
        </p:txBody>
      </p:sp>
    </p:spTree>
    <p:extLst>
      <p:ext uri="{BB962C8B-B14F-4D97-AF65-F5344CB8AC3E}">
        <p14:creationId xmlns:p14="http://schemas.microsoft.com/office/powerpoint/2010/main" val="2241994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219A2AE-91EC-443B-8F5D-EE556E6A6AAE}" type="slidenum">
              <a:rPr lang="en-US" altLang="en-US" sz="1200" smtClean="0"/>
              <a:pPr/>
              <a:t>44</a:t>
            </a:fld>
            <a:endParaRPr lang="en-US" altLang="en-US" sz="1200"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r>
              <a:rPr lang="en-US" altLang="en-US" smtClean="0"/>
              <a:t>Never “agreement.”  Always DEAL.</a:t>
            </a:r>
          </a:p>
          <a:p>
            <a:endParaRPr lang="en-US" altLang="en-US" smtClean="0"/>
          </a:p>
          <a:p>
            <a:r>
              <a:rPr lang="en-US" altLang="en-US" smtClean="0"/>
              <a:t>Beware prior consistent statements.  </a:t>
            </a:r>
            <a:r>
              <a:rPr lang="en-US" altLang="en-US" i="1" smtClean="0"/>
              <a:t>Tome v. United States, </a:t>
            </a:r>
            <a:r>
              <a:rPr lang="en-US" altLang="en-US" smtClean="0"/>
              <a:t>513 US 150 (1995)</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FB0C54B-F401-4D54-89D3-8AC5406190B3}" type="slidenum">
              <a:rPr lang="en-US" altLang="en-US" smtClean="0"/>
              <a:pPr>
                <a:defRPr/>
              </a:pPr>
              <a:t>60</a:t>
            </a:fld>
            <a:endParaRPr lang="en-US" altLang="en-US"/>
          </a:p>
        </p:txBody>
      </p:sp>
    </p:spTree>
    <p:extLst>
      <p:ext uri="{BB962C8B-B14F-4D97-AF65-F5344CB8AC3E}">
        <p14:creationId xmlns:p14="http://schemas.microsoft.com/office/powerpoint/2010/main" val="836920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a:p>
          </p:txBody>
        </p:sp>
        <p:sp>
          <p:nvSpPr>
            <p:cNvPr id="6" name="Arc 4"/>
            <p:cNvSpPr>
              <a:spLocks/>
            </p:cNvSpPr>
            <p:nvPr/>
          </p:nvSpPr>
          <p:spPr bwMode="auto">
            <a:xfrm>
              <a:off x="-652" y="978"/>
              <a:ext cx="4237" cy="3342"/>
            </a:xfrm>
            <a:custGeom>
              <a:avLst/>
              <a:gdLst>
                <a:gd name="T0" fmla="*/ 0 w 21600"/>
                <a:gd name="T1" fmla="*/ 0 h 21231"/>
                <a:gd name="T2" fmla="*/ 1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077"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en-US" altLang="en-US" noProof="0" smtClean="0"/>
              <a:t>Click to edit Master title style</a:t>
            </a:r>
          </a:p>
        </p:txBody>
      </p:sp>
      <p:sp>
        <p:nvSpPr>
          <p:cNvPr id="307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anose="05000000000000000000" pitchFamily="2" charset="2"/>
              <a:buNone/>
              <a:defRPr/>
            </a:lvl1pPr>
          </a:lstStyle>
          <a:p>
            <a:pPr lvl="0"/>
            <a:r>
              <a:rPr lang="en-US" altLang="en-US" noProof="0" smtClean="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ltLang="en-US"/>
          </a:p>
        </p:txBody>
      </p:sp>
      <p:sp>
        <p:nvSpPr>
          <p:cNvPr id="8" name="Rectangle 8"/>
          <p:cNvSpPr>
            <a:spLocks noGrp="1" noChangeArrowheads="1"/>
          </p:cNvSpPr>
          <p:nvPr>
            <p:ph type="ftr" sz="quarter" idx="11"/>
          </p:nvPr>
        </p:nvSpPr>
        <p:spPr/>
        <p:txBody>
          <a:bodyPr/>
          <a:lstStyle>
            <a:lvl1pPr>
              <a:defRPr/>
            </a:lvl1pPr>
          </a:lstStyle>
          <a:p>
            <a:pPr>
              <a:defRPr/>
            </a:pPr>
            <a:endParaRPr lang="en-US" altLang="en-US"/>
          </a:p>
        </p:txBody>
      </p:sp>
      <p:sp>
        <p:nvSpPr>
          <p:cNvPr id="9" name="Rectangle 9"/>
          <p:cNvSpPr>
            <a:spLocks noGrp="1" noChangeArrowheads="1"/>
          </p:cNvSpPr>
          <p:nvPr>
            <p:ph type="sldNum" sz="quarter" idx="12"/>
          </p:nvPr>
        </p:nvSpPr>
        <p:spPr/>
        <p:txBody>
          <a:bodyPr/>
          <a:lstStyle>
            <a:lvl1pPr>
              <a:defRPr/>
            </a:lvl1pPr>
          </a:lstStyle>
          <a:p>
            <a:pPr>
              <a:defRPr/>
            </a:pPr>
            <a:fld id="{EC5942B3-4FB6-4083-813D-7730C1DC9D7E}" type="slidenum">
              <a:rPr lang="en-US" altLang="en-US"/>
              <a:pPr>
                <a:defRPr/>
              </a:pPr>
              <a:t>‹#›</a:t>
            </a:fld>
            <a:endParaRPr lang="en-US" altLang="en-US"/>
          </a:p>
        </p:txBody>
      </p:sp>
    </p:spTree>
    <p:extLst>
      <p:ext uri="{BB962C8B-B14F-4D97-AF65-F5344CB8AC3E}">
        <p14:creationId xmlns:p14="http://schemas.microsoft.com/office/powerpoint/2010/main" val="130429734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p:cNvSpPr>
            <a:spLocks noGrp="1" noChangeArrowheads="1"/>
          </p:cNvSpPr>
          <p:nvPr>
            <p:ph type="sldNum" sz="quarter" idx="12"/>
          </p:nvPr>
        </p:nvSpPr>
        <p:spPr>
          <a:ln/>
        </p:spPr>
        <p:txBody>
          <a:bodyPr/>
          <a:lstStyle>
            <a:lvl1pPr>
              <a:defRPr/>
            </a:lvl1pPr>
          </a:lstStyle>
          <a:p>
            <a:pPr>
              <a:defRPr/>
            </a:pPr>
            <a:fld id="{EB9B0F31-1C8F-46A1-94A3-476364AE4405}" type="slidenum">
              <a:rPr lang="en-US" altLang="en-US"/>
              <a:pPr>
                <a:defRPr/>
              </a:pPr>
              <a:t>‹#›</a:t>
            </a:fld>
            <a:endParaRPr lang="en-US" altLang="en-US"/>
          </a:p>
        </p:txBody>
      </p:sp>
    </p:spTree>
    <p:extLst>
      <p:ext uri="{BB962C8B-B14F-4D97-AF65-F5344CB8AC3E}">
        <p14:creationId xmlns:p14="http://schemas.microsoft.com/office/powerpoint/2010/main" val="392824313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p:cNvSpPr>
            <a:spLocks noGrp="1" noChangeArrowheads="1"/>
          </p:cNvSpPr>
          <p:nvPr>
            <p:ph type="sldNum" sz="quarter" idx="12"/>
          </p:nvPr>
        </p:nvSpPr>
        <p:spPr>
          <a:ln/>
        </p:spPr>
        <p:txBody>
          <a:bodyPr/>
          <a:lstStyle>
            <a:lvl1pPr>
              <a:defRPr/>
            </a:lvl1pPr>
          </a:lstStyle>
          <a:p>
            <a:pPr>
              <a:defRPr/>
            </a:pPr>
            <a:fld id="{4F57F922-8E64-4A33-A090-0E89646B8691}" type="slidenum">
              <a:rPr lang="en-US" altLang="en-US"/>
              <a:pPr>
                <a:defRPr/>
              </a:pPr>
              <a:t>‹#›</a:t>
            </a:fld>
            <a:endParaRPr lang="en-US" altLang="en-US"/>
          </a:p>
        </p:txBody>
      </p:sp>
    </p:spTree>
    <p:extLst>
      <p:ext uri="{BB962C8B-B14F-4D97-AF65-F5344CB8AC3E}">
        <p14:creationId xmlns:p14="http://schemas.microsoft.com/office/powerpoint/2010/main" val="227277110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Online Image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p:cNvSpPr>
            <a:spLocks noGrp="1" noChangeArrowheads="1"/>
          </p:cNvSpPr>
          <p:nvPr>
            <p:ph type="sldNum" sz="quarter" idx="12"/>
          </p:nvPr>
        </p:nvSpPr>
        <p:spPr>
          <a:ln/>
        </p:spPr>
        <p:txBody>
          <a:bodyPr/>
          <a:lstStyle>
            <a:lvl1pPr>
              <a:defRPr/>
            </a:lvl1pPr>
          </a:lstStyle>
          <a:p>
            <a:pPr>
              <a:defRPr/>
            </a:pPr>
            <a:fld id="{D8C6749F-7044-4D56-ACFC-22BB1780C594}" type="slidenum">
              <a:rPr lang="en-US" altLang="en-US"/>
              <a:pPr>
                <a:defRPr/>
              </a:pPr>
              <a:t>‹#›</a:t>
            </a:fld>
            <a:endParaRPr lang="en-US" altLang="en-US"/>
          </a:p>
        </p:txBody>
      </p:sp>
    </p:spTree>
    <p:extLst>
      <p:ext uri="{BB962C8B-B14F-4D97-AF65-F5344CB8AC3E}">
        <p14:creationId xmlns:p14="http://schemas.microsoft.com/office/powerpoint/2010/main" val="204627422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p:cNvSpPr>
            <a:spLocks noGrp="1" noChangeArrowheads="1"/>
          </p:cNvSpPr>
          <p:nvPr>
            <p:ph type="sldNum" sz="quarter" idx="12"/>
          </p:nvPr>
        </p:nvSpPr>
        <p:spPr>
          <a:ln/>
        </p:spPr>
        <p:txBody>
          <a:bodyPr/>
          <a:lstStyle>
            <a:lvl1pPr>
              <a:defRPr/>
            </a:lvl1pPr>
          </a:lstStyle>
          <a:p>
            <a:pPr>
              <a:defRPr/>
            </a:pPr>
            <a:fld id="{0A2EFF45-3FBC-438B-A582-7EE7F0C4B617}" type="slidenum">
              <a:rPr lang="en-US" altLang="en-US"/>
              <a:pPr>
                <a:defRPr/>
              </a:pPr>
              <a:t>‹#›</a:t>
            </a:fld>
            <a:endParaRPr lang="en-US" altLang="en-US"/>
          </a:p>
        </p:txBody>
      </p:sp>
    </p:spTree>
    <p:extLst>
      <p:ext uri="{BB962C8B-B14F-4D97-AF65-F5344CB8AC3E}">
        <p14:creationId xmlns:p14="http://schemas.microsoft.com/office/powerpoint/2010/main" val="119597085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p:cNvSpPr>
            <a:spLocks noGrp="1" noChangeArrowheads="1"/>
          </p:cNvSpPr>
          <p:nvPr>
            <p:ph type="sldNum" sz="quarter" idx="12"/>
          </p:nvPr>
        </p:nvSpPr>
        <p:spPr>
          <a:ln/>
        </p:spPr>
        <p:txBody>
          <a:bodyPr/>
          <a:lstStyle>
            <a:lvl1pPr>
              <a:defRPr/>
            </a:lvl1pPr>
          </a:lstStyle>
          <a:p>
            <a:pPr>
              <a:defRPr/>
            </a:pPr>
            <a:fld id="{D9B9426D-1DD9-4DE6-9CCA-E70EFF0B2178}" type="slidenum">
              <a:rPr lang="en-US" altLang="en-US"/>
              <a:pPr>
                <a:defRPr/>
              </a:pPr>
              <a:t>‹#›</a:t>
            </a:fld>
            <a:endParaRPr lang="en-US" altLang="en-US"/>
          </a:p>
        </p:txBody>
      </p:sp>
    </p:spTree>
    <p:extLst>
      <p:ext uri="{BB962C8B-B14F-4D97-AF65-F5344CB8AC3E}">
        <p14:creationId xmlns:p14="http://schemas.microsoft.com/office/powerpoint/2010/main" val="110127991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p:cNvSpPr>
            <a:spLocks noGrp="1" noChangeArrowheads="1"/>
          </p:cNvSpPr>
          <p:nvPr>
            <p:ph type="sldNum" sz="quarter" idx="12"/>
          </p:nvPr>
        </p:nvSpPr>
        <p:spPr>
          <a:ln/>
        </p:spPr>
        <p:txBody>
          <a:bodyPr/>
          <a:lstStyle>
            <a:lvl1pPr>
              <a:defRPr/>
            </a:lvl1pPr>
          </a:lstStyle>
          <a:p>
            <a:pPr>
              <a:defRPr/>
            </a:pPr>
            <a:fld id="{3EE8F1AD-347C-4A1E-B194-D989FFA32CEC}" type="slidenum">
              <a:rPr lang="en-US" altLang="en-US"/>
              <a:pPr>
                <a:defRPr/>
              </a:pPr>
              <a:t>‹#›</a:t>
            </a:fld>
            <a:endParaRPr lang="en-US" altLang="en-US"/>
          </a:p>
        </p:txBody>
      </p:sp>
    </p:spTree>
    <p:extLst>
      <p:ext uri="{BB962C8B-B14F-4D97-AF65-F5344CB8AC3E}">
        <p14:creationId xmlns:p14="http://schemas.microsoft.com/office/powerpoint/2010/main" val="23462967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p:cNvSpPr>
            <a:spLocks noGrp="1" noChangeArrowheads="1"/>
          </p:cNvSpPr>
          <p:nvPr>
            <p:ph type="sldNum" sz="quarter" idx="12"/>
          </p:nvPr>
        </p:nvSpPr>
        <p:spPr>
          <a:ln/>
        </p:spPr>
        <p:txBody>
          <a:bodyPr/>
          <a:lstStyle>
            <a:lvl1pPr>
              <a:defRPr/>
            </a:lvl1pPr>
          </a:lstStyle>
          <a:p>
            <a:pPr>
              <a:defRPr/>
            </a:pPr>
            <a:fld id="{5CF09986-7156-4B16-BED9-368819D78892}" type="slidenum">
              <a:rPr lang="en-US" altLang="en-US"/>
              <a:pPr>
                <a:defRPr/>
              </a:pPr>
              <a:t>‹#›</a:t>
            </a:fld>
            <a:endParaRPr lang="en-US" altLang="en-US"/>
          </a:p>
        </p:txBody>
      </p:sp>
    </p:spTree>
    <p:extLst>
      <p:ext uri="{BB962C8B-B14F-4D97-AF65-F5344CB8AC3E}">
        <p14:creationId xmlns:p14="http://schemas.microsoft.com/office/powerpoint/2010/main" val="281988341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9"/>
          <p:cNvSpPr>
            <a:spLocks noGrp="1" noChangeArrowheads="1"/>
          </p:cNvSpPr>
          <p:nvPr>
            <p:ph type="sldNum" sz="quarter" idx="12"/>
          </p:nvPr>
        </p:nvSpPr>
        <p:spPr>
          <a:ln/>
        </p:spPr>
        <p:txBody>
          <a:bodyPr/>
          <a:lstStyle>
            <a:lvl1pPr>
              <a:defRPr/>
            </a:lvl1pPr>
          </a:lstStyle>
          <a:p>
            <a:pPr>
              <a:defRPr/>
            </a:pPr>
            <a:fld id="{40D87BA1-9C4A-4C5A-ABD1-7E3491E49024}" type="slidenum">
              <a:rPr lang="en-US" altLang="en-US"/>
              <a:pPr>
                <a:defRPr/>
              </a:pPr>
              <a:t>‹#›</a:t>
            </a:fld>
            <a:endParaRPr lang="en-US" altLang="en-US"/>
          </a:p>
        </p:txBody>
      </p:sp>
    </p:spTree>
    <p:extLst>
      <p:ext uri="{BB962C8B-B14F-4D97-AF65-F5344CB8AC3E}">
        <p14:creationId xmlns:p14="http://schemas.microsoft.com/office/powerpoint/2010/main" val="370130014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9"/>
          <p:cNvSpPr>
            <a:spLocks noGrp="1" noChangeArrowheads="1"/>
          </p:cNvSpPr>
          <p:nvPr>
            <p:ph type="sldNum" sz="quarter" idx="12"/>
          </p:nvPr>
        </p:nvSpPr>
        <p:spPr>
          <a:ln/>
        </p:spPr>
        <p:txBody>
          <a:bodyPr/>
          <a:lstStyle>
            <a:lvl1pPr>
              <a:defRPr/>
            </a:lvl1pPr>
          </a:lstStyle>
          <a:p>
            <a:pPr>
              <a:defRPr/>
            </a:pPr>
            <a:fld id="{2B9D7260-DB22-4A0B-B484-C7541319A889}" type="slidenum">
              <a:rPr lang="en-US" altLang="en-US"/>
              <a:pPr>
                <a:defRPr/>
              </a:pPr>
              <a:t>‹#›</a:t>
            </a:fld>
            <a:endParaRPr lang="en-US" altLang="en-US"/>
          </a:p>
        </p:txBody>
      </p:sp>
    </p:spTree>
    <p:extLst>
      <p:ext uri="{BB962C8B-B14F-4D97-AF65-F5344CB8AC3E}">
        <p14:creationId xmlns:p14="http://schemas.microsoft.com/office/powerpoint/2010/main" val="141289714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9"/>
          <p:cNvSpPr>
            <a:spLocks noGrp="1" noChangeArrowheads="1"/>
          </p:cNvSpPr>
          <p:nvPr>
            <p:ph type="sldNum" sz="quarter" idx="12"/>
          </p:nvPr>
        </p:nvSpPr>
        <p:spPr>
          <a:ln/>
        </p:spPr>
        <p:txBody>
          <a:bodyPr/>
          <a:lstStyle>
            <a:lvl1pPr>
              <a:defRPr/>
            </a:lvl1pPr>
          </a:lstStyle>
          <a:p>
            <a:pPr>
              <a:defRPr/>
            </a:pPr>
            <a:fld id="{1DFCCD5B-8D84-475D-8674-288A2657EC2D}" type="slidenum">
              <a:rPr lang="en-US" altLang="en-US"/>
              <a:pPr>
                <a:defRPr/>
              </a:pPr>
              <a:t>‹#›</a:t>
            </a:fld>
            <a:endParaRPr lang="en-US" altLang="en-US"/>
          </a:p>
        </p:txBody>
      </p:sp>
    </p:spTree>
    <p:extLst>
      <p:ext uri="{BB962C8B-B14F-4D97-AF65-F5344CB8AC3E}">
        <p14:creationId xmlns:p14="http://schemas.microsoft.com/office/powerpoint/2010/main" val="304043978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p:cNvSpPr>
            <a:spLocks noGrp="1" noChangeArrowheads="1"/>
          </p:cNvSpPr>
          <p:nvPr>
            <p:ph type="sldNum" sz="quarter" idx="12"/>
          </p:nvPr>
        </p:nvSpPr>
        <p:spPr>
          <a:ln/>
        </p:spPr>
        <p:txBody>
          <a:bodyPr/>
          <a:lstStyle>
            <a:lvl1pPr>
              <a:defRPr/>
            </a:lvl1pPr>
          </a:lstStyle>
          <a:p>
            <a:pPr>
              <a:defRPr/>
            </a:pPr>
            <a:fld id="{3A90D99E-C275-42A9-BC37-164BEA26D619}" type="slidenum">
              <a:rPr lang="en-US" altLang="en-US"/>
              <a:pPr>
                <a:defRPr/>
              </a:pPr>
              <a:t>‹#›</a:t>
            </a:fld>
            <a:endParaRPr lang="en-US" altLang="en-US"/>
          </a:p>
        </p:txBody>
      </p:sp>
    </p:spTree>
    <p:extLst>
      <p:ext uri="{BB962C8B-B14F-4D97-AF65-F5344CB8AC3E}">
        <p14:creationId xmlns:p14="http://schemas.microsoft.com/office/powerpoint/2010/main" val="30468136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p:cNvSpPr>
            <a:spLocks noGrp="1" noChangeArrowheads="1"/>
          </p:cNvSpPr>
          <p:nvPr>
            <p:ph type="sldNum" sz="quarter" idx="12"/>
          </p:nvPr>
        </p:nvSpPr>
        <p:spPr>
          <a:ln/>
        </p:spPr>
        <p:txBody>
          <a:bodyPr/>
          <a:lstStyle>
            <a:lvl1pPr>
              <a:defRPr/>
            </a:lvl1pPr>
          </a:lstStyle>
          <a:p>
            <a:pPr>
              <a:defRPr/>
            </a:pPr>
            <a:fld id="{08EDD236-487A-4142-B6C7-A52E674C7638}" type="slidenum">
              <a:rPr lang="en-US" altLang="en-US"/>
              <a:pPr>
                <a:defRPr/>
              </a:pPr>
              <a:t>‹#›</a:t>
            </a:fld>
            <a:endParaRPr lang="en-US" altLang="en-US"/>
          </a:p>
        </p:txBody>
      </p:sp>
    </p:spTree>
    <p:extLst>
      <p:ext uri="{BB962C8B-B14F-4D97-AF65-F5344CB8AC3E}">
        <p14:creationId xmlns:p14="http://schemas.microsoft.com/office/powerpoint/2010/main" val="418660399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en-US"/>
            </a:p>
          </p:txBody>
        </p:sp>
        <p:sp>
          <p:nvSpPr>
            <p:cNvPr id="1033" name="Arc 4"/>
            <p:cNvSpPr>
              <a:spLocks/>
            </p:cNvSpPr>
            <p:nvPr/>
          </p:nvSpPr>
          <p:spPr bwMode="auto">
            <a:xfrm>
              <a:off x="0" y="1"/>
              <a:ext cx="5298" cy="4312"/>
            </a:xfrm>
            <a:custGeom>
              <a:avLst/>
              <a:gdLst>
                <a:gd name="T0" fmla="*/ 0 w 21600"/>
                <a:gd name="T1" fmla="*/ 0 h 21600"/>
                <a:gd name="T2" fmla="*/ 5 w 21600"/>
                <a:gd name="T3" fmla="*/ 1 h 21600"/>
                <a:gd name="T4" fmla="*/ 0 w 21600"/>
                <a:gd name="T5" fmla="*/ 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053" name="Rectangle 5"/>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eaLnBrk="1" hangingPunct="1">
              <a:defRPr sz="1400"/>
            </a:lvl1pPr>
          </a:lstStyle>
          <a:p>
            <a:pPr>
              <a:defRPr/>
            </a:pPr>
            <a:endParaRPr lang="en-US" altLang="en-US"/>
          </a:p>
        </p:txBody>
      </p:sp>
      <p:sp>
        <p:nvSpPr>
          <p:cNvPr id="2056"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a:lvl1pPr>
          </a:lstStyle>
          <a:p>
            <a:pPr>
              <a:defRPr/>
            </a:pPr>
            <a:endParaRPr lang="en-US" altLang="en-US"/>
          </a:p>
        </p:txBody>
      </p:sp>
      <p:sp>
        <p:nvSpPr>
          <p:cNvPr id="2057" name="Rectangle 9"/>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400"/>
            </a:lvl1pPr>
          </a:lstStyle>
          <a:p>
            <a:pPr>
              <a:defRPr/>
            </a:pPr>
            <a:fld id="{DE64DB19-B4CC-42D3-82C0-61F7043EE063}" type="slidenum">
              <a:rPr lang="en-US" altLang="en-US"/>
              <a:pPr>
                <a:defRPr/>
              </a:pPr>
              <a:t>‹#›</a:t>
            </a:fld>
            <a:endParaRPr lang="en-US" altLang="en-US"/>
          </a:p>
        </p:txBody>
      </p:sp>
      <p:sp>
        <p:nvSpPr>
          <p:cNvPr id="1031" name="Rectangle 11"/>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dk2" tx1="lt1" bg2="dk1" tx2="lt2" accent1="accent1" accent2="accent2" accent3="accent3" accent4="accent4" accent5="accent5" accent6="accent6" hlink="hlink" folHlink="folHlink"/>
  <p:sldLayoutIdLst>
    <p:sldLayoutId id="2147483746"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transition/>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1"/>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44.png"/><Relationship Id="rId4" Type="http://schemas.openxmlformats.org/officeDocument/2006/relationships/notesSlide" Target="../notesSlides/notesSlide9.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46.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47.png"/></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7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6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3999" y="152400"/>
            <a:ext cx="558420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2"/>
          <p:cNvSpPr txBox="1">
            <a:spLocks noChangeArrowheads="1"/>
          </p:cNvSpPr>
          <p:nvPr/>
        </p:nvSpPr>
        <p:spPr bwMode="auto">
          <a:xfrm>
            <a:off x="5355604" y="5867400"/>
            <a:ext cx="3505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a:spcBef>
                <a:spcPct val="0"/>
              </a:spcBef>
              <a:buClrTx/>
              <a:buSzTx/>
              <a:buFontTx/>
              <a:buNone/>
            </a:pPr>
            <a:r>
              <a:rPr lang="en-US" altLang="en-US" sz="2400" dirty="0"/>
              <a:t>Kasha Castillo</a:t>
            </a:r>
          </a:p>
          <a:p>
            <a:pPr algn="ctr">
              <a:spcBef>
                <a:spcPct val="0"/>
              </a:spcBef>
              <a:buClrTx/>
              <a:buSzTx/>
              <a:buFontTx/>
              <a:buNone/>
            </a:pPr>
            <a:r>
              <a:rPr lang="en-US" altLang="en-US" sz="2400" dirty="0"/>
              <a:t>Supervising Trial Attorney</a:t>
            </a:r>
          </a:p>
        </p:txBody>
      </p:sp>
      <p:sp>
        <p:nvSpPr>
          <p:cNvPr id="2" name="TextBox 1"/>
          <p:cNvSpPr txBox="1"/>
          <p:nvPr/>
        </p:nvSpPr>
        <p:spPr>
          <a:xfrm>
            <a:off x="381000" y="5867400"/>
            <a:ext cx="2743200" cy="830997"/>
          </a:xfrm>
          <a:prstGeom prst="rect">
            <a:avLst/>
          </a:prstGeom>
          <a:noFill/>
        </p:spPr>
        <p:txBody>
          <a:bodyPr wrap="square" rtlCol="0">
            <a:spAutoFit/>
          </a:bodyPr>
          <a:lstStyle/>
          <a:p>
            <a:r>
              <a:rPr lang="en-US" dirty="0" err="1" smtClean="0"/>
              <a:t>Shereen</a:t>
            </a:r>
            <a:r>
              <a:rPr lang="en-US" dirty="0" smtClean="0"/>
              <a:t> </a:t>
            </a:r>
            <a:r>
              <a:rPr lang="en-US" dirty="0" err="1" smtClean="0"/>
              <a:t>Charlick</a:t>
            </a:r>
            <a:endParaRPr lang="en-US" dirty="0" smtClean="0"/>
          </a:p>
          <a:p>
            <a:r>
              <a:rPr lang="en-US" dirty="0" smtClean="0"/>
              <a:t>Chief Trial Attorney</a:t>
            </a:r>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5800" y="609600"/>
            <a:ext cx="7772400" cy="1143000"/>
          </a:xfrm>
          <a:prstGeom prst="rect">
            <a:avLst/>
          </a:prstGeom>
        </p:spPr>
        <p:txBody>
          <a:bodyPr/>
          <a:lst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r>
              <a:rPr lang="en-US" dirty="0" smtClean="0"/>
              <a:t>Title</a:t>
            </a:r>
            <a:endParaRPr lang="en-US" dirty="0"/>
          </a:p>
        </p:txBody>
      </p:sp>
      <p:pic>
        <p:nvPicPr>
          <p:cNvPr id="4" name="FBIA202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95400"/>
            <a:ext cx="9144000" cy="4768850"/>
          </a:xfrm>
          <a:prstGeom prst="rect">
            <a:avLst/>
          </a:prstGeom>
        </p:spPr>
      </p:pic>
    </p:spTree>
    <p:extLst>
      <p:ext uri="{BB962C8B-B14F-4D97-AF65-F5344CB8AC3E}">
        <p14:creationId xmlns:p14="http://schemas.microsoft.com/office/powerpoint/2010/main" val="35155394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A-File</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2611953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63271"/>
            <a:ext cx="5638800" cy="6760731"/>
          </a:xfrm>
          <a:prstGeom prst="rect">
            <a:avLst/>
          </a:prstGeom>
        </p:spPr>
      </p:pic>
      <p:sp>
        <p:nvSpPr>
          <p:cNvPr id="4" name="Rectangle 3"/>
          <p:cNvSpPr/>
          <p:nvPr/>
        </p:nvSpPr>
        <p:spPr bwMode="auto">
          <a:xfrm>
            <a:off x="1524000" y="63271"/>
            <a:ext cx="5638800" cy="6794728"/>
          </a:xfrm>
          <a:prstGeom prst="rect">
            <a:avLst/>
          </a:prstGeom>
          <a:solidFill>
            <a:schemeClr val="bg2">
              <a:alpha val="62000"/>
            </a:scheme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200" y="1219200"/>
            <a:ext cx="8991600" cy="1394906"/>
          </a:xfrm>
          <a:prstGeom prst="rect">
            <a:avLst/>
          </a:prstGeom>
        </p:spPr>
      </p:pic>
    </p:spTree>
    <p:extLst>
      <p:ext uri="{BB962C8B-B14F-4D97-AF65-F5344CB8AC3E}">
        <p14:creationId xmlns:p14="http://schemas.microsoft.com/office/powerpoint/2010/main" val="10404899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“Hope” Includes</a:t>
            </a:r>
            <a:endParaRPr lang="en-US" dirty="0"/>
          </a:p>
        </p:txBody>
      </p:sp>
      <p:sp>
        <p:nvSpPr>
          <p:cNvPr id="3" name="Content Placeholder 2"/>
          <p:cNvSpPr>
            <a:spLocks noGrp="1"/>
          </p:cNvSpPr>
          <p:nvPr>
            <p:ph idx="1"/>
          </p:nvPr>
        </p:nvSpPr>
        <p:spPr>
          <a:xfrm>
            <a:off x="228600" y="1676400"/>
            <a:ext cx="8610600" cy="4419600"/>
          </a:xfrm>
        </p:spPr>
        <p:txBody>
          <a:bodyPr/>
          <a:lstStyle/>
          <a:p>
            <a:r>
              <a:rPr lang="en-US" u="sng" dirty="0" smtClean="0"/>
              <a:t>Inducement made by government to counsel for the witness is </a:t>
            </a:r>
            <a:r>
              <a:rPr lang="en-US" i="1" u="sng" dirty="0" err="1" smtClean="0"/>
              <a:t>Giglio</a:t>
            </a:r>
            <a:r>
              <a:rPr lang="en-US" u="sng" dirty="0" smtClean="0"/>
              <a:t>.  </a:t>
            </a:r>
            <a:r>
              <a:rPr lang="en-US" sz="2400" i="1" dirty="0" smtClean="0"/>
              <a:t>See</a:t>
            </a:r>
            <a:r>
              <a:rPr lang="en-US" sz="2400" dirty="0" smtClean="0"/>
              <a:t> </a:t>
            </a:r>
            <a:r>
              <a:rPr lang="en-US" sz="2400" i="1" dirty="0"/>
              <a:t>Campbell v. Reed</a:t>
            </a:r>
            <a:r>
              <a:rPr lang="en-US" sz="2400" dirty="0"/>
              <a:t>, 594 F.2d 4, 6 (4th Cir. 1979) (finding </a:t>
            </a:r>
            <a:r>
              <a:rPr lang="en-US" sz="2400" dirty="0" err="1"/>
              <a:t>Giglio</a:t>
            </a:r>
            <a:r>
              <a:rPr lang="en-US" sz="2400" dirty="0"/>
              <a:t> violation when state made promise of non-prosecution to accomplice's lawyer, and lawyer merely told witness that “everything would be all right</a:t>
            </a:r>
            <a:r>
              <a:rPr lang="en-US" sz="2400" dirty="0" smtClean="0"/>
              <a:t>”)</a:t>
            </a:r>
          </a:p>
          <a:p>
            <a:endParaRPr lang="en-US" dirty="0" smtClean="0"/>
          </a:p>
          <a:p>
            <a:r>
              <a:rPr lang="en-US" u="sng" dirty="0" smtClean="0"/>
              <a:t>“Everything will be all right” if witness cooperated. </a:t>
            </a:r>
            <a:r>
              <a:rPr lang="en-US" sz="2400" i="1" dirty="0"/>
              <a:t>Campbell v. Reed</a:t>
            </a:r>
            <a:r>
              <a:rPr lang="en-US" sz="2400" dirty="0"/>
              <a:t>, 594 F.2d 4, 6 (4th Cir. 1979</a:t>
            </a:r>
            <a:r>
              <a:rPr lang="en-US" sz="2400" dirty="0" smtClean="0"/>
              <a:t>)</a:t>
            </a:r>
          </a:p>
          <a:p>
            <a:pPr marL="0" indent="0">
              <a:buNone/>
            </a:pPr>
            <a:endParaRPr lang="en-US" dirty="0"/>
          </a:p>
        </p:txBody>
      </p:sp>
    </p:spTree>
    <p:extLst>
      <p:ext uri="{BB962C8B-B14F-4D97-AF65-F5344CB8AC3E}">
        <p14:creationId xmlns:p14="http://schemas.microsoft.com/office/powerpoint/2010/main" val="2900643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772400" cy="1143000"/>
          </a:xfrm>
        </p:spPr>
        <p:txBody>
          <a:bodyPr/>
          <a:lstStyle/>
          <a:p>
            <a:r>
              <a:rPr lang="en-US" dirty="0" smtClean="0"/>
              <a:t>“Hope” Includes</a:t>
            </a:r>
            <a:endParaRPr lang="en-US" dirty="0"/>
          </a:p>
        </p:txBody>
      </p:sp>
      <p:sp>
        <p:nvSpPr>
          <p:cNvPr id="3" name="Content Placeholder 2"/>
          <p:cNvSpPr>
            <a:spLocks noGrp="1"/>
          </p:cNvSpPr>
          <p:nvPr>
            <p:ph idx="1"/>
          </p:nvPr>
        </p:nvSpPr>
        <p:spPr>
          <a:xfrm>
            <a:off x="533400" y="1600200"/>
            <a:ext cx="8153400" cy="4953000"/>
          </a:xfrm>
        </p:spPr>
        <p:txBody>
          <a:bodyPr/>
          <a:lstStyle/>
          <a:p>
            <a:r>
              <a:rPr lang="en-US" u="sng" dirty="0" smtClean="0"/>
              <a:t>A promise to jailhouse snitch “cooperation will be made known” to the judge</a:t>
            </a:r>
            <a:r>
              <a:rPr lang="en-US" dirty="0" smtClean="0"/>
              <a:t>. </a:t>
            </a:r>
            <a:r>
              <a:rPr lang="en-US" sz="2400" i="1" dirty="0" err="1"/>
              <a:t>Patillo</a:t>
            </a:r>
            <a:r>
              <a:rPr lang="en-US" sz="2400" i="1" dirty="0"/>
              <a:t> v. State</a:t>
            </a:r>
            <a:r>
              <a:rPr lang="en-US" sz="2400" dirty="0"/>
              <a:t>, 368 S.E.2d 493, 498 (Ga. 1988), cert. denied, 488 U.S. 948 (1988</a:t>
            </a:r>
            <a:r>
              <a:rPr lang="en-US" sz="2400" dirty="0" smtClean="0"/>
              <a:t>).</a:t>
            </a:r>
          </a:p>
          <a:p>
            <a:pPr marL="0" indent="0">
              <a:buNone/>
            </a:pPr>
            <a:endParaRPr lang="en-US" dirty="0" smtClean="0"/>
          </a:p>
          <a:p>
            <a:r>
              <a:rPr lang="en-US" u="sng" dirty="0" smtClean="0"/>
              <a:t>Prosecutor’s statement that he would take the “cooperation into consideration” at sentencing</a:t>
            </a:r>
            <a:r>
              <a:rPr lang="en-US" dirty="0" smtClean="0"/>
              <a:t>; </a:t>
            </a:r>
            <a:r>
              <a:rPr lang="en-US" sz="2400" i="1" dirty="0"/>
              <a:t>Commonwealth v. Hill</a:t>
            </a:r>
            <a:r>
              <a:rPr lang="en-US" sz="2400" dirty="0"/>
              <a:t>, 739 N.E.2d 670, 680 (Mass. 2000</a:t>
            </a:r>
            <a:r>
              <a:rPr lang="en-US" sz="2400" dirty="0" smtClean="0"/>
              <a:t>)\; </a:t>
            </a:r>
          </a:p>
          <a:p>
            <a:endParaRPr lang="en-US" dirty="0"/>
          </a:p>
        </p:txBody>
      </p:sp>
    </p:spTree>
    <p:extLst>
      <p:ext uri="{BB962C8B-B14F-4D97-AF65-F5344CB8AC3E}">
        <p14:creationId xmlns:p14="http://schemas.microsoft.com/office/powerpoint/2010/main" val="32191425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85800" y="609600"/>
            <a:ext cx="7772400" cy="1143000"/>
          </a:xfrm>
          <a:prstGeom prst="rect">
            <a:avLst/>
          </a:prstGeom>
        </p:spPr>
        <p:txBody>
          <a:bodyPr/>
          <a:lst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r>
              <a:rPr lang="en-US" dirty="0" smtClean="0"/>
              <a:t>Title</a:t>
            </a:r>
            <a:endParaRPr lang="en-US" dirty="0"/>
          </a:p>
        </p:txBody>
      </p:sp>
      <p:pic>
        <p:nvPicPr>
          <p:cNvPr id="6" name="FBIA2012-201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057400"/>
            <a:ext cx="9144000" cy="2714625"/>
          </a:xfrm>
          <a:prstGeom prst="rect">
            <a:avLst/>
          </a:prstGeom>
        </p:spPr>
      </p:pic>
    </p:spTree>
    <p:extLst>
      <p:ext uri="{BB962C8B-B14F-4D97-AF65-F5344CB8AC3E}">
        <p14:creationId xmlns:p14="http://schemas.microsoft.com/office/powerpoint/2010/main" val="40807575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5800" y="609600"/>
            <a:ext cx="7772400" cy="1143000"/>
          </a:xfrm>
          <a:prstGeom prst="rect">
            <a:avLst/>
          </a:prstGeom>
        </p:spPr>
        <p:txBody>
          <a:bodyPr/>
          <a:lst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r>
              <a:rPr lang="en-US" dirty="0" smtClean="0"/>
              <a:t>Title</a:t>
            </a:r>
            <a:endParaRPr lang="en-US" dirty="0"/>
          </a:p>
        </p:txBody>
      </p:sp>
      <p:pic>
        <p:nvPicPr>
          <p:cNvPr id="4" name="FBIA20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057400"/>
            <a:ext cx="9144000" cy="2587625"/>
          </a:xfrm>
          <a:prstGeom prst="rect">
            <a:avLst/>
          </a:prstGeom>
        </p:spPr>
      </p:pic>
    </p:spTree>
    <p:extLst>
      <p:ext uri="{BB962C8B-B14F-4D97-AF65-F5344CB8AC3E}">
        <p14:creationId xmlns:p14="http://schemas.microsoft.com/office/powerpoint/2010/main" val="38557693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Can We Get Ourselves</a:t>
            </a:r>
            <a:endParaRPr lang="en-US" dirty="0"/>
          </a:p>
        </p:txBody>
      </p:sp>
      <p:sp>
        <p:nvSpPr>
          <p:cNvPr id="11267" name="Content Placeholder 2"/>
          <p:cNvSpPr>
            <a:spLocks noGrp="1"/>
          </p:cNvSpPr>
          <p:nvPr>
            <p:ph idx="1"/>
          </p:nvPr>
        </p:nvSpPr>
        <p:spPr>
          <a:xfrm>
            <a:off x="457200" y="1981200"/>
            <a:ext cx="8001000" cy="5181600"/>
          </a:xfrm>
        </p:spPr>
        <p:txBody>
          <a:bodyPr/>
          <a:lstStyle/>
          <a:p>
            <a:pPr lvl="1" eaLnBrk="1" hangingPunct="1">
              <a:lnSpc>
                <a:spcPct val="80000"/>
              </a:lnSpc>
              <a:buFont typeface="Wingdings" panose="05000000000000000000" pitchFamily="2" charset="2"/>
              <a:buChar char="§"/>
            </a:pPr>
            <a:r>
              <a:rPr lang="en-US" altLang="en-US" sz="2200" b="1" dirty="0" smtClean="0">
                <a:latin typeface="Arial" panose="020B0604020202020204" pitchFamily="34" charset="0"/>
              </a:rPr>
              <a:t>Transcripts/guilty plea forms/police reports</a:t>
            </a:r>
          </a:p>
          <a:p>
            <a:pPr lvl="1" eaLnBrk="1" hangingPunct="1">
              <a:lnSpc>
                <a:spcPct val="80000"/>
              </a:lnSpc>
              <a:buFont typeface="Wingdings" panose="05000000000000000000" pitchFamily="2" charset="2"/>
              <a:buChar char="§"/>
            </a:pPr>
            <a:endParaRPr lang="en-US" altLang="en-US" sz="2200" b="1" dirty="0" smtClean="0">
              <a:latin typeface="Arial" panose="020B0604020202020204" pitchFamily="34" charset="0"/>
            </a:endParaRPr>
          </a:p>
          <a:p>
            <a:pPr lvl="1" eaLnBrk="1" hangingPunct="1">
              <a:lnSpc>
                <a:spcPct val="80000"/>
              </a:lnSpc>
              <a:buFont typeface="Wingdings" panose="05000000000000000000" pitchFamily="2" charset="2"/>
              <a:buChar char="§"/>
            </a:pPr>
            <a:r>
              <a:rPr lang="en-US" altLang="en-US" sz="2200" b="1" dirty="0" smtClean="0">
                <a:latin typeface="Arial" panose="020B0604020202020204" pitchFamily="34" charset="0"/>
              </a:rPr>
              <a:t>Personal interview?  It could happen</a:t>
            </a:r>
          </a:p>
          <a:p>
            <a:pPr lvl="1" eaLnBrk="1" hangingPunct="1">
              <a:lnSpc>
                <a:spcPct val="80000"/>
              </a:lnSpc>
              <a:buFont typeface="Wingdings" panose="05000000000000000000" pitchFamily="2" charset="2"/>
              <a:buChar char="§"/>
            </a:pPr>
            <a:endParaRPr lang="en-US" altLang="en-US" sz="2200" b="1" dirty="0" smtClean="0">
              <a:latin typeface="Arial" panose="020B0604020202020204" pitchFamily="34" charset="0"/>
            </a:endParaRPr>
          </a:p>
          <a:p>
            <a:pPr lvl="1" eaLnBrk="1" hangingPunct="1">
              <a:lnSpc>
                <a:spcPct val="80000"/>
              </a:lnSpc>
              <a:buFont typeface="Wingdings" panose="05000000000000000000" pitchFamily="2" charset="2"/>
              <a:buChar char="§"/>
            </a:pPr>
            <a:r>
              <a:rPr lang="en-US" altLang="en-US" sz="2200" b="1" dirty="0" smtClean="0">
                <a:latin typeface="Arial" panose="020B0604020202020204" pitchFamily="34" charset="0"/>
              </a:rPr>
              <a:t>Attend any court hearing Snitch/Complaining witness has</a:t>
            </a:r>
          </a:p>
          <a:p>
            <a:pPr lvl="1" eaLnBrk="1" hangingPunct="1">
              <a:lnSpc>
                <a:spcPct val="80000"/>
              </a:lnSpc>
              <a:buFont typeface="Wingdings" panose="05000000000000000000" pitchFamily="2" charset="2"/>
              <a:buChar char="§"/>
            </a:pPr>
            <a:endParaRPr lang="en-US" altLang="en-US" sz="2200" b="1" dirty="0">
              <a:latin typeface="Arial" panose="020B0604020202020204" pitchFamily="34" charset="0"/>
            </a:endParaRPr>
          </a:p>
          <a:p>
            <a:pPr lvl="1" eaLnBrk="1" hangingPunct="1">
              <a:lnSpc>
                <a:spcPct val="80000"/>
              </a:lnSpc>
              <a:buFont typeface="Wingdings" panose="05000000000000000000" pitchFamily="2" charset="2"/>
              <a:buChar char="§"/>
            </a:pPr>
            <a:r>
              <a:rPr lang="en-US" altLang="en-US" sz="2200" b="1" dirty="0" smtClean="0">
                <a:latin typeface="Arial" panose="020B0604020202020204" pitchFamily="34" charset="0"/>
              </a:rPr>
              <a:t>Accurint Reports</a:t>
            </a:r>
          </a:p>
          <a:p>
            <a:pPr lvl="1" eaLnBrk="1" hangingPunct="1">
              <a:lnSpc>
                <a:spcPct val="80000"/>
              </a:lnSpc>
              <a:buFont typeface="Wingdings" panose="05000000000000000000" pitchFamily="2" charset="2"/>
              <a:buChar char="§"/>
            </a:pPr>
            <a:endParaRPr lang="en-US" altLang="en-US" sz="2200" b="1" dirty="0">
              <a:latin typeface="Arial" panose="020B0604020202020204" pitchFamily="34" charset="0"/>
            </a:endParaRPr>
          </a:p>
          <a:p>
            <a:pPr lvl="1" eaLnBrk="1" hangingPunct="1">
              <a:lnSpc>
                <a:spcPct val="80000"/>
              </a:lnSpc>
              <a:buFont typeface="Wingdings" panose="05000000000000000000" pitchFamily="2" charset="2"/>
              <a:buChar char="§"/>
            </a:pPr>
            <a:r>
              <a:rPr lang="en-US" altLang="en-US" sz="2200" b="1" dirty="0" smtClean="0">
                <a:latin typeface="Arial" panose="020B0604020202020204" pitchFamily="34" charset="0"/>
              </a:rPr>
              <a:t>DMV records</a:t>
            </a:r>
          </a:p>
          <a:p>
            <a:pPr lvl="1" eaLnBrk="1" hangingPunct="1">
              <a:lnSpc>
                <a:spcPct val="80000"/>
              </a:lnSpc>
              <a:buFont typeface="Wingdings" panose="05000000000000000000" pitchFamily="2" charset="2"/>
              <a:buChar char="§"/>
            </a:pPr>
            <a:endParaRPr lang="en-US" altLang="en-US" sz="2200" b="1" dirty="0" smtClean="0">
              <a:latin typeface="Arial" panose="020B0604020202020204" pitchFamily="34" charset="0"/>
            </a:endParaRPr>
          </a:p>
          <a:p>
            <a:pPr lvl="1" eaLnBrk="1" hangingPunct="1">
              <a:lnSpc>
                <a:spcPct val="80000"/>
              </a:lnSpc>
              <a:buFontTx/>
              <a:buNone/>
            </a:pPr>
            <a:endParaRPr lang="en-US" altLang="en-US" sz="2200" b="1" dirty="0" smtClean="0">
              <a:latin typeface="Arial" panose="020B0604020202020204" pitchFamily="34" charset="0"/>
            </a:endParaRPr>
          </a:p>
          <a:p>
            <a:endParaRPr lang="en-US" altLang="en-US"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67">
                                            <p:txEl>
                                              <p:pRg st="2" end="2"/>
                                            </p:txEl>
                                          </p:spTgt>
                                        </p:tgtEl>
                                        <p:attrNameLst>
                                          <p:attrName>style.visibility</p:attrName>
                                        </p:attrNameLst>
                                      </p:cBhvr>
                                      <p:to>
                                        <p:strVal val="visible"/>
                                      </p:to>
                                    </p:set>
                                    <p:anim calcmode="lin" valueType="num">
                                      <p:cBhvr additive="base">
                                        <p:cTn id="13"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267">
                                            <p:txEl>
                                              <p:pRg st="4" end="4"/>
                                            </p:txEl>
                                          </p:spTgt>
                                        </p:tgtEl>
                                        <p:attrNameLst>
                                          <p:attrName>style.visibility</p:attrName>
                                        </p:attrNameLst>
                                      </p:cBhvr>
                                      <p:to>
                                        <p:strVal val="visible"/>
                                      </p:to>
                                    </p:set>
                                    <p:anim calcmode="lin" valueType="num">
                                      <p:cBhvr additive="base">
                                        <p:cTn id="19" dur="5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267">
                                            <p:txEl>
                                              <p:pRg st="6" end="6"/>
                                            </p:txEl>
                                          </p:spTgt>
                                        </p:tgtEl>
                                        <p:attrNameLst>
                                          <p:attrName>style.visibility</p:attrName>
                                        </p:attrNameLst>
                                      </p:cBhvr>
                                      <p:to>
                                        <p:strVal val="visible"/>
                                      </p:to>
                                    </p:set>
                                    <p:anim calcmode="lin" valueType="num">
                                      <p:cBhvr additive="base">
                                        <p:cTn id="25" dur="5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2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267">
                                            <p:txEl>
                                              <p:pRg st="8" end="8"/>
                                            </p:txEl>
                                          </p:spTgt>
                                        </p:tgtEl>
                                        <p:attrNameLst>
                                          <p:attrName>style.visibility</p:attrName>
                                        </p:attrNameLst>
                                      </p:cBhvr>
                                      <p:to>
                                        <p:strVal val="visible"/>
                                      </p:to>
                                    </p:set>
                                    <p:anim calcmode="lin" valueType="num">
                                      <p:cBhvr additive="base">
                                        <p:cTn id="31" dur="500" fill="hold"/>
                                        <p:tgtEl>
                                          <p:spTgt spid="11267">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26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t>The Power of Social Media</a:t>
            </a: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86001" y="1066800"/>
            <a:ext cx="3969106" cy="5791200"/>
          </a:xfrm>
        </p:spPr>
      </p:pic>
    </p:spTree>
    <p:extLst>
      <p:ext uri="{BB962C8B-B14F-4D97-AF65-F5344CB8AC3E}">
        <p14:creationId xmlns:p14="http://schemas.microsoft.com/office/powerpoint/2010/main" val="4606384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3000" y="152400"/>
            <a:ext cx="7251897" cy="6582701"/>
          </a:xfrm>
          <a:prstGeom prst="rect">
            <a:avLst/>
          </a:prstGeom>
        </p:spPr>
      </p:pic>
    </p:spTree>
    <p:extLst>
      <p:ext uri="{BB962C8B-B14F-4D97-AF65-F5344CB8AC3E}">
        <p14:creationId xmlns:p14="http://schemas.microsoft.com/office/powerpoint/2010/main" val="69962999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Making the Snitch Not Your Problem</a:t>
            </a:r>
            <a:endParaRPr lang="en-US" dirty="0"/>
          </a:p>
        </p:txBody>
      </p:sp>
      <p:sp>
        <p:nvSpPr>
          <p:cNvPr id="6147" name="Content Placeholder 2"/>
          <p:cNvSpPr>
            <a:spLocks noGrp="1"/>
          </p:cNvSpPr>
          <p:nvPr>
            <p:ph idx="1"/>
          </p:nvPr>
        </p:nvSpPr>
        <p:spPr/>
        <p:txBody>
          <a:bodyPr/>
          <a:lstStyle/>
          <a:p>
            <a:r>
              <a:rPr lang="en-US" altLang="en-US" dirty="0" smtClean="0"/>
              <a:t>What We Should Demand from Prosecutors</a:t>
            </a:r>
          </a:p>
          <a:p>
            <a:endParaRPr lang="en-US" altLang="en-US" dirty="0" smtClean="0"/>
          </a:p>
          <a:p>
            <a:r>
              <a:rPr lang="en-US" altLang="en-US" dirty="0" smtClean="0"/>
              <a:t>What We Can Get Ourselves</a:t>
            </a:r>
          </a:p>
          <a:p>
            <a:endParaRPr lang="en-US" altLang="en-US" dirty="0" smtClean="0"/>
          </a:p>
          <a:p>
            <a:r>
              <a:rPr lang="en-US" altLang="en-US" dirty="0" smtClean="0"/>
              <a:t>What We Have to Litigate to Get</a:t>
            </a:r>
          </a:p>
          <a:p>
            <a:endParaRPr lang="en-US" altLang="en-US" dirty="0" smtClean="0"/>
          </a:p>
          <a:p>
            <a:r>
              <a:rPr lang="en-US" altLang="en-US" dirty="0" smtClean="0"/>
              <a:t>What to do With the </a:t>
            </a:r>
            <a:r>
              <a:rPr lang="en-US" altLang="en-US" dirty="0" err="1" smtClean="0"/>
              <a:t>Sh</a:t>
            </a:r>
            <a:r>
              <a:rPr lang="en-US" altLang="en-US" dirty="0" smtClean="0"/>
              <a:t>** you Get</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Enrique Rodolfo Bustos Gonzalez - Windows Internet Explore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47800" y="1219200"/>
            <a:ext cx="6172200"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19200" y="76200"/>
            <a:ext cx="6629400" cy="769938"/>
          </a:xfrm>
          <a:prstGeom prst="rect">
            <a:avLst/>
          </a:prstGeom>
          <a:noFill/>
        </p:spPr>
        <p:txBody>
          <a:bodyPr>
            <a:spAutoFit/>
          </a:bodyPr>
          <a:lstStyle/>
          <a:p>
            <a:pPr algn="ctr">
              <a:defRPr/>
            </a:pPr>
            <a:r>
              <a:rPr lang="en-US" sz="4400" dirty="0">
                <a:solidFill>
                  <a:schemeClr val="tx2"/>
                </a:solidFill>
                <a:effectLst>
                  <a:outerShdw blurRad="38100" dist="38100" dir="2700000" algn="tl">
                    <a:srgbClr val="000000">
                      <a:alpha val="43137"/>
                    </a:srgbClr>
                  </a:outerShdw>
                </a:effectLst>
                <a:latin typeface="+mj-lt"/>
              </a:rPr>
              <a:t>The Snitch </a:t>
            </a:r>
            <a:r>
              <a:rPr lang="en-US" sz="4400" dirty="0" err="1">
                <a:solidFill>
                  <a:schemeClr val="tx2"/>
                </a:solidFill>
                <a:effectLst>
                  <a:outerShdw blurRad="38100" dist="38100" dir="2700000" algn="tl">
                    <a:srgbClr val="000000">
                      <a:alpha val="43137"/>
                    </a:srgbClr>
                  </a:outerShdw>
                </a:effectLst>
                <a:latin typeface="+mj-lt"/>
              </a:rPr>
              <a:t>Ain’t</a:t>
            </a:r>
            <a:r>
              <a:rPr lang="en-US" sz="4400" dirty="0">
                <a:solidFill>
                  <a:schemeClr val="tx2"/>
                </a:solidFill>
                <a:effectLst>
                  <a:outerShdw blurRad="38100" dist="38100" dir="2700000" algn="tl">
                    <a:srgbClr val="000000">
                      <a:alpha val="43137"/>
                    </a:srgbClr>
                  </a:outerShdw>
                </a:effectLst>
                <a:latin typeface="+mj-lt"/>
              </a:rPr>
              <a:t> No Saint</a:t>
            </a:r>
          </a:p>
        </p:txBody>
      </p:sp>
    </p:spTree>
    <p:extLst>
      <p:ext uri="{BB962C8B-B14F-4D97-AF65-F5344CB8AC3E}">
        <p14:creationId xmlns:p14="http://schemas.microsoft.com/office/powerpoint/2010/main" val="24342990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additive="base">
                                        <p:cTn id="7" dur="500" fill="hold"/>
                                        <p:tgtEl>
                                          <p:spTgt spid="18434"/>
                                        </p:tgtEl>
                                        <p:attrNameLst>
                                          <p:attrName>ppt_x</p:attrName>
                                        </p:attrNameLst>
                                      </p:cBhvr>
                                      <p:tavLst>
                                        <p:tav tm="0">
                                          <p:val>
                                            <p:strVal val="#ppt_x"/>
                                          </p:val>
                                        </p:tav>
                                        <p:tav tm="100000">
                                          <p:val>
                                            <p:strVal val="#ppt_x"/>
                                          </p:val>
                                        </p:tav>
                                      </p:tavLst>
                                    </p:anim>
                                    <p:anim calcmode="lin" valueType="num">
                                      <p:cBhvr additive="base">
                                        <p:cTn id="8"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0"/>
            <a:ext cx="8686800" cy="1323975"/>
          </a:xfrm>
          <a:prstGeom prst="rect">
            <a:avLst/>
          </a:prstGeom>
          <a:noFill/>
        </p:spPr>
        <p:txBody>
          <a:bodyPr>
            <a:spAutoFit/>
          </a:bodyPr>
          <a:lstStyle/>
          <a:p>
            <a:pPr algn="ctr">
              <a:defRPr/>
            </a:pPr>
            <a:r>
              <a:rPr lang="en-US" sz="4000" dirty="0">
                <a:solidFill>
                  <a:schemeClr val="tx2"/>
                </a:solidFill>
                <a:effectLst>
                  <a:outerShdw blurRad="38100" dist="38100" dir="2700000" algn="tl">
                    <a:srgbClr val="000000">
                      <a:alpha val="43137"/>
                    </a:srgbClr>
                  </a:outerShdw>
                </a:effectLst>
                <a:latin typeface="+mj-lt"/>
              </a:rPr>
              <a:t>Facebook Can Show Us Where Pictures Were Taken </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1980" y="1316355"/>
            <a:ext cx="7152439" cy="5420732"/>
          </a:xfrm>
          <a:prstGeom prst="rect">
            <a:avLst/>
          </a:prstGeom>
        </p:spPr>
      </p:pic>
    </p:spTree>
    <p:extLst>
      <p:ext uri="{BB962C8B-B14F-4D97-AF65-F5344CB8AC3E}">
        <p14:creationId xmlns:p14="http://schemas.microsoft.com/office/powerpoint/2010/main" val="274340709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descr="Edgar Ibarra - Windows Internet Explore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71600" y="1981200"/>
            <a:ext cx="6332538" cy="470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7200" y="152400"/>
            <a:ext cx="8305800" cy="1323975"/>
          </a:xfrm>
          <a:prstGeom prst="rect">
            <a:avLst/>
          </a:prstGeom>
          <a:noFill/>
        </p:spPr>
        <p:txBody>
          <a:bodyPr>
            <a:spAutoFit/>
          </a:bodyPr>
          <a:lstStyle/>
          <a:p>
            <a:pPr algn="ctr">
              <a:defRPr/>
            </a:pPr>
            <a:r>
              <a:rPr lang="en-US" sz="4000" dirty="0">
                <a:solidFill>
                  <a:schemeClr val="tx2"/>
                </a:solidFill>
                <a:effectLst>
                  <a:outerShdw blurRad="38100" dist="38100" dir="2700000" algn="tl">
                    <a:srgbClr val="000000">
                      <a:alpha val="43137"/>
                    </a:srgbClr>
                  </a:outerShdw>
                </a:effectLst>
                <a:latin typeface="+mj-lt"/>
              </a:rPr>
              <a:t>Facebook Can Give Us the Dates of Those Photos</a:t>
            </a:r>
          </a:p>
        </p:txBody>
      </p:sp>
    </p:spTree>
    <p:extLst>
      <p:ext uri="{BB962C8B-B14F-4D97-AF65-F5344CB8AC3E}">
        <p14:creationId xmlns:p14="http://schemas.microsoft.com/office/powerpoint/2010/main" val="309336526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179115"/>
            <a:ext cx="9144000" cy="2638873"/>
          </a:xfrm>
          <a:prstGeom prst="rect">
            <a:avLst/>
          </a:prstGeom>
        </p:spPr>
      </p:pic>
      <p:sp>
        <p:nvSpPr>
          <p:cNvPr id="4" name="Rectangle 3"/>
          <p:cNvSpPr/>
          <p:nvPr/>
        </p:nvSpPr>
        <p:spPr bwMode="auto">
          <a:xfrm>
            <a:off x="-17809" y="2179115"/>
            <a:ext cx="9161809" cy="2638873"/>
          </a:xfrm>
          <a:prstGeom prst="rect">
            <a:avLst/>
          </a:prstGeom>
          <a:solidFill>
            <a:schemeClr val="bg2">
              <a:alpha val="62000"/>
            </a:scheme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665" y="3046821"/>
            <a:ext cx="9163665" cy="903460"/>
          </a:xfrm>
          <a:prstGeom prst="rect">
            <a:avLst/>
          </a:prstGeom>
        </p:spPr>
      </p:pic>
    </p:spTree>
    <p:extLst>
      <p:ext uri="{BB962C8B-B14F-4D97-AF65-F5344CB8AC3E}">
        <p14:creationId xmlns:p14="http://schemas.microsoft.com/office/powerpoint/2010/main" val="40152772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045" y="0"/>
            <a:ext cx="8947910" cy="6858000"/>
          </a:xfrm>
          <a:prstGeom prst="rect">
            <a:avLst/>
          </a:prstGeom>
        </p:spPr>
      </p:pic>
      <p:sp>
        <p:nvSpPr>
          <p:cNvPr id="4" name="Rectangle 3"/>
          <p:cNvSpPr/>
          <p:nvPr/>
        </p:nvSpPr>
        <p:spPr bwMode="auto">
          <a:xfrm>
            <a:off x="222310" y="0"/>
            <a:ext cx="8699380" cy="6858000"/>
          </a:xfrm>
          <a:prstGeom prst="rect">
            <a:avLst/>
          </a:prstGeom>
          <a:solidFill>
            <a:schemeClr val="bg2">
              <a:alpha val="62000"/>
            </a:scheme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81400" y="2819400"/>
            <a:ext cx="5225145" cy="914400"/>
          </a:xfrm>
          <a:prstGeom prst="rect">
            <a:avLst/>
          </a:prstGeom>
        </p:spPr>
      </p:pic>
      <p:sp>
        <p:nvSpPr>
          <p:cNvPr id="5" name="Rectangle 4"/>
          <p:cNvSpPr/>
          <p:nvPr/>
        </p:nvSpPr>
        <p:spPr bwMode="auto">
          <a:xfrm>
            <a:off x="4572000" y="2971800"/>
            <a:ext cx="1447800" cy="2286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Tree>
    <p:extLst>
      <p:ext uri="{BB962C8B-B14F-4D97-AF65-F5344CB8AC3E}">
        <p14:creationId xmlns:p14="http://schemas.microsoft.com/office/powerpoint/2010/main" val="23823244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0618" y="0"/>
            <a:ext cx="7282764" cy="6858000"/>
          </a:xfrm>
          <a:prstGeom prst="rect">
            <a:avLst/>
          </a:prstGeom>
        </p:spPr>
      </p:pic>
    </p:spTree>
    <p:extLst>
      <p:ext uri="{BB962C8B-B14F-4D97-AF65-F5344CB8AC3E}">
        <p14:creationId xmlns:p14="http://schemas.microsoft.com/office/powerpoint/2010/main" val="420753491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2546" y="0"/>
            <a:ext cx="7358907" cy="6858000"/>
          </a:xfrm>
          <a:prstGeom prst="rect">
            <a:avLst/>
          </a:prstGeom>
        </p:spPr>
      </p:pic>
    </p:spTree>
    <p:extLst>
      <p:ext uri="{BB962C8B-B14F-4D97-AF65-F5344CB8AC3E}">
        <p14:creationId xmlns:p14="http://schemas.microsoft.com/office/powerpoint/2010/main" val="321448231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Get It?</a:t>
            </a:r>
            <a:endParaRPr lang="en-US" dirty="0"/>
          </a:p>
        </p:txBody>
      </p:sp>
      <p:sp>
        <p:nvSpPr>
          <p:cNvPr id="3" name="Content Placeholder 2"/>
          <p:cNvSpPr>
            <a:spLocks noGrp="1"/>
          </p:cNvSpPr>
          <p:nvPr>
            <p:ph idx="1"/>
          </p:nvPr>
        </p:nvSpPr>
        <p:spPr>
          <a:xfrm>
            <a:off x="381000" y="1752600"/>
            <a:ext cx="8077200" cy="4343400"/>
          </a:xfrm>
        </p:spPr>
        <p:txBody>
          <a:bodyPr/>
          <a:lstStyle/>
          <a:p>
            <a:r>
              <a:rPr lang="en-US" dirty="0" smtClean="0"/>
              <a:t>All Public Sites</a:t>
            </a:r>
          </a:p>
          <a:p>
            <a:endParaRPr lang="en-US" dirty="0" smtClean="0"/>
          </a:p>
          <a:p>
            <a:r>
              <a:rPr lang="en-US" dirty="0" smtClean="0"/>
              <a:t>Client is “friends” </a:t>
            </a:r>
          </a:p>
          <a:p>
            <a:endParaRPr lang="en-US" dirty="0" smtClean="0"/>
          </a:p>
          <a:p>
            <a:r>
              <a:rPr lang="en-US" dirty="0" smtClean="0"/>
              <a:t>Someone else is “friends”</a:t>
            </a:r>
          </a:p>
          <a:p>
            <a:endParaRPr lang="en-US" dirty="0" smtClean="0"/>
          </a:p>
          <a:p>
            <a:r>
              <a:rPr lang="en-US" dirty="0" smtClean="0"/>
              <a:t>Maybe request production </a:t>
            </a:r>
            <a:endParaRPr lang="en-US" dirty="0"/>
          </a:p>
        </p:txBody>
      </p:sp>
    </p:spTree>
    <p:extLst>
      <p:ext uri="{BB962C8B-B14F-4D97-AF65-F5344CB8AC3E}">
        <p14:creationId xmlns:p14="http://schemas.microsoft.com/office/powerpoint/2010/main" val="27314249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We Don’t Get it</a:t>
            </a:r>
            <a:endParaRPr lang="en-US" dirty="0"/>
          </a:p>
        </p:txBody>
      </p:sp>
      <p:sp>
        <p:nvSpPr>
          <p:cNvPr id="3" name="Content Placeholder 2"/>
          <p:cNvSpPr>
            <a:spLocks noGrp="1"/>
          </p:cNvSpPr>
          <p:nvPr>
            <p:ph idx="1"/>
          </p:nvPr>
        </p:nvSpPr>
        <p:spPr/>
        <p:txBody>
          <a:bodyPr/>
          <a:lstStyle/>
          <a:p>
            <a:r>
              <a:rPr lang="en-US" dirty="0"/>
              <a:t>You can’t be “friends</a:t>
            </a:r>
            <a:r>
              <a:rPr lang="en-US" dirty="0" smtClean="0"/>
              <a:t>”</a:t>
            </a:r>
          </a:p>
          <a:p>
            <a:endParaRPr lang="en-US" dirty="0"/>
          </a:p>
          <a:p>
            <a:r>
              <a:rPr lang="en-US" dirty="0"/>
              <a:t>Your investigator can’t be “friends</a:t>
            </a:r>
            <a:r>
              <a:rPr lang="en-US" dirty="0" smtClean="0"/>
              <a:t>”</a:t>
            </a:r>
          </a:p>
          <a:p>
            <a:endParaRPr lang="en-US" dirty="0" smtClean="0"/>
          </a:p>
          <a:p>
            <a:r>
              <a:rPr lang="en-US" dirty="0" smtClean="0"/>
              <a:t>You can’t subpoena it</a:t>
            </a:r>
            <a:endParaRPr lang="en-US" dirty="0"/>
          </a:p>
        </p:txBody>
      </p:sp>
    </p:spTree>
    <p:extLst>
      <p:ext uri="{BB962C8B-B14F-4D97-AF65-F5344CB8AC3E}">
        <p14:creationId xmlns:p14="http://schemas.microsoft.com/office/powerpoint/2010/main" val="22800060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Power of 17(c)</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447800" y="1828800"/>
            <a:ext cx="5809099" cy="4616297"/>
          </a:xfrm>
        </p:spPr>
      </p:pic>
    </p:spTree>
    <p:extLst>
      <p:ext uri="{BB962C8B-B14F-4D97-AF65-F5344CB8AC3E}">
        <p14:creationId xmlns:p14="http://schemas.microsoft.com/office/powerpoint/2010/main" val="13557657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Should We Demand</a:t>
            </a:r>
            <a:endParaRPr lang="en-US" dirty="0"/>
          </a:p>
        </p:txBody>
      </p:sp>
      <p:pic>
        <p:nvPicPr>
          <p:cNvPr id="7171"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220913" y="1981200"/>
            <a:ext cx="4702175" cy="4114800"/>
          </a:xfrm>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0" y="533400"/>
            <a:ext cx="7848600" cy="5562600"/>
          </a:xfrm>
        </p:spPr>
        <p:txBody>
          <a:bodyPr/>
          <a:lstStyle/>
          <a:p>
            <a:pPr marL="0" indent="0">
              <a:buNone/>
            </a:pPr>
            <a:endParaRPr lang="en-US" dirty="0" smtClean="0"/>
          </a:p>
          <a:p>
            <a:pPr marL="0" indent="0">
              <a:buNone/>
            </a:pPr>
            <a:endParaRPr lang="en-US" dirty="0"/>
          </a:p>
          <a:p>
            <a:pPr marL="0" indent="0">
              <a:buNone/>
            </a:pPr>
            <a:r>
              <a:rPr lang="en-US" dirty="0" smtClean="0"/>
              <a:t>Impeachment material need not be subpoenaed for advance production because its relevance depends upon the government’s decision to call the witness</a:t>
            </a:r>
          </a:p>
          <a:p>
            <a:pPr marL="0" indent="0">
              <a:buNone/>
            </a:pPr>
            <a:endParaRPr lang="en-US" dirty="0"/>
          </a:p>
          <a:p>
            <a:pPr marL="0" indent="0">
              <a:buNone/>
            </a:pPr>
            <a:endParaRPr lang="en-US" dirty="0" smtClean="0"/>
          </a:p>
          <a:p>
            <a:pPr marL="0" indent="0">
              <a:buNone/>
            </a:pPr>
            <a:r>
              <a:rPr lang="en-US" i="1" dirty="0" smtClean="0"/>
              <a:t>United States v. Nixon</a:t>
            </a:r>
            <a:r>
              <a:rPr lang="en-US" dirty="0" smtClean="0"/>
              <a:t>, 473 U.S. 683 (1974); </a:t>
            </a:r>
            <a:r>
              <a:rPr lang="en-US" i="1" dirty="0" smtClean="0"/>
              <a:t>United States v. Fields</a:t>
            </a:r>
            <a:r>
              <a:rPr lang="en-US" dirty="0" smtClean="0"/>
              <a:t>, 663 F.2d 880 (9</a:t>
            </a:r>
            <a:r>
              <a:rPr lang="en-US" baseline="30000" dirty="0" smtClean="0"/>
              <a:t>th</a:t>
            </a:r>
            <a:r>
              <a:rPr lang="en-US" dirty="0" smtClean="0"/>
              <a:t> Cir. 1981)</a:t>
            </a:r>
            <a:endParaRPr lang="en-US" i="1" dirty="0"/>
          </a:p>
        </p:txBody>
      </p:sp>
      <p:sp>
        <p:nvSpPr>
          <p:cNvPr id="5" name="&quot;No&quot; Symbol 4"/>
          <p:cNvSpPr/>
          <p:nvPr/>
        </p:nvSpPr>
        <p:spPr bwMode="auto">
          <a:xfrm>
            <a:off x="990600" y="1295400"/>
            <a:ext cx="7391400" cy="5257800"/>
          </a:xfrm>
          <a:prstGeom prst="noSmoking">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Tree>
    <p:extLst>
      <p:ext uri="{BB962C8B-B14F-4D97-AF65-F5344CB8AC3E}">
        <p14:creationId xmlns:p14="http://schemas.microsoft.com/office/powerpoint/2010/main" val="38478755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763000" cy="1219200"/>
          </a:xfrm>
        </p:spPr>
        <p:txBody>
          <a:bodyPr/>
          <a:lstStyle/>
          <a:p>
            <a:r>
              <a:rPr lang="en-US" dirty="0" smtClean="0"/>
              <a:t>The Use of 17(c) is Encouraged</a:t>
            </a:r>
            <a:endParaRPr lang="en-US" dirty="0"/>
          </a:p>
        </p:txBody>
      </p:sp>
      <p:sp>
        <p:nvSpPr>
          <p:cNvPr id="3" name="Content Placeholder 2"/>
          <p:cNvSpPr>
            <a:spLocks noGrp="1"/>
          </p:cNvSpPr>
          <p:nvPr>
            <p:ph idx="1"/>
          </p:nvPr>
        </p:nvSpPr>
        <p:spPr>
          <a:xfrm>
            <a:off x="228600" y="1752600"/>
            <a:ext cx="8229600" cy="4876800"/>
          </a:xfrm>
        </p:spPr>
        <p:txBody>
          <a:bodyPr/>
          <a:lstStyle/>
          <a:p>
            <a:r>
              <a:rPr lang="en-US" dirty="0" smtClean="0"/>
              <a:t>Complicated Cases (not a very high threshold)</a:t>
            </a:r>
          </a:p>
          <a:p>
            <a:pPr marL="0" indent="0">
              <a:buNone/>
            </a:pPr>
            <a:endParaRPr lang="en-US" dirty="0" smtClean="0"/>
          </a:p>
          <a:p>
            <a:r>
              <a:rPr lang="en-US" dirty="0" smtClean="0"/>
              <a:t>Where it is known with certainty the witness will testify</a:t>
            </a:r>
          </a:p>
          <a:p>
            <a:pPr marL="0" indent="0">
              <a:buNone/>
            </a:pPr>
            <a:endParaRPr lang="en-US" dirty="0" smtClean="0"/>
          </a:p>
          <a:p>
            <a:r>
              <a:rPr lang="en-US" dirty="0" smtClean="0"/>
              <a:t>Allow a more orderly trial</a:t>
            </a:r>
          </a:p>
          <a:p>
            <a:endParaRPr lang="en-US" dirty="0"/>
          </a:p>
          <a:p>
            <a:pPr marL="0" indent="0">
              <a:buNone/>
            </a:pPr>
            <a:r>
              <a:rPr lang="en-US" sz="2000" i="1" dirty="0" smtClean="0"/>
              <a:t>United States v. </a:t>
            </a:r>
            <a:r>
              <a:rPr lang="en-US" sz="2000" i="1" dirty="0" err="1" smtClean="0"/>
              <a:t>LaRouche</a:t>
            </a:r>
            <a:r>
              <a:rPr lang="en-US" sz="2000" i="1" dirty="0" smtClean="0"/>
              <a:t> Campaign</a:t>
            </a:r>
            <a:r>
              <a:rPr lang="en-US" sz="2000" dirty="0" smtClean="0"/>
              <a:t>, 841 F.2d 1176 (1</a:t>
            </a:r>
            <a:r>
              <a:rPr lang="en-US" sz="2000" baseline="30000" dirty="0" smtClean="0"/>
              <a:t>st</a:t>
            </a:r>
            <a:r>
              <a:rPr lang="en-US" sz="2000" dirty="0" smtClean="0"/>
              <a:t> Cir. 1988); </a:t>
            </a:r>
            <a:r>
              <a:rPr lang="en-US" sz="2000" i="1" dirty="0" smtClean="0"/>
              <a:t>United States v. King, </a:t>
            </a:r>
            <a:r>
              <a:rPr lang="en-US" sz="2000" dirty="0" smtClean="0"/>
              <a:t>194 F.R.D. 569, 574 (E.D. Va. 2000)</a:t>
            </a:r>
            <a:endParaRPr lang="en-US" sz="2000" i="1" dirty="0" smtClean="0"/>
          </a:p>
        </p:txBody>
      </p:sp>
    </p:spTree>
    <p:extLst>
      <p:ext uri="{BB962C8B-B14F-4D97-AF65-F5344CB8AC3E}">
        <p14:creationId xmlns:p14="http://schemas.microsoft.com/office/powerpoint/2010/main" val="376676636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defRPr/>
            </a:pPr>
            <a:r>
              <a:rPr lang="en-US" altLang="en-US" b="1" dirty="0" smtClean="0"/>
              <a:t/>
            </a:r>
            <a:br>
              <a:rPr lang="en-US" altLang="en-US" b="1" dirty="0" smtClean="0"/>
            </a:br>
            <a:r>
              <a:rPr lang="en-US" altLang="en-US" b="1" dirty="0"/>
              <a:t/>
            </a:r>
            <a:br>
              <a:rPr lang="en-US" altLang="en-US" b="1" dirty="0"/>
            </a:br>
            <a:r>
              <a:rPr lang="en-US" altLang="en-US" b="1" dirty="0" smtClean="0"/>
              <a:t>What Can We Subpoena?</a:t>
            </a:r>
            <a:br>
              <a:rPr lang="en-US" altLang="en-US" b="1" dirty="0" smtClean="0"/>
            </a:br>
            <a:r>
              <a:rPr lang="en-US" altLang="en-US" b="1" dirty="0" smtClean="0"/>
              <a:t/>
            </a:r>
            <a:br>
              <a:rPr lang="en-US" altLang="en-US" b="1" dirty="0" smtClean="0"/>
            </a:br>
            <a:endParaRPr lang="en-US" altLang="en-US" b="1" dirty="0" smtClean="0"/>
          </a:p>
        </p:txBody>
      </p:sp>
      <p:sp>
        <p:nvSpPr>
          <p:cNvPr id="43011" name="Rectangle 3"/>
          <p:cNvSpPr>
            <a:spLocks noGrp="1" noChangeArrowheads="1"/>
          </p:cNvSpPr>
          <p:nvPr>
            <p:ph type="body" idx="1"/>
          </p:nvPr>
        </p:nvSpPr>
        <p:spPr>
          <a:xfrm>
            <a:off x="381000" y="1981200"/>
            <a:ext cx="8077200" cy="4648200"/>
          </a:xfrm>
        </p:spPr>
        <p:txBody>
          <a:bodyPr/>
          <a:lstStyle/>
          <a:p>
            <a:pPr eaLnBrk="1" hangingPunct="1">
              <a:lnSpc>
                <a:spcPct val="90000"/>
              </a:lnSpc>
              <a:defRPr/>
            </a:pPr>
            <a:r>
              <a:rPr lang="en-US" altLang="en-US" sz="2600" b="1" dirty="0" smtClean="0">
                <a:latin typeface="Arial" panose="020B0604020202020204" pitchFamily="34" charset="0"/>
              </a:rPr>
              <a:t>Credit Reports</a:t>
            </a:r>
          </a:p>
          <a:p>
            <a:pPr eaLnBrk="1" hangingPunct="1">
              <a:lnSpc>
                <a:spcPct val="90000"/>
              </a:lnSpc>
              <a:defRPr/>
            </a:pPr>
            <a:r>
              <a:rPr lang="en-US" altLang="en-US" sz="2600" b="1" dirty="0" smtClean="0">
                <a:latin typeface="Arial" panose="020B0604020202020204" pitchFamily="34" charset="0"/>
              </a:rPr>
              <a:t>Sealed filings and/or Other Law Suits: did the “victim” file a civil suit?</a:t>
            </a:r>
          </a:p>
          <a:p>
            <a:pPr eaLnBrk="1" hangingPunct="1">
              <a:lnSpc>
                <a:spcPct val="90000"/>
              </a:lnSpc>
              <a:defRPr/>
            </a:pPr>
            <a:r>
              <a:rPr lang="en-US" altLang="en-US" sz="2600" b="1" dirty="0" smtClean="0">
                <a:latin typeface="Arial" panose="020B0604020202020204" pitchFamily="34" charset="0"/>
              </a:rPr>
              <a:t>Divorce records: ex-spouses should be interviewed</a:t>
            </a:r>
          </a:p>
          <a:p>
            <a:pPr eaLnBrk="1" hangingPunct="1">
              <a:lnSpc>
                <a:spcPct val="90000"/>
              </a:lnSpc>
              <a:defRPr/>
            </a:pPr>
            <a:r>
              <a:rPr lang="en-US" altLang="en-US" sz="2600" b="1" dirty="0" smtClean="0">
                <a:latin typeface="Arial" panose="020B0604020202020204" pitchFamily="34" charset="0"/>
              </a:rPr>
              <a:t>Insurance Records</a:t>
            </a:r>
          </a:p>
          <a:p>
            <a:pPr eaLnBrk="1" hangingPunct="1">
              <a:lnSpc>
                <a:spcPct val="90000"/>
              </a:lnSpc>
              <a:defRPr/>
            </a:pPr>
            <a:r>
              <a:rPr lang="en-US" altLang="en-US" sz="2600" b="1" dirty="0" smtClean="0">
                <a:latin typeface="Arial" panose="020B0604020202020204" pitchFamily="34" charset="0"/>
              </a:rPr>
              <a:t>Records under other names (Aliases)</a:t>
            </a:r>
          </a:p>
          <a:p>
            <a:pPr eaLnBrk="1" hangingPunct="1">
              <a:lnSpc>
                <a:spcPct val="90000"/>
              </a:lnSpc>
              <a:defRPr/>
            </a:pPr>
            <a:r>
              <a:rPr lang="en-US" altLang="en-US" sz="2600" b="1" dirty="0" smtClean="0">
                <a:latin typeface="Arial" panose="020B0604020202020204" pitchFamily="34" charset="0"/>
              </a:rPr>
              <a:t>Downloads of Snitch’s cell phones</a:t>
            </a:r>
          </a:p>
          <a:p>
            <a:pPr eaLnBrk="1" hangingPunct="1">
              <a:lnSpc>
                <a:spcPct val="90000"/>
              </a:lnSpc>
              <a:defRPr/>
            </a:pPr>
            <a:r>
              <a:rPr lang="en-US" altLang="en-US" sz="2600" b="1" dirty="0" smtClean="0">
                <a:latin typeface="Arial" panose="020B0604020202020204" pitchFamily="34" charset="0"/>
              </a:rPr>
              <a:t>Access to private locations</a:t>
            </a:r>
          </a:p>
          <a:p>
            <a:pPr eaLnBrk="1" hangingPunct="1">
              <a:lnSpc>
                <a:spcPct val="90000"/>
              </a:lnSpc>
              <a:buFont typeface="Wingdings" panose="05000000000000000000" pitchFamily="2" charset="2"/>
              <a:buNone/>
              <a:defRPr/>
            </a:pPr>
            <a:r>
              <a:rPr lang="en-US" altLang="en-US" sz="2800" b="1" dirty="0" smtClean="0"/>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additive="base">
                                        <p:cTn id="7" dur="500" fill="hold"/>
                                        <p:tgtEl>
                                          <p:spTgt spid="430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30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011">
                                            <p:txEl>
                                              <p:pRg st="1" end="1"/>
                                            </p:txEl>
                                          </p:spTgt>
                                        </p:tgtEl>
                                        <p:attrNameLst>
                                          <p:attrName>style.visibility</p:attrName>
                                        </p:attrNameLst>
                                      </p:cBhvr>
                                      <p:to>
                                        <p:strVal val="visible"/>
                                      </p:to>
                                    </p:set>
                                    <p:anim calcmode="lin" valueType="num">
                                      <p:cBhvr additive="base">
                                        <p:cTn id="13" dur="500" fill="hold"/>
                                        <p:tgtEl>
                                          <p:spTgt spid="4301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30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011">
                                            <p:txEl>
                                              <p:pRg st="2" end="2"/>
                                            </p:txEl>
                                          </p:spTgt>
                                        </p:tgtEl>
                                        <p:attrNameLst>
                                          <p:attrName>style.visibility</p:attrName>
                                        </p:attrNameLst>
                                      </p:cBhvr>
                                      <p:to>
                                        <p:strVal val="visible"/>
                                      </p:to>
                                    </p:set>
                                    <p:anim calcmode="lin" valueType="num">
                                      <p:cBhvr additive="base">
                                        <p:cTn id="19" dur="500" fill="hold"/>
                                        <p:tgtEl>
                                          <p:spTgt spid="4301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30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3011">
                                            <p:txEl>
                                              <p:pRg st="3" end="3"/>
                                            </p:txEl>
                                          </p:spTgt>
                                        </p:tgtEl>
                                        <p:attrNameLst>
                                          <p:attrName>style.visibility</p:attrName>
                                        </p:attrNameLst>
                                      </p:cBhvr>
                                      <p:to>
                                        <p:strVal val="visible"/>
                                      </p:to>
                                    </p:set>
                                    <p:anim calcmode="lin" valueType="num">
                                      <p:cBhvr additive="base">
                                        <p:cTn id="25" dur="500" fill="hold"/>
                                        <p:tgtEl>
                                          <p:spTgt spid="4301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30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3011">
                                            <p:txEl>
                                              <p:pRg st="4" end="4"/>
                                            </p:txEl>
                                          </p:spTgt>
                                        </p:tgtEl>
                                        <p:attrNameLst>
                                          <p:attrName>style.visibility</p:attrName>
                                        </p:attrNameLst>
                                      </p:cBhvr>
                                      <p:to>
                                        <p:strVal val="visible"/>
                                      </p:to>
                                    </p:set>
                                    <p:anim calcmode="lin" valueType="num">
                                      <p:cBhvr additive="base">
                                        <p:cTn id="31" dur="500" fill="hold"/>
                                        <p:tgtEl>
                                          <p:spTgt spid="4301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30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3011">
                                            <p:txEl>
                                              <p:pRg st="5" end="5"/>
                                            </p:txEl>
                                          </p:spTgt>
                                        </p:tgtEl>
                                        <p:attrNameLst>
                                          <p:attrName>style.visibility</p:attrName>
                                        </p:attrNameLst>
                                      </p:cBhvr>
                                      <p:to>
                                        <p:strVal val="visible"/>
                                      </p:to>
                                    </p:set>
                                    <p:anim calcmode="lin" valueType="num">
                                      <p:cBhvr additive="base">
                                        <p:cTn id="37" dur="500" fill="hold"/>
                                        <p:tgtEl>
                                          <p:spTgt spid="4301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301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3011">
                                            <p:txEl>
                                              <p:pRg st="6" end="6"/>
                                            </p:txEl>
                                          </p:spTgt>
                                        </p:tgtEl>
                                        <p:attrNameLst>
                                          <p:attrName>style.visibility</p:attrName>
                                        </p:attrNameLst>
                                      </p:cBhvr>
                                      <p:to>
                                        <p:strVal val="visible"/>
                                      </p:to>
                                    </p:set>
                                    <p:anim calcmode="lin" valueType="num">
                                      <p:cBhvr additive="base">
                                        <p:cTn id="43" dur="500" fill="hold"/>
                                        <p:tgtEl>
                                          <p:spTgt spid="43011">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301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3011">
                                            <p:txEl>
                                              <p:pRg st="7" end="7"/>
                                            </p:txEl>
                                          </p:spTgt>
                                        </p:tgtEl>
                                        <p:attrNameLst>
                                          <p:attrName>style.visibility</p:attrName>
                                        </p:attrNameLst>
                                      </p:cBhvr>
                                      <p:to>
                                        <p:strVal val="visible"/>
                                      </p:to>
                                    </p:set>
                                    <p:anim calcmode="lin" valueType="num">
                                      <p:cBhvr additive="base">
                                        <p:cTn id="49" dur="500" fill="hold"/>
                                        <p:tgtEl>
                                          <p:spTgt spid="43011">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301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r>
              <a:rPr lang="en-US" altLang="en-US" b="1" smtClean="0"/>
              <a:t>AND MORE . . .</a:t>
            </a:r>
            <a:br>
              <a:rPr lang="en-US" altLang="en-US" b="1" smtClean="0"/>
            </a:br>
            <a:endParaRPr lang="en-US" altLang="en-US" b="1" smtClean="0"/>
          </a:p>
        </p:txBody>
      </p:sp>
      <p:sp>
        <p:nvSpPr>
          <p:cNvPr id="36868" name="Rectangle 4"/>
          <p:cNvSpPr>
            <a:spLocks noGrp="1" noChangeArrowheads="1"/>
          </p:cNvSpPr>
          <p:nvPr>
            <p:ph type="body" sz="half" idx="2"/>
          </p:nvPr>
        </p:nvSpPr>
        <p:spPr>
          <a:xfrm>
            <a:off x="708025" y="1828800"/>
            <a:ext cx="8054975" cy="4495800"/>
          </a:xfrm>
        </p:spPr>
        <p:txBody>
          <a:bodyPr/>
          <a:lstStyle/>
          <a:p>
            <a:pPr eaLnBrk="1" hangingPunct="1">
              <a:lnSpc>
                <a:spcPct val="90000"/>
              </a:lnSpc>
            </a:pPr>
            <a:r>
              <a:rPr lang="en-US" altLang="en-US" sz="2600" b="1" dirty="0" smtClean="0">
                <a:latin typeface="Arial" panose="020B0604020202020204" pitchFamily="34" charset="0"/>
              </a:rPr>
              <a:t>Prison Records    </a:t>
            </a:r>
          </a:p>
          <a:p>
            <a:pPr eaLnBrk="1" hangingPunct="1">
              <a:lnSpc>
                <a:spcPct val="90000"/>
              </a:lnSpc>
            </a:pPr>
            <a:r>
              <a:rPr lang="en-US" altLang="en-US" sz="2600" b="1" dirty="0" smtClean="0">
                <a:latin typeface="Arial" panose="020B0604020202020204" pitchFamily="34" charset="0"/>
              </a:rPr>
              <a:t>Work Records    </a:t>
            </a:r>
          </a:p>
          <a:p>
            <a:pPr eaLnBrk="1" hangingPunct="1">
              <a:lnSpc>
                <a:spcPct val="90000"/>
              </a:lnSpc>
            </a:pPr>
            <a:r>
              <a:rPr lang="en-US" altLang="en-US" sz="2600" b="1" dirty="0" smtClean="0">
                <a:latin typeface="Arial" panose="020B0604020202020204" pitchFamily="34" charset="0"/>
              </a:rPr>
              <a:t>Medical Records     </a:t>
            </a:r>
          </a:p>
          <a:p>
            <a:pPr eaLnBrk="1" hangingPunct="1">
              <a:lnSpc>
                <a:spcPct val="90000"/>
              </a:lnSpc>
            </a:pPr>
            <a:r>
              <a:rPr lang="en-US" altLang="en-US" sz="2600" b="1" dirty="0" smtClean="0">
                <a:latin typeface="Arial" panose="020B0604020202020204" pitchFamily="34" charset="0"/>
              </a:rPr>
              <a:t>School Records</a:t>
            </a:r>
          </a:p>
          <a:p>
            <a:pPr eaLnBrk="1" hangingPunct="1">
              <a:lnSpc>
                <a:spcPct val="90000"/>
              </a:lnSpc>
            </a:pPr>
            <a:r>
              <a:rPr lang="en-US" altLang="en-US" sz="2600" b="1" dirty="0" smtClean="0">
                <a:latin typeface="Arial" panose="020B0604020202020204" pitchFamily="34" charset="0"/>
              </a:rPr>
              <a:t>Social Security Records</a:t>
            </a:r>
          </a:p>
          <a:p>
            <a:pPr marL="0" indent="0" eaLnBrk="1" hangingPunct="1">
              <a:lnSpc>
                <a:spcPct val="90000"/>
              </a:lnSpc>
              <a:buNone/>
            </a:pPr>
            <a:endParaRPr lang="en-US" altLang="en-US" sz="2400" b="1" dirty="0" smtClean="0">
              <a:latin typeface="Arial" panose="020B0604020202020204" pitchFamily="34" charset="0"/>
            </a:endParaRPr>
          </a:p>
          <a:p>
            <a:pPr eaLnBrk="1" hangingPunct="1">
              <a:lnSpc>
                <a:spcPct val="90000"/>
              </a:lnSpc>
              <a:buFont typeface="Wingdings" panose="05000000000000000000" pitchFamily="2" charset="2"/>
              <a:buNone/>
            </a:pPr>
            <a:r>
              <a:rPr lang="en-US" altLang="en-US" sz="2400" b="1" dirty="0" smtClean="0"/>
              <a:t>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868">
                                            <p:txEl>
                                              <p:pRg st="0" end="0"/>
                                            </p:txEl>
                                          </p:spTgt>
                                        </p:tgtEl>
                                        <p:attrNameLst>
                                          <p:attrName>style.visibility</p:attrName>
                                        </p:attrNameLst>
                                      </p:cBhvr>
                                      <p:to>
                                        <p:strVal val="visible"/>
                                      </p:to>
                                    </p:set>
                                    <p:anim calcmode="lin" valueType="num">
                                      <p:cBhvr additive="base">
                                        <p:cTn id="7" dur="500" fill="hold"/>
                                        <p:tgtEl>
                                          <p:spTgt spid="3686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686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6868">
                                            <p:txEl>
                                              <p:pRg st="1" end="1"/>
                                            </p:txEl>
                                          </p:spTgt>
                                        </p:tgtEl>
                                        <p:attrNameLst>
                                          <p:attrName>style.visibility</p:attrName>
                                        </p:attrNameLst>
                                      </p:cBhvr>
                                      <p:to>
                                        <p:strVal val="visible"/>
                                      </p:to>
                                    </p:set>
                                    <p:anim calcmode="lin" valueType="num">
                                      <p:cBhvr additive="base">
                                        <p:cTn id="13" dur="500" fill="hold"/>
                                        <p:tgtEl>
                                          <p:spTgt spid="3686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686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6868">
                                            <p:txEl>
                                              <p:pRg st="2" end="2"/>
                                            </p:txEl>
                                          </p:spTgt>
                                        </p:tgtEl>
                                        <p:attrNameLst>
                                          <p:attrName>style.visibility</p:attrName>
                                        </p:attrNameLst>
                                      </p:cBhvr>
                                      <p:to>
                                        <p:strVal val="visible"/>
                                      </p:to>
                                    </p:set>
                                    <p:anim calcmode="lin" valueType="num">
                                      <p:cBhvr additive="base">
                                        <p:cTn id="19" dur="500" fill="hold"/>
                                        <p:tgtEl>
                                          <p:spTgt spid="3686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686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6868">
                                            <p:txEl>
                                              <p:pRg st="3" end="3"/>
                                            </p:txEl>
                                          </p:spTgt>
                                        </p:tgtEl>
                                        <p:attrNameLst>
                                          <p:attrName>style.visibility</p:attrName>
                                        </p:attrNameLst>
                                      </p:cBhvr>
                                      <p:to>
                                        <p:strVal val="visible"/>
                                      </p:to>
                                    </p:set>
                                    <p:anim calcmode="lin" valueType="num">
                                      <p:cBhvr additive="base">
                                        <p:cTn id="25" dur="500" fill="hold"/>
                                        <p:tgtEl>
                                          <p:spTgt spid="3686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686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6868">
                                            <p:txEl>
                                              <p:pRg st="4" end="4"/>
                                            </p:txEl>
                                          </p:spTgt>
                                        </p:tgtEl>
                                        <p:attrNameLst>
                                          <p:attrName>style.visibility</p:attrName>
                                        </p:attrNameLst>
                                      </p:cBhvr>
                                      <p:to>
                                        <p:strVal val="visible"/>
                                      </p:to>
                                    </p:set>
                                    <p:anim calcmode="lin" valueType="num">
                                      <p:cBhvr additive="base">
                                        <p:cTn id="31" dur="500" fill="hold"/>
                                        <p:tgtEl>
                                          <p:spTgt spid="3686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686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6868">
                                            <p:txEl>
                                              <p:pRg st="6" end="6"/>
                                            </p:txEl>
                                          </p:spTgt>
                                        </p:tgtEl>
                                        <p:attrNameLst>
                                          <p:attrName>style.visibility</p:attrName>
                                        </p:attrNameLst>
                                      </p:cBhvr>
                                      <p:to>
                                        <p:strVal val="visible"/>
                                      </p:to>
                                    </p:set>
                                    <p:anim calcmode="lin" valueType="num">
                                      <p:cBhvr additive="base">
                                        <p:cTn id="37" dur="500" fill="hold"/>
                                        <p:tgtEl>
                                          <p:spTgt spid="36868">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6868">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068"/>
            <a:ext cx="7772400" cy="838200"/>
          </a:xfrm>
        </p:spPr>
        <p:txBody>
          <a:bodyPr/>
          <a:lstStyle/>
          <a:p>
            <a:r>
              <a:rPr lang="en-US" dirty="0" smtClean="0"/>
              <a:t>Employment Records</a:t>
            </a: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914400" y="914400"/>
            <a:ext cx="7315200" cy="5766807"/>
          </a:xfrm>
          <a:prstGeom prst="rect">
            <a:avLst/>
          </a:prstGeom>
        </p:spPr>
      </p:pic>
      <p:sp>
        <p:nvSpPr>
          <p:cNvPr id="5" name="Rectangle 4"/>
          <p:cNvSpPr/>
          <p:nvPr/>
        </p:nvSpPr>
        <p:spPr bwMode="auto">
          <a:xfrm>
            <a:off x="1028700" y="1016503"/>
            <a:ext cx="7086600" cy="5562599"/>
          </a:xfrm>
          <a:prstGeom prst="rect">
            <a:avLst/>
          </a:prstGeom>
          <a:solidFill>
            <a:schemeClr val="bg2">
              <a:alpha val="62000"/>
            </a:scheme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200" y="3505200"/>
            <a:ext cx="9144000" cy="1113182"/>
          </a:xfrm>
          <a:prstGeom prst="rect">
            <a:avLst/>
          </a:prstGeom>
        </p:spPr>
      </p:pic>
    </p:spTree>
    <p:extLst>
      <p:ext uri="{BB962C8B-B14F-4D97-AF65-F5344CB8AC3E}">
        <p14:creationId xmlns:p14="http://schemas.microsoft.com/office/powerpoint/2010/main" val="32080032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Jail Calls </a:t>
            </a:r>
            <a:endParaRPr lang="en-US" dirty="0"/>
          </a:p>
        </p:txBody>
      </p:sp>
      <p:sp>
        <p:nvSpPr>
          <p:cNvPr id="4" name="Heart 3"/>
          <p:cNvSpPr/>
          <p:nvPr/>
        </p:nvSpPr>
        <p:spPr bwMode="auto">
          <a:xfrm>
            <a:off x="5867400" y="876300"/>
            <a:ext cx="914400" cy="6096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
        <p:nvSpPr>
          <p:cNvPr id="6" name="Heart 5"/>
          <p:cNvSpPr/>
          <p:nvPr/>
        </p:nvSpPr>
        <p:spPr bwMode="auto">
          <a:xfrm>
            <a:off x="2362200" y="876300"/>
            <a:ext cx="914400" cy="6096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2590800"/>
            <a:ext cx="9220200" cy="2182688"/>
          </a:xfrm>
          <a:prstGeom prst="rect">
            <a:avLst/>
          </a:prstGeom>
        </p:spPr>
      </p:pic>
    </p:spTree>
    <p:extLst>
      <p:ext uri="{BB962C8B-B14F-4D97-AF65-F5344CB8AC3E}">
        <p14:creationId xmlns:p14="http://schemas.microsoft.com/office/powerpoint/2010/main" val="9465531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Jail Calls </a:t>
            </a:r>
            <a:endParaRPr lang="en-US" dirty="0"/>
          </a:p>
        </p:txBody>
      </p:sp>
      <p:sp>
        <p:nvSpPr>
          <p:cNvPr id="4" name="Heart 3"/>
          <p:cNvSpPr/>
          <p:nvPr/>
        </p:nvSpPr>
        <p:spPr bwMode="auto">
          <a:xfrm>
            <a:off x="5867400" y="876300"/>
            <a:ext cx="914400" cy="6096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
        <p:nvSpPr>
          <p:cNvPr id="6" name="Heart 5"/>
          <p:cNvSpPr/>
          <p:nvPr/>
        </p:nvSpPr>
        <p:spPr bwMode="auto">
          <a:xfrm>
            <a:off x="2362200" y="876300"/>
            <a:ext cx="914400" cy="6096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76200" y="2438400"/>
            <a:ext cx="8991600" cy="3066984"/>
          </a:xfrm>
        </p:spPr>
      </p:pic>
    </p:spTree>
    <p:extLst>
      <p:ext uri="{BB962C8B-B14F-4D97-AF65-F5344CB8AC3E}">
        <p14:creationId xmlns:p14="http://schemas.microsoft.com/office/powerpoint/2010/main" val="7842811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Conviction Records</a:t>
            </a:r>
            <a:endParaRPr lang="en-US" dirty="0"/>
          </a:p>
        </p:txBody>
      </p:sp>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3446" y="2149988"/>
            <a:ext cx="9055115" cy="1155943"/>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319" y="3733800"/>
            <a:ext cx="9115778" cy="1447800"/>
          </a:xfrm>
          <a:prstGeom prst="rect">
            <a:avLst/>
          </a:prstGeom>
        </p:spPr>
      </p:pic>
      <p:sp>
        <p:nvSpPr>
          <p:cNvPr id="3" name="Rectangle 2"/>
          <p:cNvSpPr/>
          <p:nvPr/>
        </p:nvSpPr>
        <p:spPr bwMode="auto">
          <a:xfrm>
            <a:off x="4648200" y="2514600"/>
            <a:ext cx="1371600" cy="1524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Tree>
    <p:extLst>
      <p:ext uri="{BB962C8B-B14F-4D97-AF65-F5344CB8AC3E}">
        <p14:creationId xmlns:p14="http://schemas.microsoft.com/office/powerpoint/2010/main" val="32361952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219200"/>
          </a:xfrm>
        </p:spPr>
        <p:txBody>
          <a:bodyPr/>
          <a:lstStyle/>
          <a:p>
            <a:pPr>
              <a:defRPr/>
            </a:pPr>
            <a:r>
              <a:rPr lang="en-US" dirty="0" smtClean="0"/>
              <a:t>Phone Records and Cell Sites</a:t>
            </a:r>
            <a:endParaRPr lang="en-US" dirty="0"/>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752600"/>
            <a:ext cx="9144000" cy="5105400"/>
          </a:xfrm>
          <a:prstGeom prst="rect">
            <a:avLst/>
          </a:prstGeom>
        </p:spPr>
      </p:pic>
      <p:sp>
        <p:nvSpPr>
          <p:cNvPr id="4" name="TextBox 3"/>
          <p:cNvSpPr txBox="1"/>
          <p:nvPr/>
        </p:nvSpPr>
        <p:spPr>
          <a:xfrm>
            <a:off x="3048000" y="1689556"/>
            <a:ext cx="5486400" cy="215444"/>
          </a:xfrm>
          <a:prstGeom prst="rect">
            <a:avLst/>
          </a:prstGeom>
          <a:noFill/>
        </p:spPr>
        <p:txBody>
          <a:bodyPr wrap="square" rtlCol="0">
            <a:spAutoFit/>
          </a:bodyPr>
          <a:lstStyle/>
          <a:p>
            <a:r>
              <a:rPr lang="en-US" sz="800" b="1" dirty="0" smtClean="0">
                <a:solidFill>
                  <a:schemeClr val="bg2">
                    <a:lumMod val="75000"/>
                    <a:lumOff val="25000"/>
                  </a:schemeClr>
                </a:solidFill>
                <a:latin typeface="+mj-lt"/>
              </a:rPr>
              <a:t>DATE 	TIME 	DURATION 	LAT	 LONG               AZIMUTH</a:t>
            </a:r>
            <a:endParaRPr lang="en-US" sz="800" b="1" dirty="0">
              <a:solidFill>
                <a:schemeClr val="bg2">
                  <a:lumMod val="75000"/>
                  <a:lumOff val="25000"/>
                </a:schemeClr>
              </a:solidFill>
              <a:latin typeface="+mj-lt"/>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5" y="323850"/>
            <a:ext cx="9155090" cy="6210300"/>
          </a:xfrm>
          <a:prstGeom prst="rect">
            <a:avLst/>
          </a:prstGeom>
        </p:spPr>
      </p:pic>
      <p:grpSp>
        <p:nvGrpSpPr>
          <p:cNvPr id="28" name="Group 27"/>
          <p:cNvGrpSpPr/>
          <p:nvPr/>
        </p:nvGrpSpPr>
        <p:grpSpPr>
          <a:xfrm>
            <a:off x="1380257" y="3335923"/>
            <a:ext cx="1371600" cy="931277"/>
            <a:chOff x="1380257" y="3335923"/>
            <a:chExt cx="1371600" cy="931277"/>
          </a:xfrm>
        </p:grpSpPr>
        <p:grpSp>
          <p:nvGrpSpPr>
            <p:cNvPr id="25" name="Group 24"/>
            <p:cNvGrpSpPr/>
            <p:nvPr/>
          </p:nvGrpSpPr>
          <p:grpSpPr>
            <a:xfrm>
              <a:off x="1905000" y="3733800"/>
              <a:ext cx="322114" cy="533400"/>
              <a:chOff x="1905000" y="3733800"/>
              <a:chExt cx="322114" cy="533400"/>
            </a:xfrm>
          </p:grpSpPr>
          <p:pic>
            <p:nvPicPr>
              <p:cNvPr id="7" name="Picture 6"/>
              <p:cNvPicPr>
                <a:picLocks noChangeAspect="1"/>
              </p:cNvPicPr>
              <p:nvPr/>
            </p:nvPicPr>
            <p:blipFill>
              <a:blip r:embed="rId4" cstate="email">
                <a:extLst>
                  <a:ext uri="{BEBA8EAE-BF5A-486C-A8C5-ECC9F3942E4B}">
                    <a14:imgProps xmlns:a14="http://schemas.microsoft.com/office/drawing/2010/main">
                      <a14:imgLayer r:embed="rId5">
                        <a14:imgEffect>
                          <a14:colorTemperature colorTemp="112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1905000" y="3733800"/>
                <a:ext cx="322114" cy="304800"/>
              </a:xfrm>
              <a:prstGeom prst="rect">
                <a:avLst/>
              </a:prstGeom>
              <a:effectLst>
                <a:outerShdw blurRad="50800" dist="38100" algn="l" rotWithShape="0">
                  <a:prstClr val="black">
                    <a:alpha val="40000"/>
                  </a:prstClr>
                </a:outerShdw>
              </a:effectLst>
            </p:spPr>
          </p:pic>
          <p:cxnSp>
            <p:nvCxnSpPr>
              <p:cNvPr id="9" name="Straight Arrow Connector 8"/>
              <p:cNvCxnSpPr>
                <a:stCxn id="7" idx="2"/>
              </p:cNvCxnSpPr>
              <p:nvPr/>
            </p:nvCxnSpPr>
            <p:spPr bwMode="auto">
              <a:xfrm flipH="1">
                <a:off x="1981200" y="4038600"/>
                <a:ext cx="84857" cy="228600"/>
              </a:xfrm>
              <a:prstGeom prst="straightConnector1">
                <a:avLst/>
              </a:prstGeom>
              <a:solidFill>
                <a:schemeClr val="accent1"/>
              </a:solidFill>
              <a:ln w="28575" cap="flat" cmpd="sng" algn="ctr">
                <a:solidFill>
                  <a:schemeClr val="tx1"/>
                </a:solidFill>
                <a:prstDash val="solid"/>
                <a:round/>
                <a:headEnd type="none" w="med" len="med"/>
                <a:tailEnd type="stealth"/>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6" name="TextBox 25"/>
            <p:cNvSpPr txBox="1"/>
            <p:nvPr/>
          </p:nvSpPr>
          <p:spPr>
            <a:xfrm>
              <a:off x="1380257" y="3335923"/>
              <a:ext cx="1371600" cy="338554"/>
            </a:xfrm>
            <a:prstGeom prst="rect">
              <a:avLst/>
            </a:prstGeom>
            <a:solidFill>
              <a:schemeClr val="bg2">
                <a:alpha val="34000"/>
              </a:schemeClr>
            </a:solidFill>
            <a:effectLst>
              <a:outerShdw blurRad="50800" dist="38100" dir="5400000" algn="t" rotWithShape="0">
                <a:prstClr val="black">
                  <a:alpha val="40000"/>
                </a:prstClr>
              </a:outerShdw>
            </a:effectLst>
          </p:spPr>
          <p:txBody>
            <a:bodyPr wrap="square" rtlCol="0">
              <a:spAutoFit/>
            </a:bodyPr>
            <a:lstStyle/>
            <a:p>
              <a:pPr algn="ctr"/>
              <a:r>
                <a:rPr lang="en-US" sz="1600" dirty="0" smtClean="0">
                  <a:effectLst>
                    <a:outerShdw blurRad="50800" dist="38100" dir="16200000" rotWithShape="0">
                      <a:prstClr val="black">
                        <a:alpha val="40000"/>
                      </a:prstClr>
                    </a:outerShdw>
                  </a:effectLst>
                  <a:latin typeface="Tw Cen MT" panose="020B0602020104020603" pitchFamily="34" charset="0"/>
                </a:rPr>
                <a:t>Client’s House</a:t>
              </a:r>
              <a:endParaRPr lang="en-US" sz="1600" dirty="0">
                <a:effectLst>
                  <a:outerShdw blurRad="50800" dist="38100" dir="16200000" rotWithShape="0">
                    <a:prstClr val="black">
                      <a:alpha val="40000"/>
                    </a:prstClr>
                  </a:outerShdw>
                </a:effectLst>
                <a:latin typeface="Tw Cen MT" panose="020B0602020104020603" pitchFamily="34" charset="0"/>
              </a:endParaRPr>
            </a:p>
          </p:txBody>
        </p:sp>
      </p:grpSp>
      <p:grpSp>
        <p:nvGrpSpPr>
          <p:cNvPr id="29" name="Group 28"/>
          <p:cNvGrpSpPr/>
          <p:nvPr/>
        </p:nvGrpSpPr>
        <p:grpSpPr>
          <a:xfrm>
            <a:off x="4000500" y="323850"/>
            <a:ext cx="2171700" cy="685800"/>
            <a:chOff x="4000500" y="323850"/>
            <a:chExt cx="2171700" cy="685800"/>
          </a:xfrm>
        </p:grpSpPr>
        <p:grpSp>
          <p:nvGrpSpPr>
            <p:cNvPr id="24" name="Group 23"/>
            <p:cNvGrpSpPr/>
            <p:nvPr/>
          </p:nvGrpSpPr>
          <p:grpSpPr>
            <a:xfrm>
              <a:off x="5486400" y="323850"/>
              <a:ext cx="685800" cy="685800"/>
              <a:chOff x="5486400" y="323850"/>
              <a:chExt cx="685800" cy="685800"/>
            </a:xfrm>
          </p:grpSpPr>
          <p:pic>
            <p:nvPicPr>
              <p:cNvPr id="17" name="Picture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86400" y="323850"/>
                <a:ext cx="685800" cy="685800"/>
              </a:xfrm>
              <a:prstGeom prst="rect">
                <a:avLst/>
              </a:prstGeom>
              <a:effectLst>
                <a:outerShdw blurRad="50800" dist="38100" algn="l" rotWithShape="0">
                  <a:prstClr val="black">
                    <a:alpha val="40000"/>
                  </a:prstClr>
                </a:outerShdw>
              </a:effectLst>
            </p:spPr>
          </p:pic>
          <p:cxnSp>
            <p:nvCxnSpPr>
              <p:cNvPr id="18" name="Straight Arrow Connector 17"/>
              <p:cNvCxnSpPr/>
              <p:nvPr/>
            </p:nvCxnSpPr>
            <p:spPr bwMode="auto">
              <a:xfrm>
                <a:off x="5829300" y="762000"/>
                <a:ext cx="114300" cy="247650"/>
              </a:xfrm>
              <a:prstGeom prst="straightConnector1">
                <a:avLst/>
              </a:prstGeom>
              <a:solidFill>
                <a:schemeClr val="accent1"/>
              </a:solidFill>
              <a:ln w="28575" cap="flat" cmpd="sng" algn="ctr">
                <a:solidFill>
                  <a:schemeClr val="tx1"/>
                </a:solidFill>
                <a:prstDash val="solid"/>
                <a:round/>
                <a:headEnd type="none" w="med" len="med"/>
                <a:tailEnd type="stealth"/>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7" name="TextBox 26"/>
            <p:cNvSpPr txBox="1"/>
            <p:nvPr/>
          </p:nvSpPr>
          <p:spPr>
            <a:xfrm>
              <a:off x="4000500" y="424875"/>
              <a:ext cx="1371600" cy="584775"/>
            </a:xfrm>
            <a:prstGeom prst="rect">
              <a:avLst/>
            </a:prstGeom>
            <a:solidFill>
              <a:schemeClr val="bg2">
                <a:alpha val="34000"/>
              </a:schemeClr>
            </a:solidFill>
            <a:effectLst>
              <a:outerShdw blurRad="50800" dist="38100" dir="5400000" algn="t" rotWithShape="0">
                <a:prstClr val="black">
                  <a:alpha val="40000"/>
                </a:prstClr>
              </a:outerShdw>
            </a:effectLst>
          </p:spPr>
          <p:txBody>
            <a:bodyPr wrap="square" rtlCol="0">
              <a:spAutoFit/>
            </a:bodyPr>
            <a:lstStyle/>
            <a:p>
              <a:pPr algn="ctr"/>
              <a:r>
                <a:rPr lang="en-US" sz="1600" dirty="0" smtClean="0">
                  <a:effectLst>
                    <a:outerShdw blurRad="50800" dist="38100" dir="16200000" rotWithShape="0">
                      <a:prstClr val="black">
                        <a:alpha val="40000"/>
                      </a:prstClr>
                    </a:outerShdw>
                  </a:effectLst>
                  <a:latin typeface="Tw Cen MT" panose="020B0602020104020603" pitchFamily="34" charset="0"/>
                </a:rPr>
                <a:t>Location of </a:t>
              </a:r>
            </a:p>
            <a:p>
              <a:pPr algn="ctr"/>
              <a:r>
                <a:rPr lang="en-US" sz="1600" dirty="0" smtClean="0">
                  <a:effectLst>
                    <a:outerShdw blurRad="50800" dist="38100" dir="16200000" rotWithShape="0">
                      <a:prstClr val="black">
                        <a:alpha val="40000"/>
                      </a:prstClr>
                    </a:outerShdw>
                  </a:effectLst>
                  <a:latin typeface="Tw Cen MT" panose="020B0602020104020603" pitchFamily="34" charset="0"/>
                </a:rPr>
                <a:t>Shooting</a:t>
              </a:r>
              <a:endParaRPr lang="en-US" sz="1600" dirty="0">
                <a:effectLst>
                  <a:outerShdw blurRad="50800" dist="38100" dir="16200000" rotWithShape="0">
                    <a:prstClr val="black">
                      <a:alpha val="40000"/>
                    </a:prstClr>
                  </a:outerShdw>
                </a:effectLst>
                <a:latin typeface="Tw Cen MT" panose="020B0602020104020603" pitchFamily="34" charset="0"/>
              </a:endParaRPr>
            </a:p>
          </p:txBody>
        </p:sp>
      </p:grpSp>
    </p:spTree>
    <p:extLst>
      <p:ext uri="{BB962C8B-B14F-4D97-AF65-F5344CB8AC3E}">
        <p14:creationId xmlns:p14="http://schemas.microsoft.com/office/powerpoint/2010/main" val="1458144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1026"/>
          <p:cNvSpPr>
            <a:spLocks noGrp="1" noChangeArrowheads="1"/>
          </p:cNvSpPr>
          <p:nvPr>
            <p:ph type="title"/>
          </p:nvPr>
        </p:nvSpPr>
        <p:spPr>
          <a:xfrm>
            <a:off x="685800" y="381000"/>
            <a:ext cx="7772400" cy="1143000"/>
          </a:xfrm>
        </p:spPr>
        <p:txBody>
          <a:bodyPr/>
          <a:lstStyle/>
          <a:p>
            <a:pPr eaLnBrk="1" hangingPunct="1">
              <a:defRPr/>
            </a:pPr>
            <a:r>
              <a:rPr lang="en-US" altLang="en-US" b="1" dirty="0" smtClean="0"/>
              <a:t>Rule 16</a:t>
            </a:r>
            <a:br>
              <a:rPr lang="en-US" altLang="en-US" b="1" dirty="0" smtClean="0"/>
            </a:br>
            <a:r>
              <a:rPr lang="en-US" altLang="en-US" b="1" i="1" dirty="0" err="1" smtClean="0"/>
              <a:t>Giglio</a:t>
            </a:r>
            <a:r>
              <a:rPr lang="en-US" altLang="en-US" b="1" i="1" dirty="0" smtClean="0"/>
              <a:t>/Brady</a:t>
            </a:r>
            <a:r>
              <a:rPr lang="en-US" altLang="en-US" b="1" dirty="0" smtClean="0"/>
              <a:t> Material</a:t>
            </a:r>
          </a:p>
        </p:txBody>
      </p:sp>
      <p:sp>
        <p:nvSpPr>
          <p:cNvPr id="30723" name="Rectangle 1027"/>
          <p:cNvSpPr>
            <a:spLocks noGrp="1" noChangeArrowheads="1"/>
          </p:cNvSpPr>
          <p:nvPr>
            <p:ph type="body" idx="1"/>
          </p:nvPr>
        </p:nvSpPr>
        <p:spPr>
          <a:xfrm>
            <a:off x="228600" y="1981200"/>
            <a:ext cx="8839200" cy="4495800"/>
          </a:xfrm>
        </p:spPr>
        <p:txBody>
          <a:bodyPr/>
          <a:lstStyle/>
          <a:p>
            <a:pPr marL="457200" lvl="1" indent="0" eaLnBrk="1" hangingPunct="1">
              <a:lnSpc>
                <a:spcPct val="80000"/>
              </a:lnSpc>
              <a:buNone/>
            </a:pPr>
            <a:r>
              <a:rPr lang="en-US" altLang="en-US" sz="2400" b="1" dirty="0" smtClean="0">
                <a:latin typeface="Arial" panose="020B0604020202020204" pitchFamily="34" charset="0"/>
              </a:rPr>
              <a:t>Reports of Investigation  -- including “Trial Prep”</a:t>
            </a:r>
          </a:p>
          <a:p>
            <a:pPr marL="457200" lvl="1" indent="0" eaLnBrk="1" hangingPunct="1">
              <a:lnSpc>
                <a:spcPct val="80000"/>
              </a:lnSpc>
              <a:buNone/>
            </a:pPr>
            <a:endParaRPr lang="en-US" altLang="en-US" sz="2400" b="1" dirty="0">
              <a:latin typeface="Arial" panose="020B0604020202020204" pitchFamily="34" charset="0"/>
            </a:endParaRPr>
          </a:p>
          <a:p>
            <a:pPr marL="457200" lvl="1" indent="0" eaLnBrk="1" hangingPunct="1">
              <a:lnSpc>
                <a:spcPct val="80000"/>
              </a:lnSpc>
              <a:buNone/>
            </a:pPr>
            <a:r>
              <a:rPr lang="en-US" altLang="en-US" sz="2400" b="1" dirty="0" smtClean="0">
                <a:latin typeface="Arial" panose="020B0604020202020204" pitchFamily="34" charset="0"/>
              </a:rPr>
              <a:t>Criminal history: state/federal/arrests</a:t>
            </a:r>
          </a:p>
          <a:p>
            <a:pPr lvl="1" eaLnBrk="1" hangingPunct="1">
              <a:lnSpc>
                <a:spcPct val="80000"/>
              </a:lnSpc>
              <a:buFont typeface="Wingdings" panose="05000000000000000000" pitchFamily="2" charset="2"/>
              <a:buChar char="§"/>
            </a:pPr>
            <a:endParaRPr lang="en-US" altLang="en-US" sz="2400" b="1" dirty="0" smtClean="0">
              <a:latin typeface="Arial" panose="020B0604020202020204" pitchFamily="34" charset="0"/>
            </a:endParaRPr>
          </a:p>
          <a:p>
            <a:pPr eaLnBrk="1" hangingPunct="1">
              <a:lnSpc>
                <a:spcPct val="80000"/>
              </a:lnSpc>
              <a:buNone/>
            </a:pPr>
            <a:r>
              <a:rPr lang="en-US" altLang="en-US" sz="2400" b="1" dirty="0" smtClean="0">
                <a:latin typeface="Arial" panose="020B0604020202020204" pitchFamily="34" charset="0"/>
              </a:rPr>
              <a:t>    </a:t>
            </a:r>
            <a:r>
              <a:rPr lang="en-US" altLang="en-US" sz="2400" b="1" dirty="0"/>
              <a:t> </a:t>
            </a:r>
            <a:r>
              <a:rPr lang="en-US" altLang="en-US" sz="2400" b="1" dirty="0">
                <a:latin typeface="Arial" panose="020B0604020202020204" pitchFamily="34" charset="0"/>
              </a:rPr>
              <a:t>Plea agreement/letters from </a:t>
            </a:r>
            <a:r>
              <a:rPr lang="en-US" altLang="en-US" sz="2400" b="1" dirty="0" smtClean="0">
                <a:latin typeface="Arial" panose="020B0604020202020204" pitchFamily="34" charset="0"/>
              </a:rPr>
              <a:t>gov’t, text messages to &amp; from agents, PSIs.</a:t>
            </a:r>
            <a:endParaRPr lang="en-US" altLang="en-US" sz="2400" b="1" dirty="0">
              <a:latin typeface="Arial" panose="020B0604020202020204" pitchFamily="34" charset="0"/>
            </a:endParaRPr>
          </a:p>
          <a:p>
            <a:pPr eaLnBrk="1" hangingPunct="1">
              <a:lnSpc>
                <a:spcPct val="80000"/>
              </a:lnSpc>
              <a:buNone/>
            </a:pPr>
            <a:endParaRPr lang="en-US" altLang="en-US" sz="2400" b="1" dirty="0">
              <a:latin typeface="Arial" panose="020B0604020202020204" pitchFamily="34" charset="0"/>
            </a:endParaRPr>
          </a:p>
          <a:p>
            <a:pPr eaLnBrk="1" hangingPunct="1">
              <a:lnSpc>
                <a:spcPct val="80000"/>
              </a:lnSpc>
              <a:buNone/>
            </a:pPr>
            <a:r>
              <a:rPr lang="en-US" altLang="en-US" sz="2400" b="1" dirty="0">
                <a:latin typeface="Arial" panose="020B0604020202020204" pitchFamily="34" charset="0"/>
              </a:rPr>
              <a:t>	Any benefits offered by </a:t>
            </a:r>
            <a:r>
              <a:rPr lang="en-US" altLang="en-US" sz="2400" b="1" dirty="0" smtClean="0">
                <a:latin typeface="Arial" panose="020B0604020202020204" pitchFamily="34" charset="0"/>
              </a:rPr>
              <a:t>gov’t– including immigration benefits, S-visas, U-visas, parole letters, quashing subpoenas</a:t>
            </a:r>
            <a:endParaRPr lang="en-US" altLang="en-US" sz="2400" b="1" dirty="0">
              <a:latin typeface="Arial" panose="020B0604020202020204" pitchFamily="34" charset="0"/>
            </a:endParaRPr>
          </a:p>
          <a:p>
            <a:pPr eaLnBrk="1" hangingPunct="1">
              <a:lnSpc>
                <a:spcPct val="80000"/>
              </a:lnSpc>
              <a:buNone/>
            </a:pPr>
            <a:endParaRPr lang="en-US" altLang="en-US" sz="2400" b="1" dirty="0">
              <a:latin typeface="Arial" panose="020B0604020202020204" pitchFamily="34" charset="0"/>
            </a:endParaRPr>
          </a:p>
          <a:p>
            <a:pPr eaLnBrk="1" hangingPunct="1">
              <a:lnSpc>
                <a:spcPct val="80000"/>
              </a:lnSpc>
              <a:buNone/>
            </a:pPr>
            <a:r>
              <a:rPr lang="en-US" altLang="en-US" sz="2400" b="1" dirty="0">
                <a:latin typeface="Arial" panose="020B0604020202020204" pitchFamily="34" charset="0"/>
              </a:rPr>
              <a:t>	</a:t>
            </a:r>
            <a:r>
              <a:rPr lang="en-US" altLang="en-US" sz="2400" b="1" dirty="0" smtClean="0">
                <a:latin typeface="Arial" panose="020B0604020202020204" pitchFamily="34" charset="0"/>
              </a:rPr>
              <a:t>Grand </a:t>
            </a:r>
            <a:r>
              <a:rPr lang="en-US" altLang="en-US" sz="2400" b="1" dirty="0">
                <a:latin typeface="Arial" panose="020B0604020202020204" pitchFamily="34" charset="0"/>
              </a:rPr>
              <a:t>Jury Testimony if there is arguably any “inconsistency</a:t>
            </a:r>
            <a:r>
              <a:rPr lang="en-US" altLang="en-US" sz="2000" b="1" dirty="0">
                <a:latin typeface="Arial" panose="020B0604020202020204" pitchFamily="34" charset="0"/>
              </a:rPr>
              <a:t>”</a:t>
            </a:r>
            <a:endParaRPr lang="en-US" altLang="en-US" sz="2000" b="1" dirty="0" smtClean="0">
              <a:latin typeface="Arial" panose="020B0604020202020204" pitchFamily="34"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23">
                                            <p:txEl>
                                              <p:pRg st="2" end="2"/>
                                            </p:txEl>
                                          </p:spTgt>
                                        </p:tgtEl>
                                        <p:attrNameLst>
                                          <p:attrName>style.visibility</p:attrName>
                                        </p:attrNameLst>
                                      </p:cBhvr>
                                      <p:to>
                                        <p:strVal val="visible"/>
                                      </p:to>
                                    </p:set>
                                    <p:anim calcmode="lin" valueType="num">
                                      <p:cBhvr additive="base">
                                        <p:cTn id="13" dur="500" fill="hold"/>
                                        <p:tgtEl>
                                          <p:spTgt spid="3072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723">
                                            <p:txEl>
                                              <p:pRg st="4" end="4"/>
                                            </p:txEl>
                                          </p:spTgt>
                                        </p:tgtEl>
                                        <p:attrNameLst>
                                          <p:attrName>style.visibility</p:attrName>
                                        </p:attrNameLst>
                                      </p:cBhvr>
                                      <p:to>
                                        <p:strVal val="visible"/>
                                      </p:to>
                                    </p:set>
                                    <p:anim calcmode="lin" valueType="num">
                                      <p:cBhvr additive="base">
                                        <p:cTn id="19" dur="500" fill="hold"/>
                                        <p:tgtEl>
                                          <p:spTgt spid="3072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07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0723">
                                            <p:txEl>
                                              <p:pRg st="6" end="6"/>
                                            </p:txEl>
                                          </p:spTgt>
                                        </p:tgtEl>
                                        <p:attrNameLst>
                                          <p:attrName>style.visibility</p:attrName>
                                        </p:attrNameLst>
                                      </p:cBhvr>
                                      <p:to>
                                        <p:strVal val="visible"/>
                                      </p:to>
                                    </p:set>
                                    <p:anim calcmode="lin" valueType="num">
                                      <p:cBhvr additive="base">
                                        <p:cTn id="25" dur="500" fill="hold"/>
                                        <p:tgtEl>
                                          <p:spTgt spid="30723">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072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0723">
                                            <p:txEl>
                                              <p:pRg st="8" end="8"/>
                                            </p:txEl>
                                          </p:spTgt>
                                        </p:tgtEl>
                                        <p:attrNameLst>
                                          <p:attrName>style.visibility</p:attrName>
                                        </p:attrNameLst>
                                      </p:cBhvr>
                                      <p:to>
                                        <p:strVal val="visible"/>
                                      </p:to>
                                    </p:set>
                                    <p:anim calcmode="lin" valueType="num">
                                      <p:cBhvr additive="base">
                                        <p:cTn id="31" dur="500" fill="hold"/>
                                        <p:tgtEl>
                                          <p:spTgt spid="30723">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072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5" y="327613"/>
            <a:ext cx="9149545" cy="6206538"/>
          </a:xfrm>
          <a:prstGeom prst="rect">
            <a:avLst/>
          </a:prstGeom>
        </p:spPr>
      </p:pic>
      <p:grpSp>
        <p:nvGrpSpPr>
          <p:cNvPr id="28" name="Group 27"/>
          <p:cNvGrpSpPr/>
          <p:nvPr/>
        </p:nvGrpSpPr>
        <p:grpSpPr>
          <a:xfrm>
            <a:off x="1380257" y="3335923"/>
            <a:ext cx="1371600" cy="931277"/>
            <a:chOff x="1380257" y="3335923"/>
            <a:chExt cx="1371600" cy="931277"/>
          </a:xfrm>
        </p:grpSpPr>
        <p:grpSp>
          <p:nvGrpSpPr>
            <p:cNvPr id="25" name="Group 24"/>
            <p:cNvGrpSpPr/>
            <p:nvPr/>
          </p:nvGrpSpPr>
          <p:grpSpPr>
            <a:xfrm>
              <a:off x="1905000" y="3733800"/>
              <a:ext cx="322114" cy="533400"/>
              <a:chOff x="1905000" y="3733800"/>
              <a:chExt cx="322114" cy="533400"/>
            </a:xfrm>
          </p:grpSpPr>
          <p:pic>
            <p:nvPicPr>
              <p:cNvPr id="7" name="Picture 6"/>
              <p:cNvPicPr>
                <a:picLocks noChangeAspect="1"/>
              </p:cNvPicPr>
              <p:nvPr/>
            </p:nvPicPr>
            <p:blipFill>
              <a:blip r:embed="rId4" cstate="email">
                <a:extLst>
                  <a:ext uri="{BEBA8EAE-BF5A-486C-A8C5-ECC9F3942E4B}">
                    <a14:imgProps xmlns:a14="http://schemas.microsoft.com/office/drawing/2010/main">
                      <a14:imgLayer r:embed="rId5">
                        <a14:imgEffect>
                          <a14:colorTemperature colorTemp="112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1905000" y="3733800"/>
                <a:ext cx="322114" cy="304800"/>
              </a:xfrm>
              <a:prstGeom prst="rect">
                <a:avLst/>
              </a:prstGeom>
              <a:effectLst>
                <a:outerShdw blurRad="50800" dist="38100" algn="l" rotWithShape="0">
                  <a:prstClr val="black">
                    <a:alpha val="40000"/>
                  </a:prstClr>
                </a:outerShdw>
              </a:effectLst>
            </p:spPr>
          </p:pic>
          <p:cxnSp>
            <p:nvCxnSpPr>
              <p:cNvPr id="9" name="Straight Arrow Connector 8"/>
              <p:cNvCxnSpPr>
                <a:stCxn id="7" idx="2"/>
              </p:cNvCxnSpPr>
              <p:nvPr/>
            </p:nvCxnSpPr>
            <p:spPr bwMode="auto">
              <a:xfrm flipH="1">
                <a:off x="1981200" y="4038600"/>
                <a:ext cx="84857" cy="228600"/>
              </a:xfrm>
              <a:prstGeom prst="straightConnector1">
                <a:avLst/>
              </a:prstGeom>
              <a:solidFill>
                <a:schemeClr val="accent1"/>
              </a:solidFill>
              <a:ln w="28575" cap="flat" cmpd="sng" algn="ctr">
                <a:solidFill>
                  <a:schemeClr val="tx1"/>
                </a:solidFill>
                <a:prstDash val="solid"/>
                <a:round/>
                <a:headEnd type="none" w="med" len="med"/>
                <a:tailEnd type="stealth"/>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6" name="TextBox 25"/>
            <p:cNvSpPr txBox="1"/>
            <p:nvPr/>
          </p:nvSpPr>
          <p:spPr>
            <a:xfrm>
              <a:off x="1380257" y="3335923"/>
              <a:ext cx="1371600" cy="338554"/>
            </a:xfrm>
            <a:prstGeom prst="rect">
              <a:avLst/>
            </a:prstGeom>
            <a:solidFill>
              <a:schemeClr val="bg2">
                <a:alpha val="34000"/>
              </a:schemeClr>
            </a:solidFill>
            <a:effectLst>
              <a:outerShdw blurRad="50800" dist="38100" dir="5400000" algn="t" rotWithShape="0">
                <a:prstClr val="black">
                  <a:alpha val="40000"/>
                </a:prstClr>
              </a:outerShdw>
            </a:effectLst>
          </p:spPr>
          <p:txBody>
            <a:bodyPr wrap="square" rtlCol="0">
              <a:spAutoFit/>
            </a:bodyPr>
            <a:lstStyle/>
            <a:p>
              <a:pPr algn="ctr"/>
              <a:r>
                <a:rPr lang="en-US" sz="1600" dirty="0" smtClean="0">
                  <a:effectLst>
                    <a:outerShdw blurRad="50800" dist="38100" dir="16200000" rotWithShape="0">
                      <a:prstClr val="black">
                        <a:alpha val="40000"/>
                      </a:prstClr>
                    </a:outerShdw>
                  </a:effectLst>
                  <a:latin typeface="Tw Cen MT" panose="020B0602020104020603" pitchFamily="34" charset="0"/>
                </a:rPr>
                <a:t>Client’s House</a:t>
              </a:r>
              <a:endParaRPr lang="en-US" sz="1600" dirty="0">
                <a:effectLst>
                  <a:outerShdw blurRad="50800" dist="38100" dir="16200000" rotWithShape="0">
                    <a:prstClr val="black">
                      <a:alpha val="40000"/>
                    </a:prstClr>
                  </a:outerShdw>
                </a:effectLst>
                <a:latin typeface="Tw Cen MT" panose="020B0602020104020603" pitchFamily="34" charset="0"/>
              </a:endParaRPr>
            </a:p>
          </p:txBody>
        </p:sp>
      </p:grpSp>
      <p:grpSp>
        <p:nvGrpSpPr>
          <p:cNvPr id="29" name="Group 28"/>
          <p:cNvGrpSpPr/>
          <p:nvPr/>
        </p:nvGrpSpPr>
        <p:grpSpPr>
          <a:xfrm>
            <a:off x="4000500" y="323850"/>
            <a:ext cx="2171700" cy="685800"/>
            <a:chOff x="4000500" y="323850"/>
            <a:chExt cx="2171700" cy="685800"/>
          </a:xfrm>
        </p:grpSpPr>
        <p:grpSp>
          <p:nvGrpSpPr>
            <p:cNvPr id="24" name="Group 23"/>
            <p:cNvGrpSpPr/>
            <p:nvPr/>
          </p:nvGrpSpPr>
          <p:grpSpPr>
            <a:xfrm>
              <a:off x="5486400" y="323850"/>
              <a:ext cx="685800" cy="685800"/>
              <a:chOff x="5486400" y="323850"/>
              <a:chExt cx="685800" cy="685800"/>
            </a:xfrm>
          </p:grpSpPr>
          <p:pic>
            <p:nvPicPr>
              <p:cNvPr id="17" name="Picture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86400" y="323850"/>
                <a:ext cx="685800" cy="685800"/>
              </a:xfrm>
              <a:prstGeom prst="rect">
                <a:avLst/>
              </a:prstGeom>
              <a:effectLst>
                <a:outerShdw blurRad="50800" dist="38100" algn="l" rotWithShape="0">
                  <a:prstClr val="black">
                    <a:alpha val="40000"/>
                  </a:prstClr>
                </a:outerShdw>
              </a:effectLst>
            </p:spPr>
          </p:pic>
          <p:cxnSp>
            <p:nvCxnSpPr>
              <p:cNvPr id="18" name="Straight Arrow Connector 17"/>
              <p:cNvCxnSpPr/>
              <p:nvPr/>
            </p:nvCxnSpPr>
            <p:spPr bwMode="auto">
              <a:xfrm>
                <a:off x="5829300" y="762000"/>
                <a:ext cx="114300" cy="247650"/>
              </a:xfrm>
              <a:prstGeom prst="straightConnector1">
                <a:avLst/>
              </a:prstGeom>
              <a:solidFill>
                <a:schemeClr val="accent1"/>
              </a:solidFill>
              <a:ln w="28575" cap="flat" cmpd="sng" algn="ctr">
                <a:solidFill>
                  <a:schemeClr val="tx1"/>
                </a:solidFill>
                <a:prstDash val="solid"/>
                <a:round/>
                <a:headEnd type="none" w="med" len="med"/>
                <a:tailEnd type="stealth"/>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7" name="TextBox 26"/>
            <p:cNvSpPr txBox="1"/>
            <p:nvPr/>
          </p:nvSpPr>
          <p:spPr>
            <a:xfrm>
              <a:off x="4000500" y="424875"/>
              <a:ext cx="1371600" cy="584775"/>
            </a:xfrm>
            <a:prstGeom prst="rect">
              <a:avLst/>
            </a:prstGeom>
            <a:solidFill>
              <a:schemeClr val="bg2">
                <a:alpha val="34000"/>
              </a:schemeClr>
            </a:solidFill>
            <a:effectLst>
              <a:outerShdw blurRad="50800" dist="38100" dir="5400000" algn="t" rotWithShape="0">
                <a:prstClr val="black">
                  <a:alpha val="40000"/>
                </a:prstClr>
              </a:outerShdw>
            </a:effectLst>
          </p:spPr>
          <p:txBody>
            <a:bodyPr wrap="square" rtlCol="0">
              <a:spAutoFit/>
            </a:bodyPr>
            <a:lstStyle/>
            <a:p>
              <a:pPr algn="ctr"/>
              <a:r>
                <a:rPr lang="en-US" sz="1600" dirty="0" smtClean="0">
                  <a:effectLst>
                    <a:outerShdw blurRad="50800" dist="38100" dir="16200000" rotWithShape="0">
                      <a:prstClr val="black">
                        <a:alpha val="40000"/>
                      </a:prstClr>
                    </a:outerShdw>
                  </a:effectLst>
                  <a:latin typeface="Tw Cen MT" panose="020B0602020104020603" pitchFamily="34" charset="0"/>
                </a:rPr>
                <a:t>Location of </a:t>
              </a:r>
            </a:p>
            <a:p>
              <a:pPr algn="ctr"/>
              <a:r>
                <a:rPr lang="en-US" sz="1600" dirty="0" smtClean="0">
                  <a:effectLst>
                    <a:outerShdw blurRad="50800" dist="38100" dir="16200000" rotWithShape="0">
                      <a:prstClr val="black">
                        <a:alpha val="40000"/>
                      </a:prstClr>
                    </a:outerShdw>
                  </a:effectLst>
                  <a:latin typeface="Tw Cen MT" panose="020B0602020104020603" pitchFamily="34" charset="0"/>
                </a:rPr>
                <a:t>Shooting</a:t>
              </a:r>
              <a:endParaRPr lang="en-US" sz="1600" dirty="0">
                <a:effectLst>
                  <a:outerShdw blurRad="50800" dist="38100" dir="16200000" rotWithShape="0">
                    <a:prstClr val="black">
                      <a:alpha val="40000"/>
                    </a:prstClr>
                  </a:outerShdw>
                </a:effectLst>
                <a:latin typeface="Tw Cen MT" panose="020B0602020104020603" pitchFamily="34" charset="0"/>
              </a:endParaRPr>
            </a:p>
          </p:txBody>
        </p:sp>
      </p:grpSp>
    </p:spTree>
    <p:extLst>
      <p:ext uri="{BB962C8B-B14F-4D97-AF65-F5344CB8AC3E}">
        <p14:creationId xmlns:p14="http://schemas.microsoft.com/office/powerpoint/2010/main" val="34812737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 Messages </a:t>
            </a:r>
            <a:endParaRPr lang="en-US" dirty="0"/>
          </a:p>
        </p:txBody>
      </p:sp>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07266" y="2584056"/>
            <a:ext cx="9036734" cy="568230"/>
          </a:xfrm>
          <a:prstGeom prst="rect">
            <a:avLst/>
          </a:prstGeom>
        </p:spPr>
      </p:pic>
      <p:sp>
        <p:nvSpPr>
          <p:cNvPr id="3" name="Rectangle 2"/>
          <p:cNvSpPr/>
          <p:nvPr/>
        </p:nvSpPr>
        <p:spPr bwMode="auto">
          <a:xfrm>
            <a:off x="304800" y="2667000"/>
            <a:ext cx="1447800" cy="1524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anose="02020603050405020304" pitchFamily="18" charset="0"/>
            </a:endParaRPr>
          </a:p>
        </p:txBody>
      </p:sp>
      <p:sp>
        <p:nvSpPr>
          <p:cNvPr id="5" name="Heart 4"/>
          <p:cNvSpPr/>
          <p:nvPr/>
        </p:nvSpPr>
        <p:spPr bwMode="auto">
          <a:xfrm>
            <a:off x="6629400" y="838200"/>
            <a:ext cx="914400" cy="6096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Tree>
    <p:extLst>
      <p:ext uri="{BB962C8B-B14F-4D97-AF65-F5344CB8AC3E}">
        <p14:creationId xmlns:p14="http://schemas.microsoft.com/office/powerpoint/2010/main" val="10111140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809" y="1066800"/>
            <a:ext cx="9161809" cy="4523299"/>
          </a:xfrm>
          <a:prstGeom prst="rect">
            <a:avLst/>
          </a:prstGeom>
        </p:spPr>
      </p:pic>
      <p:sp>
        <p:nvSpPr>
          <p:cNvPr id="2" name="Rectangle 1"/>
          <p:cNvSpPr/>
          <p:nvPr/>
        </p:nvSpPr>
        <p:spPr bwMode="auto">
          <a:xfrm>
            <a:off x="-17809" y="1066800"/>
            <a:ext cx="9161809" cy="4523299"/>
          </a:xfrm>
          <a:prstGeom prst="rect">
            <a:avLst/>
          </a:prstGeom>
          <a:solidFill>
            <a:schemeClr val="bg2">
              <a:alpha val="62000"/>
            </a:scheme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0600" y="1974901"/>
            <a:ext cx="7467600" cy="685800"/>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90600" y="3187802"/>
            <a:ext cx="7467600" cy="381000"/>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05348" y="4202138"/>
            <a:ext cx="7467600" cy="685799"/>
          </a:xfrm>
          <a:prstGeom prst="rect">
            <a:avLst/>
          </a:prstGeom>
        </p:spPr>
      </p:pic>
    </p:spTree>
    <p:extLst>
      <p:ext uri="{BB962C8B-B14F-4D97-AF65-F5344CB8AC3E}">
        <p14:creationId xmlns:p14="http://schemas.microsoft.com/office/powerpoint/2010/main" val="2929799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par>
                                <p:cTn id="13" presetID="53"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53"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772400" cy="1143000"/>
          </a:xfrm>
        </p:spPr>
        <p:txBody>
          <a:bodyPr/>
          <a:lstStyle/>
          <a:p>
            <a:pPr>
              <a:defRPr/>
            </a:pPr>
            <a:r>
              <a:rPr lang="en-US" dirty="0" smtClean="0"/>
              <a:t>What We Litigate </a:t>
            </a:r>
            <a:endParaRPr lang="en-US" dirty="0"/>
          </a:p>
        </p:txBody>
      </p:sp>
      <p:sp>
        <p:nvSpPr>
          <p:cNvPr id="25603" name="Content Placeholder 2"/>
          <p:cNvSpPr>
            <a:spLocks noGrp="1"/>
          </p:cNvSpPr>
          <p:nvPr>
            <p:ph idx="1"/>
          </p:nvPr>
        </p:nvSpPr>
        <p:spPr>
          <a:xfrm>
            <a:off x="0" y="1143000"/>
            <a:ext cx="9144000" cy="4953000"/>
          </a:xfrm>
        </p:spPr>
        <p:txBody>
          <a:bodyPr/>
          <a:lstStyle/>
          <a:p>
            <a:pPr>
              <a:defRPr/>
            </a:pPr>
            <a:r>
              <a:rPr lang="en-US" altLang="en-US" sz="2400" b="1" dirty="0" smtClean="0">
                <a:latin typeface="Arial" panose="020B0604020202020204" pitchFamily="34" charset="0"/>
              </a:rPr>
              <a:t>I.D. issues?? File a motion and ask for a hearing so get witness on cross before trial</a:t>
            </a:r>
          </a:p>
          <a:p>
            <a:pPr>
              <a:defRPr/>
            </a:pPr>
            <a:endParaRPr lang="en-US" altLang="en-US" sz="2400" b="1" dirty="0" smtClean="0">
              <a:latin typeface="Arial" panose="020B0604020202020204" pitchFamily="34" charset="0"/>
            </a:endParaRPr>
          </a:p>
          <a:p>
            <a:pPr eaLnBrk="1" hangingPunct="1">
              <a:lnSpc>
                <a:spcPct val="90000"/>
              </a:lnSpc>
              <a:defRPr/>
            </a:pPr>
            <a:r>
              <a:rPr lang="en-US" altLang="en-US" sz="2400" b="1" i="1" dirty="0">
                <a:latin typeface="Arial" panose="020B0604020202020204" pitchFamily="34" charset="0"/>
              </a:rPr>
              <a:t>In </a:t>
            </a:r>
            <a:r>
              <a:rPr lang="en-US" altLang="en-US" sz="2400" b="1" i="1" dirty="0" err="1">
                <a:latin typeface="Arial" panose="020B0604020202020204" pitchFamily="34" charset="0"/>
              </a:rPr>
              <a:t>limine</a:t>
            </a:r>
            <a:r>
              <a:rPr lang="en-US" altLang="en-US" sz="2400" b="1" dirty="0">
                <a:latin typeface="Arial" panose="020B0604020202020204" pitchFamily="34" charset="0"/>
              </a:rPr>
              <a:t> motion to exclude “truthfulness” language from plea agreement &amp; from direct </a:t>
            </a:r>
            <a:r>
              <a:rPr lang="en-US" altLang="en-US" sz="2400" b="1" dirty="0" smtClean="0">
                <a:latin typeface="Arial" panose="020B0604020202020204" pitchFamily="34" charset="0"/>
              </a:rPr>
              <a:t>examination;  no admission of full plea agreement by prosecutor</a:t>
            </a:r>
            <a:endParaRPr lang="en-US" altLang="en-US" sz="2400" b="1" dirty="0">
              <a:latin typeface="Arial" panose="020B0604020202020204" pitchFamily="34" charset="0"/>
            </a:endParaRPr>
          </a:p>
          <a:p>
            <a:pPr marL="0" indent="0" eaLnBrk="1" hangingPunct="1">
              <a:lnSpc>
                <a:spcPct val="90000"/>
              </a:lnSpc>
              <a:buFont typeface="Wingdings" panose="05000000000000000000" pitchFamily="2" charset="2"/>
              <a:buNone/>
              <a:defRPr/>
            </a:pPr>
            <a:endParaRPr lang="en-US" altLang="en-US" sz="2400" b="1" dirty="0">
              <a:latin typeface="Arial" panose="020B0604020202020204" pitchFamily="34" charset="0"/>
            </a:endParaRPr>
          </a:p>
          <a:p>
            <a:pPr eaLnBrk="1" hangingPunct="1">
              <a:lnSpc>
                <a:spcPct val="90000"/>
              </a:lnSpc>
              <a:defRPr/>
            </a:pPr>
            <a:r>
              <a:rPr lang="en-US" altLang="en-US" sz="2400" b="1" dirty="0">
                <a:latin typeface="Arial" panose="020B0604020202020204" pitchFamily="34" charset="0"/>
              </a:rPr>
              <a:t>May have to litigate 608(b)/609/404(b) issues</a:t>
            </a:r>
          </a:p>
          <a:p>
            <a:pPr marL="0" indent="0" eaLnBrk="1" hangingPunct="1">
              <a:lnSpc>
                <a:spcPct val="90000"/>
              </a:lnSpc>
              <a:buFont typeface="Wingdings" panose="05000000000000000000" pitchFamily="2" charset="2"/>
              <a:buNone/>
              <a:defRPr/>
            </a:pPr>
            <a:endParaRPr lang="en-US" altLang="en-US" sz="2400" b="1" dirty="0">
              <a:latin typeface="Arial" panose="020B0604020202020204" pitchFamily="34" charset="0"/>
            </a:endParaRPr>
          </a:p>
          <a:p>
            <a:pPr eaLnBrk="1" hangingPunct="1">
              <a:lnSpc>
                <a:spcPct val="90000"/>
              </a:lnSpc>
              <a:defRPr/>
            </a:pPr>
            <a:r>
              <a:rPr lang="en-US" altLang="en-US" sz="2400" b="1" dirty="0">
                <a:latin typeface="Arial" panose="020B0604020202020204" pitchFamily="34" charset="0"/>
              </a:rPr>
              <a:t>Defense has no obligation give 404(b) notice</a:t>
            </a:r>
          </a:p>
          <a:p>
            <a:pPr lvl="1" eaLnBrk="1" hangingPunct="1">
              <a:lnSpc>
                <a:spcPct val="90000"/>
              </a:lnSpc>
              <a:defRPr/>
            </a:pPr>
            <a:r>
              <a:rPr lang="en-US" altLang="en-US" sz="2400" b="1" dirty="0">
                <a:latin typeface="Arial" panose="020B0604020202020204" pitchFamily="34" charset="0"/>
              </a:rPr>
              <a:t>Fed. R. </a:t>
            </a:r>
            <a:r>
              <a:rPr lang="en-US" altLang="en-US" sz="2400" b="1" dirty="0" err="1">
                <a:latin typeface="Arial" panose="020B0604020202020204" pitchFamily="34" charset="0"/>
              </a:rPr>
              <a:t>Evid</a:t>
            </a:r>
            <a:r>
              <a:rPr lang="en-US" altLang="en-US" sz="2400" b="1" dirty="0">
                <a:latin typeface="Arial" panose="020B0604020202020204" pitchFamily="34" charset="0"/>
              </a:rPr>
              <a:t>. 404(b) (“the prosecution, in a criminal case, shall provide reasonable notice . . . .”)</a:t>
            </a:r>
          </a:p>
          <a:p>
            <a:pPr lvl="2" eaLnBrk="1" hangingPunct="1">
              <a:lnSpc>
                <a:spcPct val="90000"/>
              </a:lnSpc>
              <a:defRPr/>
            </a:pPr>
            <a:r>
              <a:rPr lang="en-US" altLang="en-US" b="1" dirty="0">
                <a:latin typeface="Arial" panose="020B0604020202020204" pitchFamily="34" charset="0"/>
              </a:rPr>
              <a:t>You can find some reason to admit the evidence:  “motive, opportunity, intent, preparation, plan, knowledge, identity, or absence of mistake or accident.</a:t>
            </a:r>
          </a:p>
          <a:p>
            <a:pPr>
              <a:defRPr/>
            </a:pPr>
            <a:endParaRPr lang="en-US" altLang="en-US" b="1" dirty="0" smtClean="0">
              <a:latin typeface="Arial" panose="020B0604020202020204" pitchFamily="34" charset="0"/>
            </a:endParaRPr>
          </a:p>
          <a:p>
            <a:pPr>
              <a:defRPr/>
            </a:pPr>
            <a:endParaRPr lang="en-US" altLang="en-US"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603">
                                            <p:txEl>
                                              <p:pRg st="2" end="2"/>
                                            </p:txEl>
                                          </p:spTgt>
                                        </p:tgtEl>
                                        <p:attrNameLst>
                                          <p:attrName>style.visibility</p:attrName>
                                        </p:attrNameLst>
                                      </p:cBhvr>
                                      <p:to>
                                        <p:strVal val="visible"/>
                                      </p:to>
                                    </p:set>
                                    <p:anim calcmode="lin" valueType="num">
                                      <p:cBhvr additive="base">
                                        <p:cTn id="13" dur="5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603">
                                            <p:txEl>
                                              <p:pRg st="4" end="4"/>
                                            </p:txEl>
                                          </p:spTgt>
                                        </p:tgtEl>
                                        <p:attrNameLst>
                                          <p:attrName>style.visibility</p:attrName>
                                        </p:attrNameLst>
                                      </p:cBhvr>
                                      <p:to>
                                        <p:strVal val="visible"/>
                                      </p:to>
                                    </p:set>
                                    <p:anim calcmode="lin" valueType="num">
                                      <p:cBhvr additive="base">
                                        <p:cTn id="19" dur="500" fill="hold"/>
                                        <p:tgtEl>
                                          <p:spTgt spid="2560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6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603">
                                            <p:txEl>
                                              <p:pRg st="6" end="6"/>
                                            </p:txEl>
                                          </p:spTgt>
                                        </p:tgtEl>
                                        <p:attrNameLst>
                                          <p:attrName>style.visibility</p:attrName>
                                        </p:attrNameLst>
                                      </p:cBhvr>
                                      <p:to>
                                        <p:strVal val="visible"/>
                                      </p:to>
                                    </p:set>
                                    <p:anim calcmode="lin" valueType="num">
                                      <p:cBhvr additive="base">
                                        <p:cTn id="25" dur="500" fill="hold"/>
                                        <p:tgtEl>
                                          <p:spTgt spid="2560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603">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5603">
                                            <p:txEl>
                                              <p:pRg st="7" end="7"/>
                                            </p:txEl>
                                          </p:spTgt>
                                        </p:tgtEl>
                                        <p:attrNameLst>
                                          <p:attrName>style.visibility</p:attrName>
                                        </p:attrNameLst>
                                      </p:cBhvr>
                                      <p:to>
                                        <p:strVal val="visible"/>
                                      </p:to>
                                    </p:set>
                                    <p:anim calcmode="lin" valueType="num">
                                      <p:cBhvr additive="base">
                                        <p:cTn id="29" dur="500" fill="hold"/>
                                        <p:tgtEl>
                                          <p:spTgt spid="2560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5603">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5603">
                                            <p:txEl>
                                              <p:pRg st="8" end="8"/>
                                            </p:txEl>
                                          </p:spTgt>
                                        </p:tgtEl>
                                        <p:attrNameLst>
                                          <p:attrName>style.visibility</p:attrName>
                                        </p:attrNameLst>
                                      </p:cBhvr>
                                      <p:to>
                                        <p:strVal val="visible"/>
                                      </p:to>
                                    </p:set>
                                    <p:anim calcmode="lin" valueType="num">
                                      <p:cBhvr additive="base">
                                        <p:cTn id="33" dur="500" fill="hold"/>
                                        <p:tgtEl>
                                          <p:spTgt spid="25603">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560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09600" y="0"/>
            <a:ext cx="7772400" cy="1143000"/>
          </a:xfrm>
        </p:spPr>
        <p:txBody>
          <a:bodyPr/>
          <a:lstStyle/>
          <a:p>
            <a:pPr eaLnBrk="1" hangingPunct="1">
              <a:defRPr/>
            </a:pPr>
            <a:r>
              <a:rPr lang="en-US" altLang="en-US" b="1" smtClean="0"/>
              <a:t>LEGAL TOOLS</a:t>
            </a:r>
          </a:p>
        </p:txBody>
      </p:sp>
      <p:sp>
        <p:nvSpPr>
          <p:cNvPr id="44035" name="Rectangle 3"/>
          <p:cNvSpPr>
            <a:spLocks noGrp="1" noChangeArrowheads="1"/>
          </p:cNvSpPr>
          <p:nvPr>
            <p:ph type="body" sz="half" idx="1"/>
          </p:nvPr>
        </p:nvSpPr>
        <p:spPr>
          <a:xfrm>
            <a:off x="685800" y="1219200"/>
            <a:ext cx="8001000" cy="5410200"/>
          </a:xfrm>
        </p:spPr>
        <p:txBody>
          <a:bodyPr/>
          <a:lstStyle/>
          <a:p>
            <a:pPr eaLnBrk="1" hangingPunct="1">
              <a:lnSpc>
                <a:spcPct val="80000"/>
              </a:lnSpc>
            </a:pPr>
            <a:r>
              <a:rPr lang="en-US" altLang="en-US" sz="1800" b="1" dirty="0" smtClean="0">
                <a:latin typeface="Arial" panose="020B0604020202020204" pitchFamily="34" charset="0"/>
              </a:rPr>
              <a:t>Rule 404(b): Prior Act Evidence</a:t>
            </a:r>
          </a:p>
          <a:p>
            <a:pPr lvl="1" eaLnBrk="1" hangingPunct="1">
              <a:lnSpc>
                <a:spcPct val="80000"/>
              </a:lnSpc>
            </a:pPr>
            <a:r>
              <a:rPr lang="en-US" altLang="en-US" sz="1800" b="1" dirty="0" smtClean="0">
                <a:latin typeface="Arial" panose="020B0604020202020204" pitchFamily="34" charset="0"/>
              </a:rPr>
              <a:t>Standards for defense admission “relaxed”</a:t>
            </a:r>
          </a:p>
          <a:p>
            <a:pPr lvl="2" eaLnBrk="1" hangingPunct="1">
              <a:lnSpc>
                <a:spcPct val="80000"/>
              </a:lnSpc>
            </a:pPr>
            <a:r>
              <a:rPr lang="en-US" altLang="en-US" sz="1800" b="1" i="1" dirty="0" smtClean="0">
                <a:latin typeface="Arial" panose="020B0604020202020204" pitchFamily="34" charset="0"/>
              </a:rPr>
              <a:t>United States v. McClure</a:t>
            </a:r>
            <a:r>
              <a:rPr lang="en-US" altLang="en-US" sz="1800" b="1" dirty="0" smtClean="0">
                <a:latin typeface="Arial" panose="020B0604020202020204" pitchFamily="34" charset="0"/>
              </a:rPr>
              <a:t>, 546 F.2d 670 (5</a:t>
            </a:r>
            <a:r>
              <a:rPr lang="en-US" altLang="en-US" sz="1800" b="1" baseline="30000" dirty="0" smtClean="0">
                <a:latin typeface="Arial" panose="020B0604020202020204" pitchFamily="34" charset="0"/>
              </a:rPr>
              <a:t>th</a:t>
            </a:r>
            <a:r>
              <a:rPr lang="en-US" altLang="en-US" sz="1800" b="1" dirty="0" smtClean="0">
                <a:latin typeface="Arial" panose="020B0604020202020204" pitchFamily="34" charset="0"/>
              </a:rPr>
              <a:t> Cir. 1977);</a:t>
            </a:r>
          </a:p>
          <a:p>
            <a:pPr lvl="2" eaLnBrk="1" hangingPunct="1">
              <a:lnSpc>
                <a:spcPct val="80000"/>
              </a:lnSpc>
            </a:pPr>
            <a:r>
              <a:rPr lang="en-US" altLang="en-US" sz="1800" b="1" i="1" dirty="0" smtClean="0">
                <a:latin typeface="Arial" panose="020B0604020202020204" pitchFamily="34" charset="0"/>
              </a:rPr>
              <a:t>United States v. Cohen</a:t>
            </a:r>
            <a:r>
              <a:rPr lang="en-US" altLang="en-US" sz="1800" b="1" dirty="0" smtClean="0">
                <a:latin typeface="Arial" panose="020B0604020202020204" pitchFamily="34" charset="0"/>
              </a:rPr>
              <a:t>, 888 F.2d 770 (11</a:t>
            </a:r>
            <a:r>
              <a:rPr lang="en-US" altLang="en-US" sz="1800" b="1" baseline="30000" dirty="0" smtClean="0">
                <a:latin typeface="Arial" panose="020B0604020202020204" pitchFamily="34" charset="0"/>
              </a:rPr>
              <a:t>th</a:t>
            </a:r>
            <a:r>
              <a:rPr lang="en-US" altLang="en-US" sz="1800" b="1" dirty="0" smtClean="0">
                <a:latin typeface="Arial" panose="020B0604020202020204" pitchFamily="34" charset="0"/>
              </a:rPr>
              <a:t> Cir. 1989)</a:t>
            </a:r>
          </a:p>
          <a:p>
            <a:pPr lvl="2" eaLnBrk="1" hangingPunct="1">
              <a:lnSpc>
                <a:spcPct val="80000"/>
              </a:lnSpc>
            </a:pPr>
            <a:r>
              <a:rPr lang="en-US" altLang="en-US" sz="1800" b="1" i="1" dirty="0" smtClean="0">
                <a:latin typeface="Arial" panose="020B0604020202020204" pitchFamily="34" charset="0"/>
              </a:rPr>
              <a:t>United States v. </a:t>
            </a:r>
            <a:r>
              <a:rPr lang="en-US" altLang="en-US" sz="1800" b="1" i="1" dirty="0" err="1" smtClean="0">
                <a:latin typeface="Arial" panose="020B0604020202020204" pitchFamily="34" charset="0"/>
              </a:rPr>
              <a:t>Absoumoussallem</a:t>
            </a:r>
            <a:r>
              <a:rPr lang="en-US" altLang="en-US" sz="1800" b="1" dirty="0" smtClean="0">
                <a:latin typeface="Arial" panose="020B0604020202020204" pitchFamily="34" charset="0"/>
              </a:rPr>
              <a:t>, 776 F.2d 906, 911-912 (1984) </a:t>
            </a:r>
            <a:endParaRPr lang="en-US" altLang="en-US" sz="1800" b="1" i="1" dirty="0" smtClean="0">
              <a:latin typeface="Arial" panose="020B0604020202020204" pitchFamily="34" charset="0"/>
            </a:endParaRPr>
          </a:p>
          <a:p>
            <a:pPr eaLnBrk="1" hangingPunct="1">
              <a:lnSpc>
                <a:spcPct val="80000"/>
              </a:lnSpc>
              <a:buFont typeface="Wingdings" panose="05000000000000000000" pitchFamily="2" charset="2"/>
              <a:buNone/>
            </a:pPr>
            <a:r>
              <a:rPr lang="en-US" altLang="en-US" sz="1800" b="1" dirty="0" smtClean="0">
                <a:latin typeface="Arial" panose="020B0604020202020204" pitchFamily="34" charset="0"/>
              </a:rPr>
              <a:t>    	</a:t>
            </a:r>
          </a:p>
          <a:p>
            <a:pPr eaLnBrk="1" hangingPunct="1">
              <a:lnSpc>
                <a:spcPct val="80000"/>
              </a:lnSpc>
            </a:pPr>
            <a:r>
              <a:rPr lang="en-US" altLang="en-US" sz="1800" b="1" dirty="0" smtClean="0">
                <a:latin typeface="Arial" panose="020B0604020202020204" pitchFamily="34" charset="0"/>
              </a:rPr>
              <a:t>Trial judges have no authority to order you to turn over impeachment material.</a:t>
            </a:r>
          </a:p>
          <a:p>
            <a:pPr lvl="1" eaLnBrk="1" hangingPunct="1">
              <a:lnSpc>
                <a:spcPct val="80000"/>
              </a:lnSpc>
            </a:pPr>
            <a:r>
              <a:rPr lang="en-US" altLang="en-US" sz="1800" b="1" i="1" dirty="0" smtClean="0">
                <a:latin typeface="Arial" panose="020B0604020202020204" pitchFamily="34" charset="0"/>
              </a:rPr>
              <a:t>United States v. Cerro</a:t>
            </a:r>
            <a:r>
              <a:rPr lang="en-US" altLang="en-US" sz="1800" b="1" dirty="0" smtClean="0">
                <a:latin typeface="Arial" panose="020B0604020202020204" pitchFamily="34" charset="0"/>
              </a:rPr>
              <a:t>, 775 F.2d 908, 915 (7</a:t>
            </a:r>
            <a:r>
              <a:rPr lang="en-US" altLang="en-US" sz="1800" b="1" baseline="30000" dirty="0" smtClean="0">
                <a:latin typeface="Arial" panose="020B0604020202020204" pitchFamily="34" charset="0"/>
              </a:rPr>
              <a:t>th</a:t>
            </a:r>
            <a:r>
              <a:rPr lang="en-US" altLang="en-US" sz="1800" b="1" dirty="0" smtClean="0">
                <a:latin typeface="Arial" panose="020B0604020202020204" pitchFamily="34" charset="0"/>
              </a:rPr>
              <a:t> Cir. 1985)</a:t>
            </a:r>
          </a:p>
          <a:p>
            <a:pPr lvl="1" eaLnBrk="1" hangingPunct="1">
              <a:lnSpc>
                <a:spcPct val="80000"/>
              </a:lnSpc>
            </a:pPr>
            <a:r>
              <a:rPr lang="en-US" altLang="en-US" sz="1800" b="1" dirty="0" smtClean="0">
                <a:latin typeface="Arial" panose="020B0604020202020204" pitchFamily="34" charset="0"/>
              </a:rPr>
              <a:t>Rule 16/</a:t>
            </a:r>
            <a:r>
              <a:rPr lang="en-US" altLang="en-US" sz="1800" b="1" dirty="0" err="1" smtClean="0">
                <a:latin typeface="Arial" panose="020B0604020202020204" pitchFamily="34" charset="0"/>
              </a:rPr>
              <a:t>Cal.Pen.Code</a:t>
            </a:r>
            <a:r>
              <a:rPr lang="en-US" altLang="en-US" sz="1800" b="1" dirty="0" smtClean="0">
                <a:latin typeface="Arial" panose="020B0604020202020204" pitchFamily="34" charset="0"/>
              </a:rPr>
              <a:t> 1504.3 do not require disclosure of impeachment evidence</a:t>
            </a:r>
          </a:p>
          <a:p>
            <a:pPr lvl="1" eaLnBrk="1" hangingPunct="1">
              <a:lnSpc>
                <a:spcPct val="80000"/>
              </a:lnSpc>
              <a:buFontTx/>
              <a:buNone/>
            </a:pPr>
            <a:endParaRPr lang="en-US" altLang="en-US" sz="1800" b="1" dirty="0" smtClean="0">
              <a:latin typeface="Arial" panose="020B0604020202020204" pitchFamily="34" charset="0"/>
            </a:endParaRPr>
          </a:p>
          <a:p>
            <a:pPr eaLnBrk="1" hangingPunct="1">
              <a:lnSpc>
                <a:spcPct val="80000"/>
              </a:lnSpc>
            </a:pPr>
            <a:r>
              <a:rPr lang="en-US" altLang="en-US" sz="1800" b="1" dirty="0" smtClean="0">
                <a:latin typeface="Arial" panose="020B0604020202020204" pitchFamily="34" charset="0"/>
              </a:rPr>
              <a:t>Right to Cross includes attacking credibility, bias, motive, self-interest. </a:t>
            </a:r>
          </a:p>
          <a:p>
            <a:pPr lvl="1" eaLnBrk="1" hangingPunct="1">
              <a:lnSpc>
                <a:spcPct val="80000"/>
              </a:lnSpc>
            </a:pPr>
            <a:r>
              <a:rPr lang="en-US" altLang="en-US" sz="1800" b="1" i="1" dirty="0" smtClean="0">
                <a:latin typeface="Arial" panose="020B0604020202020204" pitchFamily="34" charset="0"/>
              </a:rPr>
              <a:t>Burr v. Sullivan</a:t>
            </a:r>
            <a:r>
              <a:rPr lang="en-US" altLang="en-US" sz="1800" b="1" dirty="0" smtClean="0">
                <a:latin typeface="Arial" panose="020B0604020202020204" pitchFamily="34" charset="0"/>
              </a:rPr>
              <a:t>, 618 F.2d 583, 586-587 (9</a:t>
            </a:r>
            <a:r>
              <a:rPr lang="en-US" altLang="en-US" sz="1800" b="1" baseline="30000" dirty="0" smtClean="0">
                <a:latin typeface="Arial" panose="020B0604020202020204" pitchFamily="34" charset="0"/>
              </a:rPr>
              <a:t>th</a:t>
            </a:r>
            <a:r>
              <a:rPr lang="en-US" altLang="en-US" sz="1800" b="1" dirty="0" smtClean="0">
                <a:latin typeface="Arial" panose="020B0604020202020204" pitchFamily="34" charset="0"/>
              </a:rPr>
              <a:t> Cir. 1980)</a:t>
            </a:r>
            <a:endParaRPr lang="en-US" altLang="en-US" sz="1800" b="1" i="1" dirty="0" smtClean="0">
              <a:latin typeface="Arial" panose="020B0604020202020204" pitchFamily="34" charset="0"/>
            </a:endParaRPr>
          </a:p>
          <a:p>
            <a:pPr lvl="1" eaLnBrk="1" hangingPunct="1">
              <a:lnSpc>
                <a:spcPct val="80000"/>
              </a:lnSpc>
            </a:pPr>
            <a:r>
              <a:rPr lang="en-US" altLang="en-US" sz="1800" b="1" i="1" dirty="0" smtClean="0">
                <a:latin typeface="Arial" panose="020B0604020202020204" pitchFamily="34" charset="0"/>
              </a:rPr>
              <a:t>United States v. Payne</a:t>
            </a:r>
            <a:r>
              <a:rPr lang="en-US" altLang="en-US" sz="1800" b="1" dirty="0" smtClean="0">
                <a:latin typeface="Arial" panose="020B0604020202020204" pitchFamily="34" charset="0"/>
              </a:rPr>
              <a:t>, 944 F.2d 1458, 1469 (9</a:t>
            </a:r>
            <a:r>
              <a:rPr lang="en-US" altLang="en-US" sz="1800" b="1" baseline="30000" dirty="0" smtClean="0">
                <a:latin typeface="Arial" panose="020B0604020202020204" pitchFamily="34" charset="0"/>
              </a:rPr>
              <a:t>th</a:t>
            </a:r>
            <a:r>
              <a:rPr lang="en-US" altLang="en-US" sz="1800" b="1" dirty="0" smtClean="0">
                <a:latin typeface="Arial" panose="020B0604020202020204" pitchFamily="34" charset="0"/>
              </a:rPr>
              <a:t> Cir. 1991)</a:t>
            </a:r>
            <a:endParaRPr lang="en-US" altLang="en-US" sz="1800" b="1" i="1" dirty="0" smtClean="0">
              <a:latin typeface="Arial" panose="020B0604020202020204" pitchFamily="34" charset="0"/>
            </a:endParaRPr>
          </a:p>
          <a:p>
            <a:pPr eaLnBrk="1" hangingPunct="1">
              <a:lnSpc>
                <a:spcPct val="80000"/>
              </a:lnSpc>
              <a:buFont typeface="Wingdings" panose="05000000000000000000" pitchFamily="2" charset="2"/>
              <a:buNone/>
            </a:pPr>
            <a:r>
              <a:rPr lang="en-US" altLang="en-US" sz="1800" b="1" dirty="0" smtClean="0">
                <a:latin typeface="Arial" panose="020B0604020202020204" pitchFamily="34" charset="0"/>
              </a:rPr>
              <a:t>     </a:t>
            </a:r>
          </a:p>
          <a:p>
            <a:pPr eaLnBrk="1" hangingPunct="1">
              <a:lnSpc>
                <a:spcPct val="80000"/>
              </a:lnSpc>
            </a:pPr>
            <a:r>
              <a:rPr lang="en-US" altLang="en-US" sz="1800" b="1" dirty="0" smtClean="0">
                <a:latin typeface="Arial" panose="020B0604020202020204" pitchFamily="34" charset="0"/>
              </a:rPr>
              <a:t>Rule 608(b): prior acts involving dishonesty:</a:t>
            </a:r>
          </a:p>
          <a:p>
            <a:pPr lvl="1" eaLnBrk="1" hangingPunct="1">
              <a:lnSpc>
                <a:spcPct val="80000"/>
              </a:lnSpc>
            </a:pPr>
            <a:r>
              <a:rPr lang="en-US" altLang="en-US" sz="1800" b="1" dirty="0" smtClean="0">
                <a:latin typeface="Arial" panose="020B0604020202020204" pitchFamily="34" charset="0"/>
              </a:rPr>
              <a:t>Frauds/use of fake names, deceptions, infidelity</a:t>
            </a:r>
          </a:p>
          <a:p>
            <a:pPr lvl="2" eaLnBrk="1" hangingPunct="1">
              <a:lnSpc>
                <a:spcPct val="80000"/>
              </a:lnSpc>
            </a:pPr>
            <a:r>
              <a:rPr lang="en-US" altLang="en-US" sz="1800" b="1" i="1" dirty="0" smtClean="0">
                <a:latin typeface="Arial" panose="020B0604020202020204" pitchFamily="34" charset="0"/>
              </a:rPr>
              <a:t>See United States v. Gay</a:t>
            </a:r>
            <a:r>
              <a:rPr lang="en-US" altLang="en-US" sz="1800" b="1" dirty="0" smtClean="0">
                <a:latin typeface="Arial" panose="020B0604020202020204" pitchFamily="34" charset="0"/>
              </a:rPr>
              <a:t>, 967 F.2d 322, 328 (9</a:t>
            </a:r>
            <a:r>
              <a:rPr lang="en-US" altLang="en-US" sz="1800" b="1" baseline="30000" dirty="0" smtClean="0">
                <a:latin typeface="Arial" panose="020B0604020202020204" pitchFamily="34" charset="0"/>
              </a:rPr>
              <a:t>th</a:t>
            </a:r>
            <a:r>
              <a:rPr lang="en-US" altLang="en-US" sz="1800" b="1" dirty="0" smtClean="0">
                <a:latin typeface="Arial" panose="020B0604020202020204" pitchFamily="34" charset="0"/>
              </a:rPr>
              <a:t> Cir. 1992)</a:t>
            </a:r>
            <a:endParaRPr lang="en-US" altLang="en-US" sz="1800" b="1" i="1" dirty="0" smtClean="0">
              <a:latin typeface="Arial" panose="020B0604020202020204" pitchFamily="34"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additive="base">
                                        <p:cTn id="7" dur="500" fill="hold"/>
                                        <p:tgtEl>
                                          <p:spTgt spid="440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03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4035">
                                            <p:txEl>
                                              <p:pRg st="1" end="1"/>
                                            </p:txEl>
                                          </p:spTgt>
                                        </p:tgtEl>
                                        <p:attrNameLst>
                                          <p:attrName>style.visibility</p:attrName>
                                        </p:attrNameLst>
                                      </p:cBhvr>
                                      <p:to>
                                        <p:strVal val="visible"/>
                                      </p:to>
                                    </p:set>
                                    <p:anim calcmode="lin" valueType="num">
                                      <p:cBhvr additive="base">
                                        <p:cTn id="11" dur="500" fill="hold"/>
                                        <p:tgtEl>
                                          <p:spTgt spid="4403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403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4035">
                                            <p:txEl>
                                              <p:pRg st="2" end="2"/>
                                            </p:txEl>
                                          </p:spTgt>
                                        </p:tgtEl>
                                        <p:attrNameLst>
                                          <p:attrName>style.visibility</p:attrName>
                                        </p:attrNameLst>
                                      </p:cBhvr>
                                      <p:to>
                                        <p:strVal val="visible"/>
                                      </p:to>
                                    </p:set>
                                    <p:anim calcmode="lin" valueType="num">
                                      <p:cBhvr additive="base">
                                        <p:cTn id="15" dur="500" fill="hold"/>
                                        <p:tgtEl>
                                          <p:spTgt spid="4403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403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4035">
                                            <p:txEl>
                                              <p:pRg st="3" end="3"/>
                                            </p:txEl>
                                          </p:spTgt>
                                        </p:tgtEl>
                                        <p:attrNameLst>
                                          <p:attrName>style.visibility</p:attrName>
                                        </p:attrNameLst>
                                      </p:cBhvr>
                                      <p:to>
                                        <p:strVal val="visible"/>
                                      </p:to>
                                    </p:set>
                                    <p:anim calcmode="lin" valueType="num">
                                      <p:cBhvr additive="base">
                                        <p:cTn id="19" dur="500" fill="hold"/>
                                        <p:tgtEl>
                                          <p:spTgt spid="4403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03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4035">
                                            <p:txEl>
                                              <p:pRg st="4" end="4"/>
                                            </p:txEl>
                                          </p:spTgt>
                                        </p:tgtEl>
                                        <p:attrNameLst>
                                          <p:attrName>style.visibility</p:attrName>
                                        </p:attrNameLst>
                                      </p:cBhvr>
                                      <p:to>
                                        <p:strVal val="visible"/>
                                      </p:to>
                                    </p:set>
                                    <p:anim calcmode="lin" valueType="num">
                                      <p:cBhvr additive="base">
                                        <p:cTn id="23" dur="500" fill="hold"/>
                                        <p:tgtEl>
                                          <p:spTgt spid="4403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40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4035">
                                            <p:txEl>
                                              <p:pRg st="5" end="5"/>
                                            </p:txEl>
                                          </p:spTgt>
                                        </p:tgtEl>
                                        <p:attrNameLst>
                                          <p:attrName>style.visibility</p:attrName>
                                        </p:attrNameLst>
                                      </p:cBhvr>
                                      <p:to>
                                        <p:strVal val="visible"/>
                                      </p:to>
                                    </p:set>
                                    <p:anim calcmode="lin" valueType="num">
                                      <p:cBhvr additive="base">
                                        <p:cTn id="29" dur="500" fill="hold"/>
                                        <p:tgtEl>
                                          <p:spTgt spid="4403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403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4035">
                                            <p:txEl>
                                              <p:pRg st="6" end="6"/>
                                            </p:txEl>
                                          </p:spTgt>
                                        </p:tgtEl>
                                        <p:attrNameLst>
                                          <p:attrName>style.visibility</p:attrName>
                                        </p:attrNameLst>
                                      </p:cBhvr>
                                      <p:to>
                                        <p:strVal val="visible"/>
                                      </p:to>
                                    </p:set>
                                    <p:anim calcmode="lin" valueType="num">
                                      <p:cBhvr additive="base">
                                        <p:cTn id="35" dur="500" fill="hold"/>
                                        <p:tgtEl>
                                          <p:spTgt spid="44035">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4035">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4035">
                                            <p:txEl>
                                              <p:pRg st="7" end="7"/>
                                            </p:txEl>
                                          </p:spTgt>
                                        </p:tgtEl>
                                        <p:attrNameLst>
                                          <p:attrName>style.visibility</p:attrName>
                                        </p:attrNameLst>
                                      </p:cBhvr>
                                      <p:to>
                                        <p:strVal val="visible"/>
                                      </p:to>
                                    </p:set>
                                    <p:anim calcmode="lin" valueType="num">
                                      <p:cBhvr additive="base">
                                        <p:cTn id="39" dur="500" fill="hold"/>
                                        <p:tgtEl>
                                          <p:spTgt spid="44035">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4035">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4035">
                                            <p:txEl>
                                              <p:pRg st="8" end="8"/>
                                            </p:txEl>
                                          </p:spTgt>
                                        </p:tgtEl>
                                        <p:attrNameLst>
                                          <p:attrName>style.visibility</p:attrName>
                                        </p:attrNameLst>
                                      </p:cBhvr>
                                      <p:to>
                                        <p:strVal val="visible"/>
                                      </p:to>
                                    </p:set>
                                    <p:anim calcmode="lin" valueType="num">
                                      <p:cBhvr additive="base">
                                        <p:cTn id="43" dur="500" fill="hold"/>
                                        <p:tgtEl>
                                          <p:spTgt spid="44035">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403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4035">
                                            <p:txEl>
                                              <p:pRg st="10" end="10"/>
                                            </p:txEl>
                                          </p:spTgt>
                                        </p:tgtEl>
                                        <p:attrNameLst>
                                          <p:attrName>style.visibility</p:attrName>
                                        </p:attrNameLst>
                                      </p:cBhvr>
                                      <p:to>
                                        <p:strVal val="visible"/>
                                      </p:to>
                                    </p:set>
                                    <p:anim calcmode="lin" valueType="num">
                                      <p:cBhvr additive="base">
                                        <p:cTn id="49" dur="500" fill="hold"/>
                                        <p:tgtEl>
                                          <p:spTgt spid="44035">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4035">
                                            <p:txEl>
                                              <p:pRg st="10" end="10"/>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4035">
                                            <p:txEl>
                                              <p:pRg st="11" end="11"/>
                                            </p:txEl>
                                          </p:spTgt>
                                        </p:tgtEl>
                                        <p:attrNameLst>
                                          <p:attrName>style.visibility</p:attrName>
                                        </p:attrNameLst>
                                      </p:cBhvr>
                                      <p:to>
                                        <p:strVal val="visible"/>
                                      </p:to>
                                    </p:set>
                                    <p:anim calcmode="lin" valueType="num">
                                      <p:cBhvr additive="base">
                                        <p:cTn id="53" dur="500" fill="hold"/>
                                        <p:tgtEl>
                                          <p:spTgt spid="44035">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4035">
                                            <p:txEl>
                                              <p:pRg st="11" end="11"/>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4035">
                                            <p:txEl>
                                              <p:pRg st="12" end="12"/>
                                            </p:txEl>
                                          </p:spTgt>
                                        </p:tgtEl>
                                        <p:attrNameLst>
                                          <p:attrName>style.visibility</p:attrName>
                                        </p:attrNameLst>
                                      </p:cBhvr>
                                      <p:to>
                                        <p:strVal val="visible"/>
                                      </p:to>
                                    </p:set>
                                    <p:anim calcmode="lin" valueType="num">
                                      <p:cBhvr additive="base">
                                        <p:cTn id="57" dur="500" fill="hold"/>
                                        <p:tgtEl>
                                          <p:spTgt spid="44035">
                                            <p:txEl>
                                              <p:pRg st="12" end="1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4035">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4035">
                                            <p:txEl>
                                              <p:pRg st="13" end="13"/>
                                            </p:txEl>
                                          </p:spTgt>
                                        </p:tgtEl>
                                        <p:attrNameLst>
                                          <p:attrName>style.visibility</p:attrName>
                                        </p:attrNameLst>
                                      </p:cBhvr>
                                      <p:to>
                                        <p:strVal val="visible"/>
                                      </p:to>
                                    </p:set>
                                    <p:anim calcmode="lin" valueType="num">
                                      <p:cBhvr additive="base">
                                        <p:cTn id="63" dur="500" fill="hold"/>
                                        <p:tgtEl>
                                          <p:spTgt spid="44035">
                                            <p:txEl>
                                              <p:pRg st="13" end="1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4035">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4035">
                                            <p:txEl>
                                              <p:pRg st="14" end="14"/>
                                            </p:txEl>
                                          </p:spTgt>
                                        </p:tgtEl>
                                        <p:attrNameLst>
                                          <p:attrName>style.visibility</p:attrName>
                                        </p:attrNameLst>
                                      </p:cBhvr>
                                      <p:to>
                                        <p:strVal val="visible"/>
                                      </p:to>
                                    </p:set>
                                    <p:anim calcmode="lin" valueType="num">
                                      <p:cBhvr additive="base">
                                        <p:cTn id="69" dur="500" fill="hold"/>
                                        <p:tgtEl>
                                          <p:spTgt spid="44035">
                                            <p:txEl>
                                              <p:pRg st="14" end="1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44035">
                                            <p:txEl>
                                              <p:pRg st="14" end="14"/>
                                            </p:txEl>
                                          </p:spTgt>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44035">
                                            <p:txEl>
                                              <p:pRg st="15" end="15"/>
                                            </p:txEl>
                                          </p:spTgt>
                                        </p:tgtEl>
                                        <p:attrNameLst>
                                          <p:attrName>style.visibility</p:attrName>
                                        </p:attrNameLst>
                                      </p:cBhvr>
                                      <p:to>
                                        <p:strVal val="visible"/>
                                      </p:to>
                                    </p:set>
                                    <p:anim calcmode="lin" valueType="num">
                                      <p:cBhvr additive="base">
                                        <p:cTn id="73" dur="500" fill="hold"/>
                                        <p:tgtEl>
                                          <p:spTgt spid="44035">
                                            <p:txEl>
                                              <p:pRg st="15" end="1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4035">
                                            <p:txEl>
                                              <p:pRg st="15" end="15"/>
                                            </p:txEl>
                                          </p:spTgt>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44035">
                                            <p:txEl>
                                              <p:pRg st="16" end="16"/>
                                            </p:txEl>
                                          </p:spTgt>
                                        </p:tgtEl>
                                        <p:attrNameLst>
                                          <p:attrName>style.visibility</p:attrName>
                                        </p:attrNameLst>
                                      </p:cBhvr>
                                      <p:to>
                                        <p:strVal val="visible"/>
                                      </p:to>
                                    </p:set>
                                    <p:anim calcmode="lin" valueType="num">
                                      <p:cBhvr additive="base">
                                        <p:cTn id="77" dur="500" fill="hold"/>
                                        <p:tgtEl>
                                          <p:spTgt spid="44035">
                                            <p:txEl>
                                              <p:pRg st="16" end="16"/>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44035">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Bias/Motive</a:t>
            </a:r>
            <a:endParaRPr lang="en-US" dirty="0"/>
          </a:p>
        </p:txBody>
      </p:sp>
      <p:sp>
        <p:nvSpPr>
          <p:cNvPr id="34819" name="Content Placeholder 2"/>
          <p:cNvSpPr>
            <a:spLocks noGrp="1"/>
          </p:cNvSpPr>
          <p:nvPr>
            <p:ph idx="1"/>
          </p:nvPr>
        </p:nvSpPr>
        <p:spPr/>
        <p:txBody>
          <a:bodyPr/>
          <a:lstStyle/>
          <a:p>
            <a:pPr marL="0" indent="0">
              <a:buFont typeface="Wingdings" panose="05000000000000000000" pitchFamily="2" charset="2"/>
              <a:buNone/>
            </a:pPr>
            <a:r>
              <a:rPr lang="en-US" altLang="en-US" smtClean="0"/>
              <a:t>“The exposure of a witness' motivation in testifying is a proper and important function of the constitutionally protected right of cross-examination.” </a:t>
            </a:r>
          </a:p>
          <a:p>
            <a:pPr marL="0" indent="0">
              <a:buFont typeface="Wingdings" panose="05000000000000000000" pitchFamily="2" charset="2"/>
              <a:buNone/>
            </a:pPr>
            <a:endParaRPr lang="en-US" altLang="en-US" i="1" smtClean="0"/>
          </a:p>
          <a:p>
            <a:pPr marL="0" indent="0">
              <a:buFont typeface="Wingdings" panose="05000000000000000000" pitchFamily="2" charset="2"/>
              <a:buNone/>
            </a:pPr>
            <a:endParaRPr lang="en-US" altLang="en-US" i="1" smtClean="0"/>
          </a:p>
          <a:p>
            <a:pPr marL="0" indent="0">
              <a:buFont typeface="Wingdings" panose="05000000000000000000" pitchFamily="2" charset="2"/>
              <a:buNone/>
            </a:pPr>
            <a:r>
              <a:rPr lang="en-US" altLang="en-US" i="1" smtClean="0"/>
              <a:t>Davis v. Alaska,</a:t>
            </a:r>
            <a:r>
              <a:rPr lang="en-US" altLang="en-US" smtClean="0"/>
              <a:t> 415 U.S. 308, 316 (1974)</a:t>
            </a:r>
          </a:p>
        </p:txBody>
      </p:sp>
    </p:spTree>
    <p:extLst>
      <p:ext uri="{BB962C8B-B14F-4D97-AF65-F5344CB8AC3E}">
        <p14:creationId xmlns:p14="http://schemas.microsoft.com/office/powerpoint/2010/main" val="3133258071"/>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Bias/Motive</a:t>
            </a:r>
            <a:endParaRPr lang="en-US" dirty="0"/>
          </a:p>
        </p:txBody>
      </p:sp>
      <p:sp>
        <p:nvSpPr>
          <p:cNvPr id="34819" name="Content Placeholder 2"/>
          <p:cNvSpPr>
            <a:spLocks noGrp="1"/>
          </p:cNvSpPr>
          <p:nvPr>
            <p:ph idx="1"/>
          </p:nvPr>
        </p:nvSpPr>
        <p:spPr>
          <a:xfrm>
            <a:off x="152400" y="1752600"/>
            <a:ext cx="8305800" cy="4343400"/>
          </a:xfrm>
        </p:spPr>
        <p:txBody>
          <a:bodyPr/>
          <a:lstStyle/>
          <a:p>
            <a:pPr marL="0" indent="0">
              <a:buNone/>
            </a:pPr>
            <a:endParaRPr lang="en-US" dirty="0" smtClean="0"/>
          </a:p>
          <a:p>
            <a:pPr marL="0" indent="0">
              <a:buNone/>
            </a:pPr>
            <a:r>
              <a:rPr lang="en-US" dirty="0" smtClean="0"/>
              <a:t>Where </a:t>
            </a:r>
            <a:r>
              <a:rPr lang="en-US" dirty="0"/>
              <a:t>counsel seeks to explore a witness' bias on cross-examination-rather than his character for truthfulness-Rule </a:t>
            </a:r>
            <a:r>
              <a:rPr lang="en-US" dirty="0" smtClean="0"/>
              <a:t>608(b) is </a:t>
            </a:r>
            <a:r>
              <a:rPr lang="en-US" dirty="0"/>
              <a:t>not controlling. </a:t>
            </a:r>
            <a:endParaRPr lang="en-US" dirty="0" smtClean="0"/>
          </a:p>
          <a:p>
            <a:pPr marL="0" indent="0">
              <a:buNone/>
            </a:pPr>
            <a:endParaRPr lang="en-US" i="1" dirty="0" smtClean="0"/>
          </a:p>
          <a:p>
            <a:pPr marL="0" indent="0">
              <a:buNone/>
            </a:pPr>
            <a:endParaRPr lang="en-US" i="1" dirty="0" smtClean="0"/>
          </a:p>
          <a:p>
            <a:pPr marL="0" indent="0">
              <a:buNone/>
            </a:pPr>
            <a:r>
              <a:rPr lang="en-US" sz="2400" i="1" dirty="0" smtClean="0"/>
              <a:t>U.S</a:t>
            </a:r>
            <a:r>
              <a:rPr lang="en-US" sz="2400" i="1" dirty="0"/>
              <a:t>. v. Ray,</a:t>
            </a:r>
            <a:r>
              <a:rPr lang="en-US" sz="2400" dirty="0"/>
              <a:t> 731 F.2d 1361, 1364 (9th Cir.1984</a:t>
            </a:r>
            <a:r>
              <a:rPr lang="en-US" sz="2400" dirty="0" smtClean="0"/>
              <a:t>)</a:t>
            </a:r>
            <a:r>
              <a:rPr lang="en-US" sz="2400" dirty="0"/>
              <a:t> </a:t>
            </a:r>
            <a:r>
              <a:rPr lang="en-US" sz="2400" dirty="0" smtClean="0"/>
              <a:t>(“</a:t>
            </a:r>
            <a:r>
              <a:rPr lang="en-US" sz="2400" dirty="0"/>
              <a:t>Rule </a:t>
            </a:r>
            <a:r>
              <a:rPr lang="en-US" sz="2400" dirty="0" smtClean="0"/>
              <a:t>608(b)</a:t>
            </a:r>
            <a:r>
              <a:rPr lang="en-US" sz="2400" dirty="0"/>
              <a:t> </a:t>
            </a:r>
            <a:r>
              <a:rPr lang="en-US" sz="2400" dirty="0" smtClean="0"/>
              <a:t>does </a:t>
            </a:r>
            <a:r>
              <a:rPr lang="en-US" sz="2400" dirty="0"/>
              <a:t>not bar introduction of evidence to show that the witness is biased</a:t>
            </a:r>
            <a:r>
              <a:rPr lang="en-US" sz="2400" dirty="0" smtClean="0"/>
              <a:t>.)</a:t>
            </a:r>
            <a:endParaRPr lang="en-US" altLang="en-US" sz="2400" dirty="0" smtClean="0"/>
          </a:p>
        </p:txBody>
      </p:sp>
    </p:spTree>
    <p:extLst>
      <p:ext uri="{BB962C8B-B14F-4D97-AF65-F5344CB8AC3E}">
        <p14:creationId xmlns:p14="http://schemas.microsoft.com/office/powerpoint/2010/main" val="2971845447"/>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772400" cy="1143000"/>
          </a:xfrm>
        </p:spPr>
        <p:txBody>
          <a:bodyPr/>
          <a:lstStyle/>
          <a:p>
            <a:pPr>
              <a:defRPr/>
            </a:pPr>
            <a:r>
              <a:rPr lang="en-US" dirty="0" smtClean="0"/>
              <a:t>Bias/Motive</a:t>
            </a:r>
            <a:endParaRPr lang="en-US" dirty="0"/>
          </a:p>
        </p:txBody>
      </p:sp>
      <p:sp>
        <p:nvSpPr>
          <p:cNvPr id="34819" name="Content Placeholder 2"/>
          <p:cNvSpPr>
            <a:spLocks noGrp="1"/>
          </p:cNvSpPr>
          <p:nvPr>
            <p:ph idx="1"/>
          </p:nvPr>
        </p:nvSpPr>
        <p:spPr>
          <a:xfrm>
            <a:off x="152400" y="1143000"/>
            <a:ext cx="8305800" cy="4953000"/>
          </a:xfrm>
        </p:spPr>
        <p:txBody>
          <a:bodyPr/>
          <a:lstStyle/>
          <a:p>
            <a:endParaRPr lang="en-US" sz="2800" dirty="0" smtClean="0"/>
          </a:p>
          <a:p>
            <a:pPr marL="0" indent="0">
              <a:buNone/>
            </a:pPr>
            <a:r>
              <a:rPr lang="en-US" sz="2800" dirty="0" smtClean="0"/>
              <a:t>“We </a:t>
            </a:r>
            <a:r>
              <a:rPr lang="en-US" sz="2800" dirty="0"/>
              <a:t>cannot overemphasize the importance of allowing full and fair cross-examination of government witnesses whose testimony is important to the outcome of the case.... Full disclosure of all relevant information concerning their past record and activities through cross-examination is indisputably in the interests of </a:t>
            </a:r>
            <a:r>
              <a:rPr lang="en-US" sz="2800" dirty="0" smtClean="0"/>
              <a:t>justice.”  </a:t>
            </a:r>
          </a:p>
          <a:p>
            <a:endParaRPr lang="en-US" sz="2800" i="1" dirty="0"/>
          </a:p>
          <a:p>
            <a:endParaRPr lang="en-US" sz="2800" i="1" dirty="0" smtClean="0"/>
          </a:p>
          <a:p>
            <a:pPr marL="0" indent="0">
              <a:buNone/>
            </a:pPr>
            <a:r>
              <a:rPr lang="en-US" sz="2400" i="1" dirty="0" smtClean="0"/>
              <a:t>U.S</a:t>
            </a:r>
            <a:r>
              <a:rPr lang="en-US" sz="2400" i="1" dirty="0"/>
              <a:t>. v. Brooke,</a:t>
            </a:r>
            <a:r>
              <a:rPr lang="en-US" sz="2400" dirty="0"/>
              <a:t> 4 F.3d 1480, 1489 (9th Cir.1993</a:t>
            </a:r>
            <a:r>
              <a:rPr lang="en-US" sz="2400" dirty="0" smtClean="0"/>
              <a:t>)</a:t>
            </a:r>
            <a:endParaRPr lang="en-US" sz="2400" dirty="0"/>
          </a:p>
          <a:p>
            <a:pPr marL="0" indent="0">
              <a:buNone/>
            </a:pPr>
            <a:endParaRPr lang="en-US" altLang="en-US" sz="2800" dirty="0" smtClean="0"/>
          </a:p>
        </p:txBody>
      </p:sp>
    </p:spTree>
    <p:extLst>
      <p:ext uri="{BB962C8B-B14F-4D97-AF65-F5344CB8AC3E}">
        <p14:creationId xmlns:p14="http://schemas.microsoft.com/office/powerpoint/2010/main" val="271749616"/>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762000"/>
          </a:xfrm>
        </p:spPr>
        <p:txBody>
          <a:bodyPr/>
          <a:lstStyle/>
          <a:p>
            <a:pPr>
              <a:defRPr/>
            </a:pPr>
            <a:r>
              <a:rPr lang="en-US" dirty="0" smtClean="0"/>
              <a:t>This Must Include:</a:t>
            </a:r>
            <a:endParaRPr lang="en-US" dirty="0"/>
          </a:p>
        </p:txBody>
      </p:sp>
      <p:sp>
        <p:nvSpPr>
          <p:cNvPr id="35843" name="Content Placeholder 2"/>
          <p:cNvSpPr>
            <a:spLocks noGrp="1"/>
          </p:cNvSpPr>
          <p:nvPr>
            <p:ph idx="1"/>
          </p:nvPr>
        </p:nvSpPr>
        <p:spPr>
          <a:xfrm>
            <a:off x="228600" y="762000"/>
            <a:ext cx="8915400" cy="5867400"/>
          </a:xfrm>
        </p:spPr>
        <p:txBody>
          <a:bodyPr/>
          <a:lstStyle/>
          <a:p>
            <a:r>
              <a:rPr lang="en-US" altLang="en-US" sz="2400" u="sng" dirty="0" smtClean="0"/>
              <a:t>Sentencing Guidelines Faced Before Cooperation </a:t>
            </a:r>
          </a:p>
          <a:p>
            <a:endParaRPr lang="en-US" altLang="en-US" sz="2400" dirty="0" smtClean="0"/>
          </a:p>
          <a:p>
            <a:r>
              <a:rPr lang="en-US" altLang="en-US" sz="2400" u="sng" dirty="0" smtClean="0"/>
              <a:t>Avoided Minimum Mandatories</a:t>
            </a:r>
            <a:r>
              <a:rPr lang="en-US" altLang="en-US" sz="2400" dirty="0" smtClean="0"/>
              <a:t>. </a:t>
            </a:r>
            <a:r>
              <a:rPr lang="en-US" altLang="en-US" sz="1800" i="1" dirty="0" smtClean="0"/>
              <a:t>United States v. Larson</a:t>
            </a:r>
            <a:r>
              <a:rPr lang="en-US" altLang="en-US" sz="1800" dirty="0" smtClean="0"/>
              <a:t>, 495 F.3d 1094 (2007).</a:t>
            </a:r>
          </a:p>
          <a:p>
            <a:endParaRPr lang="en-US" altLang="en-US" sz="2400" dirty="0" smtClean="0"/>
          </a:p>
          <a:p>
            <a:r>
              <a:rPr lang="en-US" altLang="en-US" sz="2400" u="sng" dirty="0" smtClean="0"/>
              <a:t>Dismissed Charges In Exchange for Testimony. </a:t>
            </a:r>
            <a:r>
              <a:rPr lang="en-US" altLang="en-US" sz="1800" i="1" dirty="0" smtClean="0"/>
              <a:t>Delaware v. Van </a:t>
            </a:r>
            <a:r>
              <a:rPr lang="en-US" altLang="en-US" sz="1800" i="1" dirty="0" err="1" smtClean="0"/>
              <a:t>Arsdall</a:t>
            </a:r>
            <a:r>
              <a:rPr lang="en-US" altLang="en-US" sz="1800" dirty="0" smtClean="0"/>
              <a:t>, 475 U.S. 673 (1986)</a:t>
            </a:r>
          </a:p>
          <a:p>
            <a:endParaRPr lang="en-US" altLang="en-US" sz="2400" dirty="0" smtClean="0"/>
          </a:p>
          <a:p>
            <a:r>
              <a:rPr lang="en-US" altLang="en-US" sz="2400" u="sng" dirty="0" smtClean="0"/>
              <a:t>Grants of Immunity</a:t>
            </a:r>
          </a:p>
          <a:p>
            <a:endParaRPr lang="en-US" altLang="en-US" sz="2400" dirty="0" smtClean="0"/>
          </a:p>
          <a:p>
            <a:r>
              <a:rPr lang="en-US" altLang="en-US" sz="2400" u="sng" dirty="0" smtClean="0"/>
              <a:t>Provisions of the Plea Agreements Relating to Rule 35</a:t>
            </a:r>
            <a:r>
              <a:rPr lang="en-US" altLang="en-US" sz="2400" dirty="0" smtClean="0"/>
              <a:t>. </a:t>
            </a:r>
            <a:r>
              <a:rPr lang="en-US" altLang="en-US" sz="1800" i="1" dirty="0" smtClean="0"/>
              <a:t>United States v. </a:t>
            </a:r>
            <a:r>
              <a:rPr lang="en-US" altLang="en-US" sz="1800" i="1" dirty="0" err="1" smtClean="0"/>
              <a:t>Schoneberg</a:t>
            </a:r>
            <a:r>
              <a:rPr lang="en-US" altLang="en-US" sz="1800" dirty="0" smtClean="0"/>
              <a:t>, 396 F.3d 1036, 1043 (9th Cir. 2005)</a:t>
            </a:r>
          </a:p>
          <a:p>
            <a:endParaRPr lang="en-US" altLang="en-US" sz="2400" dirty="0" smtClean="0"/>
          </a:p>
          <a:p>
            <a:r>
              <a:rPr lang="en-US" altLang="en-US" sz="2400" u="sng" dirty="0" smtClean="0"/>
              <a:t>Provisions of the plea agreement establishing AUSA had the sole discretion to determine truthfulness and substantial assistance</a:t>
            </a:r>
            <a:r>
              <a:rPr lang="en-US" altLang="en-US" sz="2400" dirty="0" smtClean="0"/>
              <a:t>. </a:t>
            </a:r>
            <a:r>
              <a:rPr lang="en-US" altLang="en-US" sz="1800" i="1" dirty="0" smtClean="0"/>
              <a:t>United States v. </a:t>
            </a:r>
            <a:r>
              <a:rPr lang="en-US" altLang="en-US" sz="1800" i="1" dirty="0" err="1" smtClean="0"/>
              <a:t>Schoneberg</a:t>
            </a:r>
            <a:r>
              <a:rPr lang="en-US" altLang="en-US" sz="1800" dirty="0" smtClean="0"/>
              <a:t>, 396 F.3d 1036, 1043 (9th Cir. 2005)</a:t>
            </a:r>
          </a:p>
          <a:p>
            <a:endParaRPr lang="en-US" altLang="en-US" sz="1000" dirty="0" smtClean="0"/>
          </a:p>
          <a:p>
            <a:endParaRPr lang="en-US" altLang="en-US" sz="1000" dirty="0" smtClean="0"/>
          </a:p>
        </p:txBody>
      </p:sp>
    </p:spTree>
    <p:extLst>
      <p:ext uri="{BB962C8B-B14F-4D97-AF65-F5344CB8AC3E}">
        <p14:creationId xmlns:p14="http://schemas.microsoft.com/office/powerpoint/2010/main" val="23333124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additive="base">
                                        <p:cTn id="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843">
                                            <p:txEl>
                                              <p:pRg st="2" end="2"/>
                                            </p:txEl>
                                          </p:spTgt>
                                        </p:tgtEl>
                                        <p:attrNameLst>
                                          <p:attrName>style.visibility</p:attrName>
                                        </p:attrNameLst>
                                      </p:cBhvr>
                                      <p:to>
                                        <p:strVal val="visible"/>
                                      </p:to>
                                    </p:set>
                                    <p:anim calcmode="lin" valueType="num">
                                      <p:cBhvr additive="base">
                                        <p:cTn id="13"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5843">
                                            <p:txEl>
                                              <p:pRg st="4" end="4"/>
                                            </p:txEl>
                                          </p:spTgt>
                                        </p:tgtEl>
                                        <p:attrNameLst>
                                          <p:attrName>style.visibility</p:attrName>
                                        </p:attrNameLst>
                                      </p:cBhvr>
                                      <p:to>
                                        <p:strVal val="visible"/>
                                      </p:to>
                                    </p:set>
                                    <p:anim calcmode="lin" valueType="num">
                                      <p:cBhvr additive="base">
                                        <p:cTn id="19"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5843">
                                            <p:txEl>
                                              <p:pRg st="6" end="6"/>
                                            </p:txEl>
                                          </p:spTgt>
                                        </p:tgtEl>
                                        <p:attrNameLst>
                                          <p:attrName>style.visibility</p:attrName>
                                        </p:attrNameLst>
                                      </p:cBhvr>
                                      <p:to>
                                        <p:strVal val="visible"/>
                                      </p:to>
                                    </p:set>
                                    <p:anim calcmode="lin" valueType="num">
                                      <p:cBhvr additive="base">
                                        <p:cTn id="25" dur="500" fill="hold"/>
                                        <p:tgtEl>
                                          <p:spTgt spid="3584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84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5843">
                                            <p:txEl>
                                              <p:pRg st="8" end="8"/>
                                            </p:txEl>
                                          </p:spTgt>
                                        </p:tgtEl>
                                        <p:attrNameLst>
                                          <p:attrName>style.visibility</p:attrName>
                                        </p:attrNameLst>
                                      </p:cBhvr>
                                      <p:to>
                                        <p:strVal val="visible"/>
                                      </p:to>
                                    </p:set>
                                    <p:anim calcmode="lin" valueType="num">
                                      <p:cBhvr additive="base">
                                        <p:cTn id="31" dur="500" fill="hold"/>
                                        <p:tgtEl>
                                          <p:spTgt spid="3584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84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5843">
                                            <p:txEl>
                                              <p:pRg st="10" end="10"/>
                                            </p:txEl>
                                          </p:spTgt>
                                        </p:tgtEl>
                                        <p:attrNameLst>
                                          <p:attrName>style.visibility</p:attrName>
                                        </p:attrNameLst>
                                      </p:cBhvr>
                                      <p:to>
                                        <p:strVal val="visible"/>
                                      </p:to>
                                    </p:set>
                                    <p:anim calcmode="lin" valueType="num">
                                      <p:cBhvr additive="base">
                                        <p:cTn id="37" dur="500" fill="hold"/>
                                        <p:tgtEl>
                                          <p:spTgt spid="3584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584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772400" cy="838200"/>
          </a:xfrm>
        </p:spPr>
        <p:txBody>
          <a:bodyPr/>
          <a:lstStyle/>
          <a:p>
            <a:pPr>
              <a:defRPr/>
            </a:pPr>
            <a:r>
              <a:rPr lang="en-US" dirty="0" smtClean="0"/>
              <a:t>This Must Include:</a:t>
            </a:r>
            <a:endParaRPr lang="en-US" dirty="0"/>
          </a:p>
        </p:txBody>
      </p:sp>
      <p:sp>
        <p:nvSpPr>
          <p:cNvPr id="3" name="Content Placeholder 2"/>
          <p:cNvSpPr>
            <a:spLocks noGrp="1"/>
          </p:cNvSpPr>
          <p:nvPr>
            <p:ph idx="1"/>
          </p:nvPr>
        </p:nvSpPr>
        <p:spPr>
          <a:xfrm>
            <a:off x="228600" y="1219200"/>
            <a:ext cx="8686800" cy="5334000"/>
          </a:xfrm>
        </p:spPr>
        <p:txBody>
          <a:bodyPr/>
          <a:lstStyle/>
          <a:p>
            <a:pPr>
              <a:defRPr/>
            </a:pPr>
            <a:r>
              <a:rPr lang="en-US" sz="2400" u="sng" dirty="0"/>
              <a:t>Probationary S</a:t>
            </a:r>
            <a:r>
              <a:rPr lang="en-US" sz="2400" u="sng" dirty="0" smtClean="0"/>
              <a:t>tatus</a:t>
            </a:r>
            <a:r>
              <a:rPr lang="en-US" sz="2400" dirty="0"/>
              <a:t>.  </a:t>
            </a:r>
            <a:r>
              <a:rPr lang="en-US" sz="2400" i="1" dirty="0"/>
              <a:t>Davis v. Alaska</a:t>
            </a:r>
            <a:r>
              <a:rPr lang="en-US" sz="2400" dirty="0"/>
              <a:t>, 415 U.S. 308 (1974</a:t>
            </a:r>
            <a:r>
              <a:rPr lang="en-US" sz="2400" dirty="0" smtClean="0"/>
              <a:t>)</a:t>
            </a:r>
          </a:p>
          <a:p>
            <a:pPr>
              <a:defRPr/>
            </a:pPr>
            <a:endParaRPr lang="en-US" sz="2400" dirty="0"/>
          </a:p>
          <a:p>
            <a:pPr>
              <a:defRPr/>
            </a:pPr>
            <a:r>
              <a:rPr lang="en-US" sz="2400" u="sng" dirty="0"/>
              <a:t>Implicit Promises of leniency</a:t>
            </a:r>
            <a:r>
              <a:rPr lang="en-US" sz="2400" dirty="0"/>
              <a:t>.  </a:t>
            </a:r>
            <a:r>
              <a:rPr lang="en-US" sz="2400" i="1" dirty="0"/>
              <a:t>McGeshick v. Fiedler</a:t>
            </a:r>
            <a:r>
              <a:rPr lang="en-US" sz="2400" dirty="0"/>
              <a:t>, 3 F.3d 1083 (7</a:t>
            </a:r>
            <a:r>
              <a:rPr lang="en-US" sz="2400" baseline="30000" dirty="0"/>
              <a:t>th</a:t>
            </a:r>
            <a:r>
              <a:rPr lang="en-US" sz="2400" dirty="0"/>
              <a:t> Cir. 1993)(witness testified that he was told that if he cooperated, “maybe things would go easier for him,” although no clear promises were made</a:t>
            </a:r>
            <a:r>
              <a:rPr lang="en-US" sz="2400" dirty="0" smtClean="0"/>
              <a:t>) – </a:t>
            </a:r>
            <a:r>
              <a:rPr lang="en-US" sz="2400" b="1" i="1" dirty="0" smtClean="0"/>
              <a:t>The Soft Words of Hope ….</a:t>
            </a:r>
            <a:endParaRPr lang="en-US" sz="2400" dirty="0" smtClean="0"/>
          </a:p>
          <a:p>
            <a:pPr>
              <a:defRPr/>
            </a:pPr>
            <a:endParaRPr lang="en-US" sz="2400" dirty="0"/>
          </a:p>
          <a:p>
            <a:pPr>
              <a:defRPr/>
            </a:pPr>
            <a:r>
              <a:rPr lang="en-US" sz="2400" u="sng" dirty="0"/>
              <a:t>Expectations or Hopes of Leniency</a:t>
            </a:r>
            <a:r>
              <a:rPr lang="en-US" sz="2400" dirty="0"/>
              <a:t>.  </a:t>
            </a:r>
            <a:r>
              <a:rPr lang="en-US" sz="2400" i="1" dirty="0"/>
              <a:t>Commonwealth v. Evans</a:t>
            </a:r>
            <a:r>
              <a:rPr lang="en-US" sz="2400" dirty="0"/>
              <a:t>, 512 A.2d 626 (PA. 1986)(court recognized that witness may have testified in favor of prosecution in order to receive favorable treatment in an unrelated crime, even though prosecution had not made any agreements or promised to make any agreements to that effect).  </a:t>
            </a:r>
          </a:p>
          <a:p>
            <a:pPr marL="0" indent="0">
              <a:buFont typeface="Wingdings" panose="05000000000000000000" pitchFamily="2" charset="2"/>
              <a:buNone/>
              <a:defRPr/>
            </a:pPr>
            <a:endParaRPr lang="en-US" dirty="0"/>
          </a:p>
        </p:txBody>
      </p:sp>
    </p:spTree>
    <p:extLst>
      <p:ext uri="{BB962C8B-B14F-4D97-AF65-F5344CB8AC3E}">
        <p14:creationId xmlns:p14="http://schemas.microsoft.com/office/powerpoint/2010/main" val="32576822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defRPr/>
            </a:pPr>
            <a:r>
              <a:rPr lang="en-US" altLang="en-US" b="1" dirty="0" smtClean="0"/>
              <a:t>“Soft Words of Hope”</a:t>
            </a:r>
          </a:p>
        </p:txBody>
      </p:sp>
      <p:sp>
        <p:nvSpPr>
          <p:cNvPr id="31748" name="Rectangle 4"/>
          <p:cNvSpPr>
            <a:spLocks noGrp="1" noChangeArrowheads="1"/>
          </p:cNvSpPr>
          <p:nvPr>
            <p:ph type="body" sz="half" idx="2"/>
          </p:nvPr>
        </p:nvSpPr>
        <p:spPr>
          <a:xfrm>
            <a:off x="533400" y="1981200"/>
            <a:ext cx="8382000" cy="4419600"/>
          </a:xfrm>
        </p:spPr>
        <p:txBody>
          <a:bodyPr/>
          <a:lstStyle/>
          <a:p>
            <a:pPr eaLnBrk="1" hangingPunct="1">
              <a:lnSpc>
                <a:spcPct val="80000"/>
              </a:lnSpc>
              <a:buFont typeface="Wingdings" panose="05000000000000000000" pitchFamily="2" charset="2"/>
              <a:buNone/>
            </a:pPr>
            <a:endParaRPr lang="en-US" altLang="en-US" sz="2400" b="1" dirty="0" smtClean="0"/>
          </a:p>
          <a:p>
            <a:pPr eaLnBrk="1" hangingPunct="1">
              <a:lnSpc>
                <a:spcPct val="80000"/>
              </a:lnSpc>
              <a:buFont typeface="Wingdings" panose="05000000000000000000" pitchFamily="2" charset="2"/>
              <a:buNone/>
            </a:pPr>
            <a:r>
              <a:rPr lang="en-US" altLang="en-US" sz="2400" b="1" dirty="0">
                <a:latin typeface="Arial" panose="020B0604020202020204" pitchFamily="34" charset="0"/>
              </a:rPr>
              <a:t>R</a:t>
            </a:r>
            <a:r>
              <a:rPr lang="en-US" altLang="en-US" sz="2400" b="1" dirty="0" smtClean="0">
                <a:latin typeface="Arial" panose="020B0604020202020204" pitchFamily="34" charset="0"/>
              </a:rPr>
              <a:t>epresentations that are vague and open-ended, not considered a “promise” mandating disclosure</a:t>
            </a:r>
          </a:p>
          <a:p>
            <a:pPr eaLnBrk="1" hangingPunct="1">
              <a:lnSpc>
                <a:spcPct val="80000"/>
              </a:lnSpc>
              <a:buFont typeface="Wingdings" panose="05000000000000000000" pitchFamily="2" charset="2"/>
              <a:buNone/>
            </a:pPr>
            <a:endParaRPr lang="en-US" altLang="en-US" sz="2400" b="1" dirty="0">
              <a:latin typeface="Arial" panose="020B0604020202020204" pitchFamily="34" charset="0"/>
            </a:endParaRPr>
          </a:p>
          <a:p>
            <a:pPr eaLnBrk="1" hangingPunct="1">
              <a:lnSpc>
                <a:spcPct val="80000"/>
              </a:lnSpc>
              <a:buFont typeface="Wingdings" panose="05000000000000000000" pitchFamily="2" charset="2"/>
              <a:buNone/>
            </a:pPr>
            <a:r>
              <a:rPr lang="en-US" altLang="en-US" sz="2400" b="1" dirty="0" smtClean="0">
                <a:latin typeface="Arial" panose="020B0604020202020204" pitchFamily="34" charset="0"/>
              </a:rPr>
              <a:t>“Soft words of hope” are more damaging than  explicit promise in writing </a:t>
            </a:r>
          </a:p>
          <a:p>
            <a:pPr eaLnBrk="1" hangingPunct="1">
              <a:lnSpc>
                <a:spcPct val="80000"/>
              </a:lnSpc>
              <a:buFont typeface="Wingdings" panose="05000000000000000000" pitchFamily="2" charset="2"/>
              <a:buNone/>
            </a:pPr>
            <a:endParaRPr lang="en-US" altLang="en-US" sz="2400" b="1" dirty="0">
              <a:latin typeface="Arial" panose="020B0604020202020204" pitchFamily="34" charset="0"/>
            </a:endParaRPr>
          </a:p>
          <a:p>
            <a:pPr eaLnBrk="1" hangingPunct="1">
              <a:lnSpc>
                <a:spcPct val="80000"/>
              </a:lnSpc>
              <a:buFont typeface="Wingdings" panose="05000000000000000000" pitchFamily="2" charset="2"/>
              <a:buNone/>
            </a:pPr>
            <a:endParaRPr lang="en-US" altLang="en-US" sz="2400" b="1" dirty="0" smtClean="0">
              <a:latin typeface="Arial" panose="020B0604020202020204" pitchFamily="34" charset="0"/>
            </a:endParaRP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8">
                                            <p:txEl>
                                              <p:pRg st="1" end="1"/>
                                            </p:txEl>
                                          </p:spTgt>
                                        </p:tgtEl>
                                        <p:attrNameLst>
                                          <p:attrName>style.visibility</p:attrName>
                                        </p:attrNameLst>
                                      </p:cBhvr>
                                      <p:to>
                                        <p:strVal val="visible"/>
                                      </p:to>
                                    </p:set>
                                    <p:anim calcmode="lin" valueType="num">
                                      <p:cBhvr additive="base">
                                        <p:cTn id="7" dur="500" fill="hold"/>
                                        <p:tgtEl>
                                          <p:spTgt spid="3174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7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748">
                                            <p:txEl>
                                              <p:pRg st="3" end="3"/>
                                            </p:txEl>
                                          </p:spTgt>
                                        </p:tgtEl>
                                        <p:attrNameLst>
                                          <p:attrName>style.visibility</p:attrName>
                                        </p:attrNameLst>
                                      </p:cBhvr>
                                      <p:to>
                                        <p:strVal val="visible"/>
                                      </p:to>
                                    </p:set>
                                    <p:anim calcmode="lin" valueType="num">
                                      <p:cBhvr additive="base">
                                        <p:cTn id="13" dur="500" fill="hold"/>
                                        <p:tgtEl>
                                          <p:spTgt spid="31748">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74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772400" cy="1143000"/>
          </a:xfrm>
        </p:spPr>
        <p:txBody>
          <a:bodyPr/>
          <a:lstStyle/>
          <a:p>
            <a:pPr>
              <a:defRPr/>
            </a:pPr>
            <a:r>
              <a:rPr lang="en-US" dirty="0" smtClean="0"/>
              <a:t>This Must Include</a:t>
            </a:r>
            <a:endParaRPr lang="en-US" dirty="0"/>
          </a:p>
        </p:txBody>
      </p:sp>
      <p:sp>
        <p:nvSpPr>
          <p:cNvPr id="37891" name="Content Placeholder 2"/>
          <p:cNvSpPr>
            <a:spLocks noGrp="1"/>
          </p:cNvSpPr>
          <p:nvPr>
            <p:ph idx="1"/>
          </p:nvPr>
        </p:nvSpPr>
        <p:spPr>
          <a:xfrm>
            <a:off x="0" y="1066800"/>
            <a:ext cx="8458200" cy="5029200"/>
          </a:xfrm>
        </p:spPr>
        <p:txBody>
          <a:bodyPr/>
          <a:lstStyle/>
          <a:p>
            <a:r>
              <a:rPr lang="en-US" altLang="en-US" sz="2800" u="sng" dirty="0" smtClean="0"/>
              <a:t>Fear Of Possible Charges</a:t>
            </a:r>
            <a:r>
              <a:rPr lang="en-US" altLang="en-US" sz="2800" dirty="0" smtClean="0"/>
              <a:t>.  </a:t>
            </a:r>
            <a:r>
              <a:rPr lang="en-US" altLang="en-US" sz="2800" i="1" dirty="0" smtClean="0"/>
              <a:t>Davis</a:t>
            </a:r>
            <a:r>
              <a:rPr lang="en-US" altLang="en-US" sz="2800" dirty="0" smtClean="0"/>
              <a:t>, 415 U.S. at 317 (the witness’s “possible concern that he might be a suspect in [an] investigation” could have motivated him to falsely implicate the defendant was within the scope of cross). </a:t>
            </a:r>
          </a:p>
          <a:p>
            <a:endParaRPr lang="en-US" altLang="en-US" sz="2800" dirty="0" smtClean="0"/>
          </a:p>
          <a:p>
            <a:r>
              <a:rPr lang="en-US" altLang="en-US" sz="2800" u="sng" dirty="0" smtClean="0"/>
              <a:t>Inmate Status</a:t>
            </a:r>
            <a:r>
              <a:rPr lang="en-US" altLang="en-US" sz="2800" dirty="0" smtClean="0"/>
              <a:t>.  </a:t>
            </a:r>
            <a:r>
              <a:rPr lang="en-US" altLang="en-US" sz="2800" i="1" dirty="0" smtClean="0"/>
              <a:t>Alford v. U.S.</a:t>
            </a:r>
            <a:r>
              <a:rPr lang="en-US" altLang="en-US" sz="2800" dirty="0" smtClean="0"/>
              <a:t>, 282 U.S. 687 (1931) </a:t>
            </a:r>
          </a:p>
          <a:p>
            <a:endParaRPr lang="en-US" altLang="en-US" sz="2800" dirty="0" smtClean="0"/>
          </a:p>
          <a:p>
            <a:r>
              <a:rPr lang="en-US" altLang="en-US" sz="2800" u="sng" dirty="0" smtClean="0"/>
              <a:t>Special Favors/Amenities in Custody</a:t>
            </a:r>
            <a:r>
              <a:rPr lang="en-US" altLang="en-US" sz="2800" dirty="0" smtClean="0"/>
              <a:t>.  </a:t>
            </a:r>
            <a:r>
              <a:rPr lang="en-US" altLang="en-US" sz="2800" i="1" dirty="0" err="1" smtClean="0"/>
              <a:t>Chavis</a:t>
            </a:r>
            <a:r>
              <a:rPr lang="en-US" altLang="en-US" sz="2800" i="1" dirty="0" smtClean="0"/>
              <a:t> v. NC, </a:t>
            </a:r>
            <a:r>
              <a:rPr lang="en-US" altLang="en-US" sz="2800" dirty="0" smtClean="0"/>
              <a:t>637 F.2d 213 (4</a:t>
            </a:r>
            <a:r>
              <a:rPr lang="en-US" altLang="en-US" sz="2800" baseline="30000" dirty="0" smtClean="0"/>
              <a:t>th</a:t>
            </a:r>
            <a:r>
              <a:rPr lang="en-US" altLang="en-US" sz="2800" dirty="0" smtClean="0"/>
              <a:t> Cir. 1980)</a:t>
            </a:r>
          </a:p>
        </p:txBody>
      </p:sp>
    </p:spTree>
    <p:extLst>
      <p:ext uri="{BB962C8B-B14F-4D97-AF65-F5344CB8AC3E}">
        <p14:creationId xmlns:p14="http://schemas.microsoft.com/office/powerpoint/2010/main" val="3833243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additive="base">
                                        <p:cTn id="7" dur="500" fill="hold"/>
                                        <p:tgtEl>
                                          <p:spTgt spid="37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891">
                                            <p:txEl>
                                              <p:pRg st="2" end="2"/>
                                            </p:txEl>
                                          </p:spTgt>
                                        </p:tgtEl>
                                        <p:attrNameLst>
                                          <p:attrName>style.visibility</p:attrName>
                                        </p:attrNameLst>
                                      </p:cBhvr>
                                      <p:to>
                                        <p:strVal val="visible"/>
                                      </p:to>
                                    </p:set>
                                    <p:anim calcmode="lin" valueType="num">
                                      <p:cBhvr additive="base">
                                        <p:cTn id="13" dur="500" fill="hold"/>
                                        <p:tgtEl>
                                          <p:spTgt spid="3789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7891">
                                            <p:txEl>
                                              <p:pRg st="4" end="4"/>
                                            </p:txEl>
                                          </p:spTgt>
                                        </p:tgtEl>
                                        <p:attrNameLst>
                                          <p:attrName>style.visibility</p:attrName>
                                        </p:attrNameLst>
                                      </p:cBhvr>
                                      <p:to>
                                        <p:strVal val="visible"/>
                                      </p:to>
                                    </p:set>
                                    <p:anim calcmode="lin" valueType="num">
                                      <p:cBhvr additive="base">
                                        <p:cTn id="19" dur="500" fill="hold"/>
                                        <p:tgtEl>
                                          <p:spTgt spid="3789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8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en-US" altLang="en-US" b="1" dirty="0" smtClean="0"/>
              <a:t>OTHER AREAS OF CROSS</a:t>
            </a:r>
            <a:br>
              <a:rPr lang="en-US" altLang="en-US" b="1" dirty="0" smtClean="0"/>
            </a:br>
            <a:endParaRPr lang="en-US" altLang="en-US" b="1" dirty="0" smtClean="0"/>
          </a:p>
        </p:txBody>
      </p:sp>
      <p:sp>
        <p:nvSpPr>
          <p:cNvPr id="79875" name="Rectangle 3"/>
          <p:cNvSpPr>
            <a:spLocks noGrp="1" noChangeArrowheads="1"/>
          </p:cNvSpPr>
          <p:nvPr>
            <p:ph type="body" sz="half" idx="2"/>
          </p:nvPr>
        </p:nvSpPr>
        <p:spPr>
          <a:xfrm>
            <a:off x="2514600" y="1905000"/>
            <a:ext cx="5029200" cy="4267200"/>
          </a:xfrm>
        </p:spPr>
        <p:txBody>
          <a:bodyPr/>
          <a:lstStyle/>
          <a:p>
            <a:pPr eaLnBrk="1" hangingPunct="1">
              <a:lnSpc>
                <a:spcPct val="80000"/>
              </a:lnSpc>
            </a:pPr>
            <a:r>
              <a:rPr lang="en-US" altLang="en-US" sz="2600" b="1" smtClean="0">
                <a:latin typeface="Arial" panose="020B0604020202020204" pitchFamily="34" charset="0"/>
              </a:rPr>
              <a:t>Prior Statements</a:t>
            </a:r>
          </a:p>
          <a:p>
            <a:pPr eaLnBrk="1" hangingPunct="1">
              <a:lnSpc>
                <a:spcPct val="80000"/>
              </a:lnSpc>
            </a:pPr>
            <a:r>
              <a:rPr lang="en-US" altLang="en-US" sz="2600" b="1" smtClean="0">
                <a:latin typeface="Arial" panose="020B0604020202020204" pitchFamily="34" charset="0"/>
              </a:rPr>
              <a:t>Prior Convictions</a:t>
            </a:r>
          </a:p>
          <a:p>
            <a:pPr eaLnBrk="1" hangingPunct="1">
              <a:lnSpc>
                <a:spcPct val="80000"/>
              </a:lnSpc>
            </a:pPr>
            <a:r>
              <a:rPr lang="en-US" altLang="en-US" sz="2600" b="1" smtClean="0">
                <a:latin typeface="Arial" panose="020B0604020202020204" pitchFamily="34" charset="0"/>
              </a:rPr>
              <a:t>Prior Arrests</a:t>
            </a:r>
          </a:p>
          <a:p>
            <a:pPr eaLnBrk="1" hangingPunct="1">
              <a:lnSpc>
                <a:spcPct val="80000"/>
              </a:lnSpc>
            </a:pPr>
            <a:r>
              <a:rPr lang="en-US" altLang="en-US" sz="2600" b="1" smtClean="0">
                <a:latin typeface="Arial" panose="020B0604020202020204" pitchFamily="34" charset="0"/>
              </a:rPr>
              <a:t>Prior Bad Acts</a:t>
            </a:r>
          </a:p>
          <a:p>
            <a:pPr lvl="1" eaLnBrk="1" hangingPunct="1">
              <a:lnSpc>
                <a:spcPct val="80000"/>
              </a:lnSpc>
            </a:pPr>
            <a:r>
              <a:rPr lang="en-US" altLang="en-US" sz="2600" b="1" smtClean="0">
                <a:latin typeface="Arial" panose="020B0604020202020204" pitchFamily="34" charset="0"/>
              </a:rPr>
              <a:t>Character/Truthfulness</a:t>
            </a:r>
          </a:p>
          <a:p>
            <a:pPr eaLnBrk="1" hangingPunct="1">
              <a:lnSpc>
                <a:spcPct val="80000"/>
              </a:lnSpc>
            </a:pPr>
            <a:r>
              <a:rPr lang="en-US" altLang="en-US" sz="2600" b="1" smtClean="0">
                <a:latin typeface="Arial" panose="020B0604020202020204" pitchFamily="34" charset="0"/>
              </a:rPr>
              <a:t>Omissions</a:t>
            </a:r>
          </a:p>
          <a:p>
            <a:pPr eaLnBrk="1" hangingPunct="1">
              <a:lnSpc>
                <a:spcPct val="80000"/>
              </a:lnSpc>
            </a:pPr>
            <a:r>
              <a:rPr lang="en-US" altLang="en-US" sz="2600" b="1" smtClean="0">
                <a:latin typeface="Arial" panose="020B0604020202020204" pitchFamily="34" charset="0"/>
              </a:rPr>
              <a:t>Defects in Capacity</a:t>
            </a:r>
          </a:p>
          <a:p>
            <a:pPr lvl="1" eaLnBrk="1" hangingPunct="1">
              <a:lnSpc>
                <a:spcPct val="80000"/>
              </a:lnSpc>
            </a:pPr>
            <a:r>
              <a:rPr lang="en-US" altLang="en-US" sz="2600" b="1" smtClean="0">
                <a:latin typeface="Arial" panose="020B0604020202020204" pitchFamily="34" charset="0"/>
              </a:rPr>
              <a:t>Perceive/remember</a:t>
            </a:r>
          </a:p>
          <a:p>
            <a:pPr lvl="1" eaLnBrk="1" hangingPunct="1">
              <a:lnSpc>
                <a:spcPct val="80000"/>
              </a:lnSpc>
            </a:pPr>
            <a:endParaRPr lang="en-US" altLang="en-US" sz="2600" b="1" smtClean="0">
              <a:latin typeface="Arial" panose="020B0604020202020204" pitchFamily="34" charset="0"/>
            </a:endParaRPr>
          </a:p>
        </p:txBody>
      </p:sp>
    </p:spTree>
    <p:extLst>
      <p:ext uri="{BB962C8B-B14F-4D97-AF65-F5344CB8AC3E}">
        <p14:creationId xmlns:p14="http://schemas.microsoft.com/office/powerpoint/2010/main" val="3289473494"/>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79875">
                                            <p:txEl>
                                              <p:pRg st="0" end="0"/>
                                            </p:txEl>
                                          </p:spTgt>
                                        </p:tgtEl>
                                        <p:attrNameLst>
                                          <p:attrName>style.visibility</p:attrName>
                                        </p:attrNameLst>
                                      </p:cBhvr>
                                      <p:to>
                                        <p:strVal val="visible"/>
                                      </p:to>
                                    </p:set>
                                    <p:anim calcmode="lin" valueType="num">
                                      <p:cBhvr additive="base">
                                        <p:cTn id="7" dur="500" fill="hold"/>
                                        <p:tgtEl>
                                          <p:spTgt spid="798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9875">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79875">
                                            <p:txEl>
                                              <p:pRg st="1" end="1"/>
                                            </p:txEl>
                                          </p:spTgt>
                                        </p:tgtEl>
                                        <p:attrNameLst>
                                          <p:attrName>style.visibility</p:attrName>
                                        </p:attrNameLst>
                                      </p:cBhvr>
                                      <p:to>
                                        <p:strVal val="visible"/>
                                      </p:to>
                                    </p:set>
                                    <p:anim calcmode="lin" valueType="num">
                                      <p:cBhvr additive="base">
                                        <p:cTn id="12" dur="500" fill="hold"/>
                                        <p:tgtEl>
                                          <p:spTgt spid="79875">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9875">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 presetClass="entr" presetSubtype="8" fill="hold" grpId="0" nodeType="afterEffect">
                                  <p:stCondLst>
                                    <p:cond delay="1000"/>
                                  </p:stCondLst>
                                  <p:childTnLst>
                                    <p:set>
                                      <p:cBhvr>
                                        <p:cTn id="16" dur="1" fill="hold">
                                          <p:stCondLst>
                                            <p:cond delay="0"/>
                                          </p:stCondLst>
                                        </p:cTn>
                                        <p:tgtEl>
                                          <p:spTgt spid="79875">
                                            <p:txEl>
                                              <p:pRg st="2" end="2"/>
                                            </p:txEl>
                                          </p:spTgt>
                                        </p:tgtEl>
                                        <p:attrNameLst>
                                          <p:attrName>style.visibility</p:attrName>
                                        </p:attrNameLst>
                                      </p:cBhvr>
                                      <p:to>
                                        <p:strVal val="visible"/>
                                      </p:to>
                                    </p:set>
                                    <p:anim calcmode="lin" valueType="num">
                                      <p:cBhvr additive="base">
                                        <p:cTn id="17" dur="500" fill="hold"/>
                                        <p:tgtEl>
                                          <p:spTgt spid="79875">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9875">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4500"/>
                            </p:stCondLst>
                            <p:childTnLst>
                              <p:par>
                                <p:cTn id="20" presetID="2" presetClass="entr" presetSubtype="8" fill="hold" grpId="0" nodeType="afterEffect">
                                  <p:stCondLst>
                                    <p:cond delay="1000"/>
                                  </p:stCondLst>
                                  <p:childTnLst>
                                    <p:set>
                                      <p:cBhvr>
                                        <p:cTn id="21" dur="1" fill="hold">
                                          <p:stCondLst>
                                            <p:cond delay="0"/>
                                          </p:stCondLst>
                                        </p:cTn>
                                        <p:tgtEl>
                                          <p:spTgt spid="79875">
                                            <p:txEl>
                                              <p:pRg st="3" end="3"/>
                                            </p:txEl>
                                          </p:spTgt>
                                        </p:tgtEl>
                                        <p:attrNameLst>
                                          <p:attrName>style.visibility</p:attrName>
                                        </p:attrNameLst>
                                      </p:cBhvr>
                                      <p:to>
                                        <p:strVal val="visible"/>
                                      </p:to>
                                    </p:set>
                                    <p:anim calcmode="lin" valueType="num">
                                      <p:cBhvr additive="base">
                                        <p:cTn id="22" dur="500" fill="hold"/>
                                        <p:tgtEl>
                                          <p:spTgt spid="79875">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79875">
                                            <p:txEl>
                                              <p:pRg st="3" end="3"/>
                                            </p:txEl>
                                          </p:spTgt>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1000"/>
                                  </p:stCondLst>
                                  <p:childTnLst>
                                    <p:set>
                                      <p:cBhvr>
                                        <p:cTn id="25" dur="1" fill="hold">
                                          <p:stCondLst>
                                            <p:cond delay="0"/>
                                          </p:stCondLst>
                                        </p:cTn>
                                        <p:tgtEl>
                                          <p:spTgt spid="79875">
                                            <p:txEl>
                                              <p:pRg st="4" end="4"/>
                                            </p:txEl>
                                          </p:spTgt>
                                        </p:tgtEl>
                                        <p:attrNameLst>
                                          <p:attrName>style.visibility</p:attrName>
                                        </p:attrNameLst>
                                      </p:cBhvr>
                                      <p:to>
                                        <p:strVal val="visible"/>
                                      </p:to>
                                    </p:set>
                                    <p:anim calcmode="lin" valueType="num">
                                      <p:cBhvr additive="base">
                                        <p:cTn id="26" dur="500" fill="hold"/>
                                        <p:tgtEl>
                                          <p:spTgt spid="79875">
                                            <p:txEl>
                                              <p:pRg st="4" end="4"/>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79875">
                                            <p:txEl>
                                              <p:pRg st="4" end="4"/>
                                            </p:txEl>
                                          </p:spTgt>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6000"/>
                            </p:stCondLst>
                            <p:childTnLst>
                              <p:par>
                                <p:cTn id="29" presetID="2" presetClass="entr" presetSubtype="8" fill="hold" grpId="0" nodeType="afterEffect">
                                  <p:stCondLst>
                                    <p:cond delay="1000"/>
                                  </p:stCondLst>
                                  <p:childTnLst>
                                    <p:set>
                                      <p:cBhvr>
                                        <p:cTn id="30" dur="1" fill="hold">
                                          <p:stCondLst>
                                            <p:cond delay="0"/>
                                          </p:stCondLst>
                                        </p:cTn>
                                        <p:tgtEl>
                                          <p:spTgt spid="79875">
                                            <p:txEl>
                                              <p:pRg st="5" end="5"/>
                                            </p:txEl>
                                          </p:spTgt>
                                        </p:tgtEl>
                                        <p:attrNameLst>
                                          <p:attrName>style.visibility</p:attrName>
                                        </p:attrNameLst>
                                      </p:cBhvr>
                                      <p:to>
                                        <p:strVal val="visible"/>
                                      </p:to>
                                    </p:set>
                                    <p:anim calcmode="lin" valueType="num">
                                      <p:cBhvr additive="base">
                                        <p:cTn id="31" dur="500" fill="hold"/>
                                        <p:tgtEl>
                                          <p:spTgt spid="79875">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9875">
                                            <p:txEl>
                                              <p:pRg st="5" end="5"/>
                                            </p:txEl>
                                          </p:spTgt>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7500"/>
                            </p:stCondLst>
                            <p:childTnLst>
                              <p:par>
                                <p:cTn id="34" presetID="2" presetClass="entr" presetSubtype="8" fill="hold" grpId="0" nodeType="afterEffect">
                                  <p:stCondLst>
                                    <p:cond delay="1000"/>
                                  </p:stCondLst>
                                  <p:childTnLst>
                                    <p:set>
                                      <p:cBhvr>
                                        <p:cTn id="35" dur="1" fill="hold">
                                          <p:stCondLst>
                                            <p:cond delay="0"/>
                                          </p:stCondLst>
                                        </p:cTn>
                                        <p:tgtEl>
                                          <p:spTgt spid="79875">
                                            <p:txEl>
                                              <p:pRg st="6" end="6"/>
                                            </p:txEl>
                                          </p:spTgt>
                                        </p:tgtEl>
                                        <p:attrNameLst>
                                          <p:attrName>style.visibility</p:attrName>
                                        </p:attrNameLst>
                                      </p:cBhvr>
                                      <p:to>
                                        <p:strVal val="visible"/>
                                      </p:to>
                                    </p:set>
                                    <p:anim calcmode="lin" valueType="num">
                                      <p:cBhvr additive="base">
                                        <p:cTn id="36" dur="500" fill="hold"/>
                                        <p:tgtEl>
                                          <p:spTgt spid="79875">
                                            <p:txEl>
                                              <p:pRg st="6" end="6"/>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79875">
                                            <p:txEl>
                                              <p:pRg st="6" end="6"/>
                                            </p:txEl>
                                          </p:spTgt>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1000"/>
                                  </p:stCondLst>
                                  <p:childTnLst>
                                    <p:set>
                                      <p:cBhvr>
                                        <p:cTn id="39" dur="1" fill="hold">
                                          <p:stCondLst>
                                            <p:cond delay="0"/>
                                          </p:stCondLst>
                                        </p:cTn>
                                        <p:tgtEl>
                                          <p:spTgt spid="79875">
                                            <p:txEl>
                                              <p:pRg st="7" end="7"/>
                                            </p:txEl>
                                          </p:spTgt>
                                        </p:tgtEl>
                                        <p:attrNameLst>
                                          <p:attrName>style.visibility</p:attrName>
                                        </p:attrNameLst>
                                      </p:cBhvr>
                                      <p:to>
                                        <p:strVal val="visible"/>
                                      </p:to>
                                    </p:set>
                                    <p:anim calcmode="lin" valueType="num">
                                      <p:cBhvr additive="base">
                                        <p:cTn id="40" dur="500" fill="hold"/>
                                        <p:tgtEl>
                                          <p:spTgt spid="79875">
                                            <p:txEl>
                                              <p:pRg st="7" end="7"/>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7987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autoUpdateAnimBg="0" advAuto="100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8610600" cy="1066800"/>
          </a:xfrm>
        </p:spPr>
        <p:txBody>
          <a:bodyPr/>
          <a:lstStyle/>
          <a:p>
            <a:pPr>
              <a:defRPr/>
            </a:pPr>
            <a:r>
              <a:rPr lang="en-US" sz="6600" dirty="0" smtClean="0"/>
              <a:t>How to Be Persuasive</a:t>
            </a:r>
            <a:endParaRPr lang="en-US" sz="6600" dirty="0"/>
          </a:p>
        </p:txBody>
      </p:sp>
      <p:sp>
        <p:nvSpPr>
          <p:cNvPr id="28675" name="Content Placeholder 2"/>
          <p:cNvSpPr>
            <a:spLocks noGrp="1"/>
          </p:cNvSpPr>
          <p:nvPr>
            <p:ph idx="1"/>
          </p:nvPr>
        </p:nvSpPr>
        <p:spPr>
          <a:xfrm>
            <a:off x="228600" y="2286000"/>
            <a:ext cx="8610600" cy="3886200"/>
          </a:xfrm>
        </p:spPr>
        <p:txBody>
          <a:bodyPr/>
          <a:lstStyle/>
          <a:p>
            <a:pPr marL="0" indent="0" algn="ctr">
              <a:buNone/>
            </a:pPr>
            <a:r>
              <a:rPr lang="en-US" altLang="en-US" sz="6000" dirty="0" smtClean="0">
                <a:solidFill>
                  <a:srgbClr val="FF0000"/>
                </a:solidFill>
                <a:latin typeface="Lucida Calligraphy" panose="03010101010101010101" pitchFamily="66" charset="0"/>
              </a:rPr>
              <a:t>i.e., </a:t>
            </a:r>
          </a:p>
          <a:p>
            <a:pPr marL="0" indent="0" algn="ctr">
              <a:buNone/>
            </a:pPr>
            <a:r>
              <a:rPr lang="en-US" altLang="en-US" sz="6000" dirty="0" smtClean="0">
                <a:solidFill>
                  <a:srgbClr val="FF0000"/>
                </a:solidFill>
                <a:latin typeface="Lucida Calligraphy" panose="03010101010101010101" pitchFamily="66" charset="0"/>
              </a:rPr>
              <a:t>how to make the </a:t>
            </a:r>
            <a:r>
              <a:rPr lang="en-US" altLang="en-US" sz="6000" dirty="0" err="1" smtClean="0">
                <a:solidFill>
                  <a:srgbClr val="FF0000"/>
                </a:solidFill>
                <a:latin typeface="Lucida Calligraphy" panose="03010101010101010101" pitchFamily="66" charset="0"/>
              </a:rPr>
              <a:t>Sh</a:t>
            </a:r>
            <a:r>
              <a:rPr lang="en-US" altLang="en-US" sz="6000" dirty="0" smtClean="0">
                <a:solidFill>
                  <a:srgbClr val="FF0000"/>
                </a:solidFill>
                <a:latin typeface="Lucida Calligraphy" panose="03010101010101010101" pitchFamily="66" charset="0"/>
              </a:rPr>
              <a:t>** you get work for you.</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Know Your Enemy</a:t>
            </a:r>
            <a:endParaRPr lang="en-US" dirty="0"/>
          </a:p>
        </p:txBody>
      </p:sp>
      <p:sp>
        <p:nvSpPr>
          <p:cNvPr id="29699" name="Content Placeholder 2"/>
          <p:cNvSpPr>
            <a:spLocks noGrp="1"/>
          </p:cNvSpPr>
          <p:nvPr>
            <p:ph idx="1"/>
          </p:nvPr>
        </p:nvSpPr>
        <p:spPr/>
        <p:txBody>
          <a:bodyPr/>
          <a:lstStyle/>
          <a:p>
            <a:r>
              <a:rPr lang="en-US" altLang="en-US" dirty="0"/>
              <a:t>3</a:t>
            </a:r>
            <a:r>
              <a:rPr lang="en-US" altLang="en-US" dirty="0" smtClean="0"/>
              <a:t> Types of Cooperating Witnesses</a:t>
            </a:r>
          </a:p>
          <a:p>
            <a:endParaRPr lang="en-US" altLang="en-US" dirty="0"/>
          </a:p>
          <a:p>
            <a:r>
              <a:rPr lang="en-US" altLang="en-US" dirty="0" smtClean="0"/>
              <a:t>Different Obstacles</a:t>
            </a:r>
          </a:p>
          <a:p>
            <a:endParaRPr lang="en-US" altLang="en-US" dirty="0" smtClean="0"/>
          </a:p>
          <a:p>
            <a:r>
              <a:rPr lang="en-US" altLang="en-US" dirty="0" smtClean="0"/>
              <a:t>Different Biases</a:t>
            </a:r>
          </a:p>
          <a:p>
            <a:endParaRPr lang="en-US" altLang="en-US" dirty="0" smtClean="0"/>
          </a:p>
          <a:p>
            <a:r>
              <a:rPr lang="en-US" altLang="en-US" dirty="0" smtClean="0"/>
              <a:t>Different Image Goals</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The Eye Witness</a:t>
            </a:r>
            <a:endParaRPr lang="en-US" dirty="0"/>
          </a:p>
        </p:txBody>
      </p:sp>
      <p:sp>
        <p:nvSpPr>
          <p:cNvPr id="30723" name="Content Placeholder 2"/>
          <p:cNvSpPr>
            <a:spLocks noGrp="1"/>
          </p:cNvSpPr>
          <p:nvPr>
            <p:ph idx="1"/>
          </p:nvPr>
        </p:nvSpPr>
        <p:spPr>
          <a:xfrm>
            <a:off x="76200" y="2057400"/>
            <a:ext cx="4546600" cy="4038600"/>
          </a:xfrm>
        </p:spPr>
        <p:txBody>
          <a:bodyPr/>
          <a:lstStyle/>
          <a:p>
            <a:pPr marL="0" indent="0">
              <a:buFont typeface="Wingdings" panose="05000000000000000000" pitchFamily="2" charset="2"/>
              <a:buNone/>
            </a:pPr>
            <a:r>
              <a:rPr lang="en-US" altLang="en-US" dirty="0" smtClean="0"/>
              <a:t>Charged with unrelated criminal charges, but claims to have witnessed some part of the events in question</a:t>
            </a:r>
          </a:p>
        </p:txBody>
      </p:sp>
      <p:pic>
        <p:nvPicPr>
          <p:cNvPr id="3072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546600" y="2057400"/>
            <a:ext cx="449580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7772400" cy="1143000"/>
          </a:xfrm>
        </p:spPr>
        <p:txBody>
          <a:bodyPr/>
          <a:lstStyle/>
          <a:p>
            <a:pPr>
              <a:defRPr/>
            </a:pPr>
            <a:endParaRPr lang="en-US" dirty="0"/>
          </a:p>
        </p:txBody>
      </p:sp>
      <p:pic>
        <p:nvPicPr>
          <p:cNvPr id="31747" name="Content Placeholder 3"/>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152400" y="1316038"/>
            <a:ext cx="5468938" cy="3608387"/>
          </a:xfrm>
        </p:spPr>
      </p:pic>
      <p:sp>
        <p:nvSpPr>
          <p:cNvPr id="31748" name="TextBox 2"/>
          <p:cNvSpPr txBox="1">
            <a:spLocks noChangeArrowheads="1"/>
          </p:cNvSpPr>
          <p:nvPr/>
        </p:nvSpPr>
        <p:spPr bwMode="auto">
          <a:xfrm>
            <a:off x="5773738" y="1371600"/>
            <a:ext cx="3446462"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a:t>Housed at the same facility with your client</a:t>
            </a:r>
          </a:p>
          <a:p>
            <a:pPr>
              <a:spcBef>
                <a:spcPct val="0"/>
              </a:spcBef>
              <a:buClrTx/>
              <a:buSzTx/>
              <a:buFontTx/>
              <a:buNone/>
            </a:pPr>
            <a:endParaRPr lang="en-US" altLang="en-US"/>
          </a:p>
          <a:p>
            <a:pPr>
              <a:spcBef>
                <a:spcPct val="0"/>
              </a:spcBef>
              <a:buClrTx/>
              <a:buSzTx/>
              <a:buFontTx/>
              <a:buNone/>
            </a:pPr>
            <a:r>
              <a:rPr lang="en-US" altLang="en-US"/>
              <a:t>Claims to have overheard “admissions” made by your client</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1143000"/>
          </a:xfrm>
        </p:spPr>
        <p:txBody>
          <a:bodyPr/>
          <a:lstStyle/>
          <a:p>
            <a:pPr>
              <a:defRPr/>
            </a:pPr>
            <a:r>
              <a:rPr lang="en-US" dirty="0" smtClean="0"/>
              <a:t>The Co-Actor</a:t>
            </a:r>
            <a:endParaRPr lang="en-US" dirty="0"/>
          </a:p>
        </p:txBody>
      </p:sp>
      <p:pic>
        <p:nvPicPr>
          <p:cNvPr id="32771"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4288" y="1219200"/>
            <a:ext cx="6132512" cy="3505200"/>
          </a:xfrm>
        </p:spPr>
      </p:pic>
      <p:sp>
        <p:nvSpPr>
          <p:cNvPr id="32772" name="TextBox 2"/>
          <p:cNvSpPr txBox="1">
            <a:spLocks noChangeArrowheads="1"/>
          </p:cNvSpPr>
          <p:nvPr/>
        </p:nvSpPr>
        <p:spPr bwMode="auto">
          <a:xfrm>
            <a:off x="6096000" y="1143000"/>
            <a:ext cx="3048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2400" dirty="0"/>
              <a:t>Arguably the most dangerous</a:t>
            </a:r>
          </a:p>
          <a:p>
            <a:pPr>
              <a:spcBef>
                <a:spcPct val="0"/>
              </a:spcBef>
              <a:buClrTx/>
              <a:buSzTx/>
              <a:buFontTx/>
              <a:buNone/>
            </a:pPr>
            <a:endParaRPr lang="en-US" altLang="en-US" sz="2400" dirty="0"/>
          </a:p>
          <a:p>
            <a:pPr>
              <a:spcBef>
                <a:spcPct val="0"/>
              </a:spcBef>
              <a:buClrTx/>
              <a:buSzTx/>
              <a:buFontTx/>
              <a:buNone/>
            </a:pPr>
            <a:r>
              <a:rPr lang="en-US" altLang="en-US" sz="2400" dirty="0"/>
              <a:t>Perfect eye witness to the crime and admissions made by your client</a:t>
            </a:r>
          </a:p>
          <a:p>
            <a:pPr>
              <a:spcBef>
                <a:spcPct val="0"/>
              </a:spcBef>
              <a:buClrTx/>
              <a:buSzTx/>
              <a:buFontTx/>
              <a:buNone/>
            </a:pPr>
            <a:endParaRPr lang="en-US" altLang="en-US" sz="2400" dirty="0"/>
          </a:p>
          <a:p>
            <a:pPr>
              <a:spcBef>
                <a:spcPct val="0"/>
              </a:spcBef>
              <a:buClrTx/>
              <a:buSzTx/>
              <a:buFontTx/>
              <a:buNone/>
            </a:pPr>
            <a:r>
              <a:rPr lang="en-US" altLang="en-US" sz="2400" dirty="0"/>
              <a:t>Feels really bad about what happened and just wants to tell the “truth”</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Art of Persuasion</a:t>
            </a:r>
            <a:endParaRPr lang="en-US" dirty="0"/>
          </a:p>
        </p:txBody>
      </p:sp>
      <p:pic>
        <p:nvPicPr>
          <p:cNvPr id="4"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l="2683" t="4040" r="2921" b="4010"/>
          <a:stretch/>
        </p:blipFill>
        <p:spPr bwMode="auto">
          <a:xfrm>
            <a:off x="533400" y="1797408"/>
            <a:ext cx="8229599" cy="4566957"/>
          </a:xfrm>
          <a:prstGeom prst="rect">
            <a:avLst/>
          </a:prstGeom>
          <a:noFill/>
          <a:ln w="1270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60745707"/>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436" y="1186299"/>
            <a:ext cx="5486400" cy="865573"/>
          </a:xfrm>
        </p:spPr>
        <p:txBody>
          <a:bodyPr>
            <a:normAutofit fontScale="90000"/>
          </a:bodyPr>
          <a:lstStyle/>
          <a:p>
            <a:r>
              <a:rPr lang="en-US" dirty="0" smtClean="0"/>
              <a:t>Percentage of Information Retention</a:t>
            </a:r>
            <a:endParaRPr lang="en-US" dirty="0"/>
          </a:p>
        </p:txBody>
      </p:sp>
      <p:graphicFrame>
        <p:nvGraphicFramePr>
          <p:cNvPr id="4" name="Content Placeholder 3"/>
          <p:cNvGraphicFramePr>
            <a:graphicFrameLocks noGrp="1"/>
          </p:cNvGraphicFramePr>
          <p:nvPr>
            <p:ph idx="1"/>
            <p:extLst/>
          </p:nvPr>
        </p:nvGraphicFramePr>
        <p:xfrm>
          <a:off x="907473" y="2507673"/>
          <a:ext cx="7626927" cy="3442854"/>
        </p:xfrm>
        <a:graphic>
          <a:graphicData uri="http://schemas.openxmlformats.org/drawingml/2006/chart">
            <c:chart xmlns:c="http://schemas.openxmlformats.org/drawingml/2006/chart" xmlns:r="http://schemas.openxmlformats.org/officeDocument/2006/relationships" r:id="rId2"/>
          </a:graphicData>
        </a:graphic>
      </p:graphicFrame>
      <p:grpSp>
        <p:nvGrpSpPr>
          <p:cNvPr id="14" name="Group 13"/>
          <p:cNvGrpSpPr/>
          <p:nvPr/>
        </p:nvGrpSpPr>
        <p:grpSpPr>
          <a:xfrm>
            <a:off x="1070263" y="3955476"/>
            <a:ext cx="5739246" cy="554179"/>
            <a:chOff x="152399" y="4038600"/>
            <a:chExt cx="6705601" cy="642608"/>
          </a:xfrm>
        </p:grpSpPr>
        <p:cxnSp>
          <p:nvCxnSpPr>
            <p:cNvPr id="5" name="Straight Connector 4"/>
            <p:cNvCxnSpPr/>
            <p:nvPr/>
          </p:nvCxnSpPr>
          <p:spPr>
            <a:xfrm flipV="1">
              <a:off x="660400" y="4038600"/>
              <a:ext cx="457200" cy="381000"/>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104900" y="4038600"/>
              <a:ext cx="5753100" cy="0"/>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52399" y="4188766"/>
              <a:ext cx="651164" cy="492442"/>
            </a:xfrm>
            <a:prstGeom prst="rect">
              <a:avLst/>
            </a:prstGeom>
            <a:solidFill>
              <a:srgbClr val="002060"/>
            </a:solidFill>
            <a:ln>
              <a:solidFill>
                <a:srgbClr val="FFFF00"/>
              </a:solidFill>
            </a:ln>
          </p:spPr>
          <p:txBody>
            <a:bodyPr wrap="square" rtlCol="0">
              <a:spAutoFit/>
            </a:bodyPr>
            <a:lstStyle/>
            <a:p>
              <a:r>
                <a:rPr lang="en-US" b="1" dirty="0">
                  <a:solidFill>
                    <a:srgbClr val="FFFF00"/>
                  </a:solidFill>
                </a:rPr>
                <a:t>50</a:t>
              </a:r>
            </a:p>
          </p:txBody>
        </p:sp>
      </p:grpSp>
    </p:spTree>
    <p:extLst>
      <p:ext uri="{BB962C8B-B14F-4D97-AF65-F5344CB8AC3E}">
        <p14:creationId xmlns:p14="http://schemas.microsoft.com/office/powerpoint/2010/main" val="3486881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685800" y="609600"/>
            <a:ext cx="7772400" cy="1143000"/>
          </a:xfrm>
        </p:spPr>
        <p:txBody>
          <a:bodyPr/>
          <a:lstStyle/>
          <a:p>
            <a:pPr eaLnBrk="1" hangingPunct="1">
              <a:defRPr/>
            </a:pPr>
            <a:r>
              <a:rPr lang="en-US" altLang="en-US" b="1" dirty="0" smtClean="0"/>
              <a:t>1</a:t>
            </a:r>
            <a:r>
              <a:rPr lang="en-US" altLang="en-US" b="1" baseline="30000" dirty="0" smtClean="0"/>
              <a:t>ST</a:t>
            </a:r>
            <a:r>
              <a:rPr lang="en-US" altLang="en-US" b="1" dirty="0" smtClean="0"/>
              <a:t> FBI INTERVIEW</a:t>
            </a:r>
            <a:br>
              <a:rPr lang="en-US" altLang="en-US" b="1" dirty="0" smtClean="0"/>
            </a:br>
            <a:endParaRPr lang="en-US" altLang="en-US" b="1" dirty="0" smtClean="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76600" y="2362200"/>
            <a:ext cx="2946690" cy="2946690"/>
          </a:xfrm>
          <a:prstGeom prst="rect">
            <a:avLst/>
          </a:prstGeom>
        </p:spPr>
      </p:pic>
    </p:spTree>
    <p:extLst>
      <p:ext uri="{BB962C8B-B14F-4D97-AF65-F5344CB8AC3E}">
        <p14:creationId xmlns:p14="http://schemas.microsoft.com/office/powerpoint/2010/main" val="18314961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44563"/>
            <a:ext cx="9144000" cy="4968875"/>
          </a:xfrm>
          <a:prstGeom prst="rect">
            <a:avLst/>
          </a:prstGeom>
        </p:spPr>
      </p:pic>
    </p:spTree>
    <p:extLst>
      <p:ext uri="{BB962C8B-B14F-4D97-AF65-F5344CB8AC3E}">
        <p14:creationId xmlns:p14="http://schemas.microsoft.com/office/powerpoint/2010/main" val="39481086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685800" y="609600"/>
            <a:ext cx="7772400" cy="1143000"/>
          </a:xfrm>
        </p:spPr>
        <p:txBody>
          <a:bodyPr/>
          <a:lstStyle/>
          <a:p>
            <a:pPr eaLnBrk="1" hangingPunct="1">
              <a:defRPr/>
            </a:pPr>
            <a:r>
              <a:rPr lang="en-US" altLang="en-US" b="1" dirty="0" smtClean="0"/>
              <a:t>1</a:t>
            </a:r>
            <a:r>
              <a:rPr lang="en-US" altLang="en-US" b="1" baseline="30000" dirty="0" smtClean="0"/>
              <a:t>ST</a:t>
            </a:r>
            <a:r>
              <a:rPr lang="en-US" altLang="en-US" b="1" dirty="0" smtClean="0"/>
              <a:t> FBI INTERVIEW</a:t>
            </a:r>
            <a:br>
              <a:rPr lang="en-US" altLang="en-US" b="1" dirty="0" smtClean="0"/>
            </a:br>
            <a:endParaRPr lang="en-US" altLang="en-US" b="1" dirty="0" smtClean="0"/>
          </a:p>
        </p:txBody>
      </p:sp>
      <p:pic>
        <p:nvPicPr>
          <p:cNvPr id="2" name="0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500" r="2500"/>
          <a:stretch/>
        </p:blipFill>
        <p:spPr>
          <a:xfrm>
            <a:off x="0" y="1600200"/>
            <a:ext cx="9144000" cy="5217026"/>
          </a:xfrm>
          <a:prstGeom prst="rect">
            <a:avLst/>
          </a:prstGeom>
        </p:spPr>
      </p:pic>
    </p:spTree>
    <p:extLst>
      <p:ext uri="{BB962C8B-B14F-4D97-AF65-F5344CB8AC3E}">
        <p14:creationId xmlns:p14="http://schemas.microsoft.com/office/powerpoint/2010/main" val="29651027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685800" y="609600"/>
            <a:ext cx="7772400" cy="1752600"/>
          </a:xfrm>
        </p:spPr>
        <p:txBody>
          <a:bodyPr/>
          <a:lstStyle/>
          <a:p>
            <a:pPr eaLnBrk="1" hangingPunct="1">
              <a:defRPr/>
            </a:pPr>
            <a:r>
              <a:rPr lang="en-US" altLang="en-US" b="1" dirty="0" smtClean="0"/>
              <a:t>1 WEEK LATER</a:t>
            </a:r>
            <a:br>
              <a:rPr lang="en-US" altLang="en-US" b="1" dirty="0" smtClean="0"/>
            </a:br>
            <a:r>
              <a:rPr lang="en-US" altLang="en-US" b="1" dirty="0" smtClean="0"/>
              <a:t>RECORDED INTERVIEW W/ BEST FRIEND</a:t>
            </a:r>
            <a:br>
              <a:rPr lang="en-US" altLang="en-US" b="1" dirty="0" smtClean="0"/>
            </a:br>
            <a:endParaRPr lang="en-US" altLang="en-US" b="1" dirty="0" smtClean="0"/>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52700" y="2743200"/>
            <a:ext cx="4038600" cy="3325114"/>
          </a:xfrm>
          <a:prstGeom prst="rect">
            <a:avLst/>
          </a:prstGeom>
        </p:spPr>
      </p:pic>
    </p:spTree>
    <p:extLst>
      <p:ext uri="{BB962C8B-B14F-4D97-AF65-F5344CB8AC3E}">
        <p14:creationId xmlns:p14="http://schemas.microsoft.com/office/powerpoint/2010/main" val="112364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685800" y="609600"/>
            <a:ext cx="7772400" cy="1752600"/>
          </a:xfrm>
        </p:spPr>
        <p:txBody>
          <a:bodyPr/>
          <a:lstStyle/>
          <a:p>
            <a:pPr eaLnBrk="1" hangingPunct="1">
              <a:defRPr/>
            </a:pPr>
            <a:r>
              <a:rPr lang="en-US" altLang="en-US" b="1" dirty="0" smtClean="0"/>
              <a:t>1 WEEK LATER</a:t>
            </a:r>
            <a:br>
              <a:rPr lang="en-US" altLang="en-US" b="1" dirty="0" smtClean="0"/>
            </a:br>
            <a:r>
              <a:rPr lang="en-US" altLang="en-US" b="1" dirty="0" smtClean="0"/>
              <a:t>RECORDED INTERVIEW W/ BEST FRIEND</a:t>
            </a:r>
            <a:br>
              <a:rPr lang="en-US" altLang="en-US" b="1" dirty="0" smtClean="0"/>
            </a:br>
            <a:endParaRPr lang="en-US" altLang="en-US" b="1" dirty="0" smtClean="0"/>
          </a:p>
        </p:txBody>
      </p:sp>
      <p:pic>
        <p:nvPicPr>
          <p:cNvPr id="3" name="0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500" t="6929" r="2500" b="2460"/>
          <a:stretch/>
        </p:blipFill>
        <p:spPr>
          <a:xfrm>
            <a:off x="0" y="2101516"/>
            <a:ext cx="9169400" cy="4752473"/>
          </a:xfrm>
          <a:prstGeom prst="rect">
            <a:avLst/>
          </a:prstGeom>
        </p:spPr>
      </p:pic>
    </p:spTree>
    <p:extLst>
      <p:ext uri="{BB962C8B-B14F-4D97-AF65-F5344CB8AC3E}">
        <p14:creationId xmlns:p14="http://schemas.microsoft.com/office/powerpoint/2010/main" val="1629699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685800" y="609600"/>
            <a:ext cx="7772400" cy="1752600"/>
          </a:xfrm>
        </p:spPr>
        <p:txBody>
          <a:bodyPr/>
          <a:lstStyle/>
          <a:p>
            <a:pPr eaLnBrk="1" hangingPunct="1">
              <a:defRPr/>
            </a:pPr>
            <a:r>
              <a:rPr lang="en-US" altLang="en-US" b="1" dirty="0" smtClean="0"/>
              <a:t>1 WEEK LATER</a:t>
            </a:r>
            <a:br>
              <a:rPr lang="en-US" altLang="en-US" b="1" dirty="0" smtClean="0"/>
            </a:br>
            <a:r>
              <a:rPr lang="en-US" altLang="en-US" b="1" dirty="0" smtClean="0"/>
              <a:t>RECORDED INTERVIEW W/ BEST FRIEND</a:t>
            </a:r>
            <a:br>
              <a:rPr lang="en-US" altLang="en-US" b="1" dirty="0" smtClean="0"/>
            </a:br>
            <a:endParaRPr lang="en-US" altLang="en-US" b="1" dirty="0" smtClean="0"/>
          </a:p>
        </p:txBody>
      </p:sp>
      <p:pic>
        <p:nvPicPr>
          <p:cNvPr id="2" name="00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3876"/>
          <a:stretch/>
        </p:blipFill>
        <p:spPr>
          <a:xfrm>
            <a:off x="0" y="2133600"/>
            <a:ext cx="9144000" cy="4724400"/>
          </a:xfrm>
          <a:prstGeom prst="rect">
            <a:avLst/>
          </a:prstGeom>
        </p:spPr>
      </p:pic>
    </p:spTree>
    <p:extLst>
      <p:ext uri="{BB962C8B-B14F-4D97-AF65-F5344CB8AC3E}">
        <p14:creationId xmlns:p14="http://schemas.microsoft.com/office/powerpoint/2010/main" val="2513361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723900" y="76200"/>
            <a:ext cx="7772400" cy="1600200"/>
          </a:xfrm>
        </p:spPr>
        <p:txBody>
          <a:bodyPr/>
          <a:lstStyle/>
          <a:p>
            <a:pPr eaLnBrk="1" hangingPunct="1">
              <a:defRPr/>
            </a:pPr>
            <a:r>
              <a:rPr lang="en-US" altLang="en-US" b="1" dirty="0" smtClean="0"/>
              <a:t>USE CHARTS OR TIMELINES</a:t>
            </a:r>
          </a:p>
        </p:txBody>
      </p:sp>
      <p:graphicFrame>
        <p:nvGraphicFramePr>
          <p:cNvPr id="8" name="Diagram 7"/>
          <p:cNvGraphicFramePr/>
          <p:nvPr>
            <p:extLst>
              <p:ext uri="{D42A27DB-BD31-4B8C-83A1-F6EECF244321}">
                <p14:modId xmlns:p14="http://schemas.microsoft.com/office/powerpoint/2010/main" val="4189812962"/>
              </p:ext>
            </p:extLst>
          </p:nvPr>
        </p:nvGraphicFramePr>
        <p:xfrm>
          <a:off x="609600" y="1397000"/>
          <a:ext cx="8001000" cy="515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zoom dir="in"/>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723900" y="76200"/>
            <a:ext cx="7772400" cy="1600200"/>
          </a:xfrm>
        </p:spPr>
        <p:txBody>
          <a:bodyPr/>
          <a:lstStyle/>
          <a:p>
            <a:pPr eaLnBrk="1" hangingPunct="1">
              <a:defRPr/>
            </a:pPr>
            <a:r>
              <a:rPr lang="en-US" altLang="en-US" b="1" dirty="0" smtClean="0"/>
              <a:t>USE CHARTS OR TIMELINES</a:t>
            </a:r>
          </a:p>
        </p:txBody>
      </p:sp>
      <p:graphicFrame>
        <p:nvGraphicFramePr>
          <p:cNvPr id="8" name="Diagram 7"/>
          <p:cNvGraphicFramePr/>
          <p:nvPr>
            <p:extLst>
              <p:ext uri="{D42A27DB-BD31-4B8C-83A1-F6EECF244321}">
                <p14:modId xmlns:p14="http://schemas.microsoft.com/office/powerpoint/2010/main" val="1462800571"/>
              </p:ext>
            </p:extLst>
          </p:nvPr>
        </p:nvGraphicFramePr>
        <p:xfrm>
          <a:off x="609600" y="1397000"/>
          <a:ext cx="8001000" cy="515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Left-Up Arrow 3"/>
          <p:cNvSpPr/>
          <p:nvPr/>
        </p:nvSpPr>
        <p:spPr bwMode="auto">
          <a:xfrm>
            <a:off x="4343400" y="2971800"/>
            <a:ext cx="838200" cy="1295400"/>
          </a:xfrm>
          <a:prstGeom prst="leftUpArrow">
            <a:avLst/>
          </a:prstGeom>
          <a:solidFill>
            <a:srgbClr val="FF0000"/>
          </a:solid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
        <p:nvSpPr>
          <p:cNvPr id="5" name="Down Arrow 4"/>
          <p:cNvSpPr/>
          <p:nvPr/>
        </p:nvSpPr>
        <p:spPr bwMode="auto">
          <a:xfrm>
            <a:off x="4800600" y="4152900"/>
            <a:ext cx="381000" cy="838200"/>
          </a:xfrm>
          <a:prstGeom prst="downArrow">
            <a:avLst/>
          </a:prstGeom>
          <a:solidFill>
            <a:srgbClr val="FF0000"/>
          </a:solid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
        <p:nvSpPr>
          <p:cNvPr id="9" name="Bent Arrow 8"/>
          <p:cNvSpPr/>
          <p:nvPr/>
        </p:nvSpPr>
        <p:spPr bwMode="auto">
          <a:xfrm rot="5400000">
            <a:off x="5734050" y="3244215"/>
            <a:ext cx="1009650" cy="2343150"/>
          </a:xfrm>
          <a:prstGeom prst="bentArrow">
            <a:avLst/>
          </a:prstGeom>
          <a:solidFill>
            <a:srgbClr val="FF0000"/>
          </a:solid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
        <p:nvSpPr>
          <p:cNvPr id="2" name="Multiply 1"/>
          <p:cNvSpPr/>
          <p:nvPr/>
        </p:nvSpPr>
        <p:spPr bwMode="auto">
          <a:xfrm>
            <a:off x="971550" y="4572000"/>
            <a:ext cx="1600200" cy="2057400"/>
          </a:xfrm>
          <a:prstGeom prst="mathMultiply">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Tree>
    <p:extLst>
      <p:ext uri="{BB962C8B-B14F-4D97-AF65-F5344CB8AC3E}">
        <p14:creationId xmlns:p14="http://schemas.microsoft.com/office/powerpoint/2010/main" val="4273490086"/>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09600" y="228600"/>
            <a:ext cx="7772400" cy="1143000"/>
          </a:xfrm>
        </p:spPr>
        <p:txBody>
          <a:bodyPr/>
          <a:lstStyle/>
          <a:p>
            <a:pPr eaLnBrk="1" hangingPunct="1">
              <a:defRPr/>
            </a:pPr>
            <a:r>
              <a:rPr lang="en-US" altLang="en-US" b="1" smtClean="0"/>
              <a:t>PRIOR INCONSISTENT STATEMENTS</a:t>
            </a:r>
          </a:p>
        </p:txBody>
      </p:sp>
      <p:sp>
        <p:nvSpPr>
          <p:cNvPr id="41987" name="Text Box 3"/>
          <p:cNvSpPr txBox="1">
            <a:spLocks noChangeArrowheads="1"/>
          </p:cNvSpPr>
          <p:nvPr/>
        </p:nvSpPr>
        <p:spPr bwMode="auto">
          <a:xfrm>
            <a:off x="914400" y="3048000"/>
            <a:ext cx="7178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p>
        </p:txBody>
      </p:sp>
      <p:sp>
        <p:nvSpPr>
          <p:cNvPr id="41988" name="Text Box 4"/>
          <p:cNvSpPr txBox="1">
            <a:spLocks noChangeArrowheads="1"/>
          </p:cNvSpPr>
          <p:nvPr/>
        </p:nvSpPr>
        <p:spPr bwMode="auto">
          <a:xfrm>
            <a:off x="457200" y="3886200"/>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2400" u="sng"/>
              <a:t>_____________________________________________________</a:t>
            </a:r>
          </a:p>
        </p:txBody>
      </p:sp>
      <p:sp>
        <p:nvSpPr>
          <p:cNvPr id="41989" name="Line 5"/>
          <p:cNvSpPr>
            <a:spLocks noChangeShapeType="1"/>
          </p:cNvSpPr>
          <p:nvPr/>
        </p:nvSpPr>
        <p:spPr bwMode="auto">
          <a:xfrm>
            <a:off x="990600" y="4267200"/>
            <a:ext cx="0" cy="762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1990" name="AutoShape 6"/>
          <p:cNvSpPr>
            <a:spLocks noChangeArrowheads="1"/>
          </p:cNvSpPr>
          <p:nvPr/>
        </p:nvSpPr>
        <p:spPr bwMode="auto">
          <a:xfrm>
            <a:off x="2514600" y="2667000"/>
            <a:ext cx="1676400" cy="1143000"/>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2200" b="1">
                <a:latin typeface="Arial" panose="020B0604020202020204" pitchFamily="34" charset="0"/>
              </a:rPr>
              <a:t>Snitch </a:t>
            </a:r>
          </a:p>
          <a:p>
            <a:pPr algn="ctr" eaLnBrk="1" hangingPunct="1">
              <a:spcBef>
                <a:spcPct val="0"/>
              </a:spcBef>
              <a:buClrTx/>
              <a:buSzTx/>
              <a:buFontTx/>
              <a:buNone/>
            </a:pPr>
            <a:r>
              <a:rPr lang="en-US" altLang="en-US" sz="2200" b="1">
                <a:latin typeface="Arial" panose="020B0604020202020204" pitchFamily="34" charset="0"/>
              </a:rPr>
              <a:t>Denied </a:t>
            </a:r>
          </a:p>
          <a:p>
            <a:pPr algn="ctr" eaLnBrk="1" hangingPunct="1">
              <a:spcBef>
                <a:spcPct val="0"/>
              </a:spcBef>
              <a:buClrTx/>
              <a:buSzTx/>
              <a:buFontTx/>
              <a:buNone/>
            </a:pPr>
            <a:r>
              <a:rPr lang="en-US" altLang="en-US" sz="2200" b="1">
                <a:latin typeface="Arial" panose="020B0604020202020204" pitchFamily="34" charset="0"/>
              </a:rPr>
              <a:t>bail</a:t>
            </a:r>
          </a:p>
        </p:txBody>
      </p:sp>
      <p:sp>
        <p:nvSpPr>
          <p:cNvPr id="41991" name="AutoShape 7"/>
          <p:cNvSpPr>
            <a:spLocks noChangeArrowheads="1"/>
          </p:cNvSpPr>
          <p:nvPr/>
        </p:nvSpPr>
        <p:spPr bwMode="auto">
          <a:xfrm>
            <a:off x="2971800" y="5029200"/>
            <a:ext cx="1905000" cy="1447800"/>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2200" b="1">
                <a:latin typeface="Arial" panose="020B0604020202020204" pitchFamily="34" charset="0"/>
              </a:rPr>
              <a:t>Snitch learns</a:t>
            </a:r>
          </a:p>
          <a:p>
            <a:pPr algn="ctr" eaLnBrk="1" hangingPunct="1">
              <a:spcBef>
                <a:spcPct val="0"/>
              </a:spcBef>
              <a:buClrTx/>
              <a:buSzTx/>
              <a:buFontTx/>
              <a:buNone/>
            </a:pPr>
            <a:r>
              <a:rPr lang="en-US" altLang="en-US" sz="2200" b="1">
                <a:latin typeface="Arial" panose="020B0604020202020204" pitchFamily="34" charset="0"/>
              </a:rPr>
              <a:t>Possible</a:t>
            </a:r>
          </a:p>
          <a:p>
            <a:pPr algn="ctr" eaLnBrk="1" hangingPunct="1">
              <a:spcBef>
                <a:spcPct val="0"/>
              </a:spcBef>
              <a:buClrTx/>
              <a:buSzTx/>
              <a:buFontTx/>
              <a:buNone/>
            </a:pPr>
            <a:r>
              <a:rPr lang="en-US" altLang="en-US" sz="2200" b="1">
                <a:latin typeface="Arial" panose="020B0604020202020204" pitchFamily="34" charset="0"/>
              </a:rPr>
              <a:t>sentence</a:t>
            </a:r>
          </a:p>
        </p:txBody>
      </p:sp>
      <p:sp>
        <p:nvSpPr>
          <p:cNvPr id="41992" name="AutoShape 8"/>
          <p:cNvSpPr>
            <a:spLocks noChangeArrowheads="1"/>
          </p:cNvSpPr>
          <p:nvPr/>
        </p:nvSpPr>
        <p:spPr bwMode="auto">
          <a:xfrm>
            <a:off x="5715000" y="4800600"/>
            <a:ext cx="2895600" cy="1447800"/>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2200" b="1">
                <a:latin typeface="Arial" panose="020B0604020202020204" pitchFamily="34" charset="0"/>
              </a:rPr>
              <a:t>Snitch meets with</a:t>
            </a:r>
          </a:p>
          <a:p>
            <a:pPr algn="ctr" eaLnBrk="1" hangingPunct="1">
              <a:spcBef>
                <a:spcPct val="0"/>
              </a:spcBef>
              <a:buClrTx/>
              <a:buSzTx/>
              <a:buFontTx/>
              <a:buNone/>
            </a:pPr>
            <a:r>
              <a:rPr lang="en-US" altLang="en-US" sz="2200" b="1">
                <a:latin typeface="Arial" panose="020B0604020202020204" pitchFamily="34" charset="0"/>
              </a:rPr>
              <a:t>prosecutor</a:t>
            </a:r>
          </a:p>
        </p:txBody>
      </p:sp>
      <p:sp>
        <p:nvSpPr>
          <p:cNvPr id="41993" name="AutoShape 9"/>
          <p:cNvSpPr>
            <a:spLocks noChangeArrowheads="1"/>
          </p:cNvSpPr>
          <p:nvPr/>
        </p:nvSpPr>
        <p:spPr bwMode="auto">
          <a:xfrm>
            <a:off x="6781800" y="2133600"/>
            <a:ext cx="2057400" cy="1752600"/>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2200" b="1">
                <a:latin typeface="Arial" panose="020B0604020202020204" pitchFamily="34" charset="0"/>
              </a:rPr>
              <a:t>Snitch </a:t>
            </a:r>
          </a:p>
          <a:p>
            <a:pPr algn="ctr" eaLnBrk="1" hangingPunct="1">
              <a:spcBef>
                <a:spcPct val="0"/>
              </a:spcBef>
              <a:buClrTx/>
              <a:buSzTx/>
              <a:buFontTx/>
              <a:buNone/>
            </a:pPr>
            <a:r>
              <a:rPr lang="en-US" altLang="en-US" sz="2200" b="1">
                <a:latin typeface="Arial" panose="020B0604020202020204" pitchFamily="34" charset="0"/>
              </a:rPr>
              <a:t>becomes</a:t>
            </a:r>
          </a:p>
          <a:p>
            <a:pPr algn="ctr" eaLnBrk="1" hangingPunct="1">
              <a:spcBef>
                <a:spcPct val="0"/>
              </a:spcBef>
              <a:buClrTx/>
              <a:buSzTx/>
              <a:buFontTx/>
              <a:buNone/>
            </a:pPr>
            <a:r>
              <a:rPr lang="en-US" altLang="en-US" sz="2200" b="1">
                <a:latin typeface="Arial" panose="020B0604020202020204" pitchFamily="34" charset="0"/>
              </a:rPr>
              <a:t>Star witness</a:t>
            </a:r>
          </a:p>
        </p:txBody>
      </p:sp>
      <p:sp>
        <p:nvSpPr>
          <p:cNvPr id="41994" name="Line 10"/>
          <p:cNvSpPr>
            <a:spLocks noChangeShapeType="1"/>
          </p:cNvSpPr>
          <p:nvPr/>
        </p:nvSpPr>
        <p:spPr bwMode="auto">
          <a:xfrm>
            <a:off x="914400" y="33528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1995" name="Line 11"/>
          <p:cNvSpPr>
            <a:spLocks noChangeShapeType="1"/>
          </p:cNvSpPr>
          <p:nvPr/>
        </p:nvSpPr>
        <p:spPr bwMode="auto">
          <a:xfrm flipV="1">
            <a:off x="609600" y="3657600"/>
            <a:ext cx="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1996" name="AutoShape 12"/>
          <p:cNvSpPr>
            <a:spLocks noChangeArrowheads="1"/>
          </p:cNvSpPr>
          <p:nvPr/>
        </p:nvSpPr>
        <p:spPr bwMode="auto">
          <a:xfrm>
            <a:off x="152400" y="2438400"/>
            <a:ext cx="2286000" cy="1219200"/>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2200" b="1">
                <a:latin typeface="Arial" panose="020B0604020202020204" pitchFamily="34" charset="0"/>
              </a:rPr>
              <a:t>Incident;</a:t>
            </a:r>
          </a:p>
          <a:p>
            <a:pPr algn="ctr" eaLnBrk="1" hangingPunct="1">
              <a:spcBef>
                <a:spcPct val="0"/>
              </a:spcBef>
              <a:buClrTx/>
              <a:buSzTx/>
              <a:buFontTx/>
              <a:buNone/>
            </a:pPr>
            <a:r>
              <a:rPr lang="en-US" altLang="en-US" sz="2200" b="1">
                <a:latin typeface="Arial" panose="020B0604020202020204" pitchFamily="34" charset="0"/>
              </a:rPr>
              <a:t>Snitch arrested</a:t>
            </a:r>
          </a:p>
        </p:txBody>
      </p:sp>
      <p:sp>
        <p:nvSpPr>
          <p:cNvPr id="41997" name="AutoShape 13"/>
          <p:cNvSpPr>
            <a:spLocks noChangeArrowheads="1"/>
          </p:cNvSpPr>
          <p:nvPr/>
        </p:nvSpPr>
        <p:spPr bwMode="auto">
          <a:xfrm>
            <a:off x="152400" y="5029200"/>
            <a:ext cx="2133600" cy="1828800"/>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2200" b="1">
                <a:latin typeface="Arial" panose="020B0604020202020204" pitchFamily="34" charset="0"/>
              </a:rPr>
              <a:t>Snitch </a:t>
            </a:r>
          </a:p>
          <a:p>
            <a:pPr algn="ctr" eaLnBrk="1" hangingPunct="1">
              <a:spcBef>
                <a:spcPct val="0"/>
              </a:spcBef>
              <a:buClrTx/>
              <a:buSzTx/>
              <a:buFontTx/>
              <a:buNone/>
            </a:pPr>
            <a:r>
              <a:rPr lang="en-US" altLang="en-US" sz="2200" b="1">
                <a:latin typeface="Arial" panose="020B0604020202020204" pitchFamily="34" charset="0"/>
              </a:rPr>
              <a:t>Confesses</a:t>
            </a:r>
          </a:p>
          <a:p>
            <a:pPr algn="ctr" eaLnBrk="1" hangingPunct="1">
              <a:spcBef>
                <a:spcPct val="0"/>
              </a:spcBef>
              <a:buClrTx/>
              <a:buSzTx/>
              <a:buFontTx/>
              <a:buNone/>
            </a:pPr>
            <a:r>
              <a:rPr lang="en-US" altLang="en-US" sz="2200" b="1">
                <a:latin typeface="Arial" panose="020B0604020202020204" pitchFamily="34" charset="0"/>
              </a:rPr>
              <a:t>Client not</a:t>
            </a:r>
          </a:p>
          <a:p>
            <a:pPr algn="ctr" eaLnBrk="1" hangingPunct="1">
              <a:spcBef>
                <a:spcPct val="0"/>
              </a:spcBef>
              <a:buClrTx/>
              <a:buSzTx/>
              <a:buFontTx/>
              <a:buNone/>
            </a:pPr>
            <a:r>
              <a:rPr lang="en-US" altLang="en-US" sz="2200" b="1">
                <a:latin typeface="Arial" panose="020B0604020202020204" pitchFamily="34" charset="0"/>
              </a:rPr>
              <a:t>mentioned</a:t>
            </a:r>
          </a:p>
        </p:txBody>
      </p:sp>
      <p:sp>
        <p:nvSpPr>
          <p:cNvPr id="41998" name="AutoShape 14"/>
          <p:cNvSpPr>
            <a:spLocks noChangeArrowheads="1"/>
          </p:cNvSpPr>
          <p:nvPr/>
        </p:nvSpPr>
        <p:spPr bwMode="auto">
          <a:xfrm>
            <a:off x="4724400" y="2514600"/>
            <a:ext cx="1828800" cy="1447800"/>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2200" b="1">
                <a:latin typeface="Arial" panose="020B0604020202020204" pitchFamily="34" charset="0"/>
              </a:rPr>
              <a:t>Snitch’s atty</a:t>
            </a:r>
          </a:p>
          <a:p>
            <a:pPr algn="ctr" eaLnBrk="1" hangingPunct="1">
              <a:spcBef>
                <a:spcPct val="0"/>
              </a:spcBef>
              <a:buClrTx/>
              <a:buSzTx/>
              <a:buFontTx/>
              <a:buNone/>
            </a:pPr>
            <a:r>
              <a:rPr lang="en-US" altLang="en-US" sz="2200" b="1">
                <a:latin typeface="Arial" panose="020B0604020202020204" pitchFamily="34" charset="0"/>
              </a:rPr>
              <a:t>Contacts</a:t>
            </a:r>
          </a:p>
          <a:p>
            <a:pPr algn="ctr" eaLnBrk="1" hangingPunct="1">
              <a:spcBef>
                <a:spcPct val="0"/>
              </a:spcBef>
              <a:buClrTx/>
              <a:buSzTx/>
              <a:buFontTx/>
              <a:buNone/>
            </a:pPr>
            <a:r>
              <a:rPr lang="en-US" altLang="en-US" sz="2200" b="1">
                <a:latin typeface="Arial" panose="020B0604020202020204" pitchFamily="34" charset="0"/>
              </a:rPr>
              <a:t>prosecution</a:t>
            </a:r>
            <a:endParaRPr lang="en-US" altLang="en-US" sz="2200" b="1"/>
          </a:p>
        </p:txBody>
      </p:sp>
      <p:sp>
        <p:nvSpPr>
          <p:cNvPr id="41999" name="Line 15"/>
          <p:cNvSpPr>
            <a:spLocks noChangeShapeType="1"/>
          </p:cNvSpPr>
          <p:nvPr/>
        </p:nvSpPr>
        <p:spPr bwMode="auto">
          <a:xfrm>
            <a:off x="5410200" y="3962400"/>
            <a:ext cx="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2000" name="Line 16"/>
          <p:cNvSpPr>
            <a:spLocks noChangeShapeType="1"/>
          </p:cNvSpPr>
          <p:nvPr/>
        </p:nvSpPr>
        <p:spPr bwMode="auto">
          <a:xfrm>
            <a:off x="3200400" y="3810000"/>
            <a:ext cx="0" cy="457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2001" name="Line 17"/>
          <p:cNvSpPr>
            <a:spLocks noChangeShapeType="1"/>
          </p:cNvSpPr>
          <p:nvPr/>
        </p:nvSpPr>
        <p:spPr bwMode="auto">
          <a:xfrm>
            <a:off x="3962400" y="4267200"/>
            <a:ext cx="0" cy="762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2002" name="Line 18"/>
          <p:cNvSpPr>
            <a:spLocks noChangeShapeType="1"/>
          </p:cNvSpPr>
          <p:nvPr/>
        </p:nvSpPr>
        <p:spPr bwMode="auto">
          <a:xfrm>
            <a:off x="6858000" y="4267200"/>
            <a:ext cx="0" cy="457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2003" name="Line 19"/>
          <p:cNvSpPr>
            <a:spLocks noChangeShapeType="1"/>
          </p:cNvSpPr>
          <p:nvPr/>
        </p:nvSpPr>
        <p:spPr bwMode="auto">
          <a:xfrm>
            <a:off x="8458200" y="3886200"/>
            <a:ext cx="0" cy="381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cSld>
  <p:clrMapOvr>
    <a:masterClrMapping/>
  </p:clrMapOvr>
  <p:transition>
    <p:zo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2400" y="2133600"/>
            <a:ext cx="8686800" cy="3962400"/>
            <a:chOff x="304800" y="2086897"/>
            <a:chExt cx="8686800" cy="3962400"/>
          </a:xfr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lin ang="0" scaled="1"/>
            <a:tileRect/>
          </a:gradFill>
        </p:grpSpPr>
        <p:sp>
          <p:nvSpPr>
            <p:cNvPr id="6" name="Rectangle 5"/>
            <p:cNvSpPr/>
            <p:nvPr/>
          </p:nvSpPr>
          <p:spPr bwMode="auto">
            <a:xfrm>
              <a:off x="304800" y="2086897"/>
              <a:ext cx="2667000" cy="3962400"/>
            </a:xfrm>
            <a:prstGeom prst="rect">
              <a:avLst/>
            </a:prstGeom>
            <a:grp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
          <p:nvSpPr>
            <p:cNvPr id="7" name="Rectangle 6"/>
            <p:cNvSpPr/>
            <p:nvPr/>
          </p:nvSpPr>
          <p:spPr bwMode="auto">
            <a:xfrm>
              <a:off x="3352800" y="2086897"/>
              <a:ext cx="2819400" cy="3962400"/>
            </a:xfrm>
            <a:prstGeom prst="rect">
              <a:avLst/>
            </a:prstGeom>
            <a:grp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
          <p:nvSpPr>
            <p:cNvPr id="8" name="Rectangle 7"/>
            <p:cNvSpPr/>
            <p:nvPr/>
          </p:nvSpPr>
          <p:spPr bwMode="auto">
            <a:xfrm>
              <a:off x="6400800" y="2086897"/>
              <a:ext cx="2590800" cy="3962400"/>
            </a:xfrm>
            <a:prstGeom prst="rect">
              <a:avLst/>
            </a:prstGeom>
            <a:grp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
          <p:nvSpPr>
            <p:cNvPr id="9" name="TextBox 8"/>
            <p:cNvSpPr txBox="1"/>
            <p:nvPr/>
          </p:nvSpPr>
          <p:spPr>
            <a:xfrm>
              <a:off x="457200" y="2209800"/>
              <a:ext cx="2324100" cy="461665"/>
            </a:xfrm>
            <a:prstGeom prst="rect">
              <a:avLst/>
            </a:prstGeom>
            <a:grpFill/>
          </p:spPr>
          <p:txBody>
            <a:bodyPr wrap="square" rtlCol="0">
              <a:spAutoFit/>
            </a:bodyPr>
            <a:lstStyle/>
            <a:p>
              <a:r>
                <a:rPr lang="en-US" u="sng" dirty="0" smtClean="0">
                  <a:latin typeface="Century Gothic" panose="020B0502020202020204" pitchFamily="34" charset="0"/>
                </a:rPr>
                <a:t>Date of arrest</a:t>
              </a:r>
              <a:endParaRPr lang="en-US" u="sng" dirty="0">
                <a:latin typeface="Century Gothic" panose="020B0502020202020204" pitchFamily="34" charset="0"/>
              </a:endParaRPr>
            </a:p>
          </p:txBody>
        </p:sp>
        <p:sp>
          <p:nvSpPr>
            <p:cNvPr id="10" name="TextBox 9"/>
            <p:cNvSpPr txBox="1"/>
            <p:nvPr/>
          </p:nvSpPr>
          <p:spPr>
            <a:xfrm>
              <a:off x="3543300" y="2209800"/>
              <a:ext cx="2057400" cy="461665"/>
            </a:xfrm>
            <a:prstGeom prst="rect">
              <a:avLst/>
            </a:prstGeom>
            <a:grpFill/>
          </p:spPr>
          <p:txBody>
            <a:bodyPr wrap="square" rtlCol="0">
              <a:spAutoFit/>
            </a:bodyPr>
            <a:lstStyle/>
            <a:p>
              <a:pPr algn="ctr"/>
              <a:r>
                <a:rPr lang="en-US" u="sng" dirty="0" smtClean="0">
                  <a:latin typeface="Century Gothic" panose="020B0502020202020204" pitchFamily="34" charset="0"/>
                </a:rPr>
                <a:t>First debrief</a:t>
              </a:r>
              <a:endParaRPr lang="en-US" u="sng" dirty="0">
                <a:latin typeface="Century Gothic" panose="020B0502020202020204" pitchFamily="34" charset="0"/>
              </a:endParaRPr>
            </a:p>
          </p:txBody>
        </p:sp>
        <p:sp>
          <p:nvSpPr>
            <p:cNvPr id="11" name="TextBox 10"/>
            <p:cNvSpPr txBox="1"/>
            <p:nvPr/>
          </p:nvSpPr>
          <p:spPr>
            <a:xfrm>
              <a:off x="6705600" y="2158632"/>
              <a:ext cx="2057400" cy="461665"/>
            </a:xfrm>
            <a:prstGeom prst="rect">
              <a:avLst/>
            </a:prstGeom>
            <a:grpFill/>
          </p:spPr>
          <p:txBody>
            <a:bodyPr wrap="square" rtlCol="0">
              <a:spAutoFit/>
            </a:bodyPr>
            <a:lstStyle/>
            <a:p>
              <a:pPr algn="ctr"/>
              <a:r>
                <a:rPr lang="en-US" u="sng" dirty="0" smtClean="0">
                  <a:latin typeface="Century Gothic" panose="020B0502020202020204" pitchFamily="34" charset="0"/>
                </a:rPr>
                <a:t>Trial</a:t>
              </a:r>
              <a:endParaRPr lang="en-US" u="sng" dirty="0">
                <a:latin typeface="Century Gothic" panose="020B0502020202020204" pitchFamily="34" charset="0"/>
              </a:endParaRPr>
            </a:p>
          </p:txBody>
        </p:sp>
        <p:sp>
          <p:nvSpPr>
            <p:cNvPr id="12" name="TextBox 11"/>
            <p:cNvSpPr txBox="1"/>
            <p:nvPr/>
          </p:nvSpPr>
          <p:spPr>
            <a:xfrm>
              <a:off x="476250" y="3168331"/>
              <a:ext cx="2324100" cy="1938992"/>
            </a:xfrm>
            <a:prstGeom prst="rect">
              <a:avLst/>
            </a:prstGeom>
            <a:grpFill/>
          </p:spPr>
          <p:txBody>
            <a:bodyPr wrap="square" rtlCol="0">
              <a:spAutoFit/>
            </a:bodyPr>
            <a:lstStyle/>
            <a:p>
              <a:pPr algn="ctr"/>
              <a:r>
                <a:rPr lang="en-US" dirty="0" smtClean="0">
                  <a:latin typeface="Century Gothic" panose="020B0502020202020204" pitchFamily="34" charset="0"/>
                </a:rPr>
                <a:t>I am the one who did this</a:t>
              </a:r>
              <a:endParaRPr lang="en-US" dirty="0">
                <a:latin typeface="Century Gothic" panose="020B0502020202020204" pitchFamily="34" charset="0"/>
              </a:endParaRPr>
            </a:p>
            <a:p>
              <a:pPr algn="ctr"/>
              <a:endParaRPr lang="en-US" dirty="0" smtClean="0">
                <a:latin typeface="Century Gothic" panose="020B0502020202020204" pitchFamily="34" charset="0"/>
              </a:endParaRPr>
            </a:p>
            <a:p>
              <a:pPr algn="ctr"/>
              <a:r>
                <a:rPr lang="en-US" dirty="0" smtClean="0">
                  <a:latin typeface="Century Gothic" panose="020B0502020202020204" pitchFamily="34" charset="0"/>
                </a:rPr>
                <a:t>Aaron didn’t know anythi</a:t>
              </a:r>
              <a:r>
                <a:rPr lang="en-US" sz="1800" dirty="0" smtClean="0">
                  <a:latin typeface="Century Gothic" panose="020B0502020202020204" pitchFamily="34" charset="0"/>
                </a:rPr>
                <a:t>ng</a:t>
              </a:r>
              <a:endParaRPr lang="en-US" sz="1800" dirty="0">
                <a:latin typeface="Century Gothic" panose="020B0502020202020204" pitchFamily="34" charset="0"/>
              </a:endParaRPr>
            </a:p>
          </p:txBody>
        </p:sp>
        <p:sp>
          <p:nvSpPr>
            <p:cNvPr id="13" name="TextBox 12"/>
            <p:cNvSpPr txBox="1"/>
            <p:nvPr/>
          </p:nvSpPr>
          <p:spPr>
            <a:xfrm>
              <a:off x="3547310" y="3153697"/>
              <a:ext cx="2510589" cy="2677656"/>
            </a:xfrm>
            <a:prstGeom prst="rect">
              <a:avLst/>
            </a:prstGeom>
            <a:grpFill/>
          </p:spPr>
          <p:txBody>
            <a:bodyPr wrap="square" rtlCol="0">
              <a:spAutoFit/>
            </a:bodyPr>
            <a:lstStyle/>
            <a:p>
              <a:pPr algn="ctr"/>
              <a:r>
                <a:rPr lang="en-US" dirty="0" smtClean="0">
                  <a:latin typeface="Century Gothic" panose="020B0502020202020204" pitchFamily="34" charset="0"/>
                </a:rPr>
                <a:t>I am the one who did this</a:t>
              </a:r>
            </a:p>
            <a:p>
              <a:pPr algn="ctr"/>
              <a:endParaRPr lang="en-US" dirty="0" smtClean="0">
                <a:latin typeface="Century Gothic" panose="020B0502020202020204" pitchFamily="34" charset="0"/>
              </a:endParaRPr>
            </a:p>
            <a:p>
              <a:pPr algn="ctr"/>
              <a:r>
                <a:rPr lang="en-US" dirty="0" smtClean="0">
                  <a:latin typeface="Century Gothic" panose="020B0502020202020204" pitchFamily="34" charset="0"/>
                </a:rPr>
                <a:t>Aaron knew but didn’t organize anything</a:t>
              </a:r>
              <a:endParaRPr lang="en-US" dirty="0">
                <a:latin typeface="Century Gothic" panose="020B0502020202020204" pitchFamily="34" charset="0"/>
              </a:endParaRPr>
            </a:p>
          </p:txBody>
        </p:sp>
        <p:sp>
          <p:nvSpPr>
            <p:cNvPr id="14" name="TextBox 13"/>
            <p:cNvSpPr txBox="1"/>
            <p:nvPr/>
          </p:nvSpPr>
          <p:spPr>
            <a:xfrm>
              <a:off x="6400800" y="3153697"/>
              <a:ext cx="2590800" cy="2677656"/>
            </a:xfrm>
            <a:prstGeom prst="rect">
              <a:avLst/>
            </a:prstGeom>
            <a:grpFill/>
          </p:spPr>
          <p:txBody>
            <a:bodyPr wrap="square" rtlCol="0">
              <a:spAutoFit/>
            </a:bodyPr>
            <a:lstStyle/>
            <a:p>
              <a:pPr algn="ctr"/>
              <a:r>
                <a:rPr lang="en-US" dirty="0" smtClean="0">
                  <a:latin typeface="Century Gothic" panose="020B0502020202020204" pitchFamily="34" charset="0"/>
                </a:rPr>
                <a:t>Sure, I knew but wasn’t my idea</a:t>
              </a:r>
            </a:p>
            <a:p>
              <a:pPr algn="ctr"/>
              <a:endParaRPr lang="en-US" dirty="0">
                <a:latin typeface="Century Gothic" panose="020B0502020202020204" pitchFamily="34" charset="0"/>
              </a:endParaRPr>
            </a:p>
            <a:p>
              <a:pPr algn="ctr"/>
              <a:r>
                <a:rPr lang="en-US" dirty="0" smtClean="0">
                  <a:latin typeface="Century Gothic" panose="020B0502020202020204" pitchFamily="34" charset="0"/>
                </a:rPr>
                <a:t>Aaron organized and was going to pay me $500</a:t>
              </a:r>
            </a:p>
          </p:txBody>
        </p:sp>
      </p:grpSp>
      <p:sp>
        <p:nvSpPr>
          <p:cNvPr id="2" name="TextBox 1"/>
          <p:cNvSpPr txBox="1"/>
          <p:nvPr/>
        </p:nvSpPr>
        <p:spPr>
          <a:xfrm>
            <a:off x="457200" y="228600"/>
            <a:ext cx="8534400" cy="1015663"/>
          </a:xfrm>
          <a:prstGeom prst="rect">
            <a:avLst/>
          </a:prstGeom>
          <a:noFill/>
        </p:spPr>
        <p:txBody>
          <a:bodyPr wrap="square" rtlCol="0">
            <a:spAutoFit/>
          </a:bodyPr>
          <a:lstStyle/>
          <a:p>
            <a:r>
              <a:rPr lang="en-US" sz="6000" b="1" dirty="0" smtClean="0">
                <a:solidFill>
                  <a:srgbClr val="FFC000"/>
                </a:solidFill>
              </a:rPr>
              <a:t>I am here to tell the truth</a:t>
            </a:r>
            <a:endParaRPr lang="en-US" sz="6000" b="1" dirty="0">
              <a:solidFill>
                <a:srgbClr val="FFC000"/>
              </a:solidFill>
            </a:endParaRPr>
          </a:p>
        </p:txBody>
      </p:sp>
    </p:spTree>
    <p:extLst>
      <p:ext uri="{BB962C8B-B14F-4D97-AF65-F5344CB8AC3E}">
        <p14:creationId xmlns:p14="http://schemas.microsoft.com/office/powerpoint/2010/main" val="2270995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938"/>
            <a:ext cx="7696200" cy="754062"/>
          </a:xfrm>
        </p:spPr>
        <p:txBody>
          <a:bodyPr/>
          <a:lstStyle/>
          <a:p>
            <a:pPr>
              <a:defRPr/>
            </a:pPr>
            <a:endParaRPr lang="en-US" dirty="0"/>
          </a:p>
        </p:txBody>
      </p:sp>
      <p:pic>
        <p:nvPicPr>
          <p:cNvPr id="44035"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990600"/>
            <a:ext cx="8458200"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609600"/>
            <a:ext cx="7772400" cy="1143000"/>
          </a:xfrm>
          <a:prstGeom prst="rect">
            <a:avLst/>
          </a:prstGeom>
        </p:spPr>
        <p:txBody>
          <a:bodyPr/>
          <a:lst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r>
              <a:rPr lang="en-US" dirty="0" smtClean="0"/>
              <a:t>Using Bank Records</a:t>
            </a:r>
            <a:endParaRPr lang="en-US" dirty="0"/>
          </a:p>
        </p:txBody>
      </p:sp>
      <p:pic>
        <p:nvPicPr>
          <p:cNvPr id="6" name="Picture 5"/>
          <p:cNvPicPr>
            <a:picLocks noChangeAspect="1"/>
          </p:cNvPicPr>
          <p:nvPr/>
        </p:nvPicPr>
        <p:blipFill>
          <a:blip r:embed="rId2"/>
          <a:stretch>
            <a:fillRect/>
          </a:stretch>
        </p:blipFill>
        <p:spPr>
          <a:xfrm>
            <a:off x="1491047" y="1600200"/>
            <a:ext cx="6161905" cy="4219048"/>
          </a:xfrm>
          <a:prstGeom prst="rect">
            <a:avLst/>
          </a:prstGeom>
        </p:spPr>
      </p:pic>
    </p:spTree>
    <p:extLst>
      <p:ext uri="{BB962C8B-B14F-4D97-AF65-F5344CB8AC3E}">
        <p14:creationId xmlns:p14="http://schemas.microsoft.com/office/powerpoint/2010/main" val="419349059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5800" y="609600"/>
            <a:ext cx="7772400" cy="1143000"/>
          </a:xfrm>
          <a:prstGeom prst="rect">
            <a:avLst/>
          </a:prstGeom>
        </p:spPr>
        <p:txBody>
          <a:bodyPr/>
          <a:lst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r>
              <a:rPr lang="en-US" dirty="0" smtClean="0"/>
              <a:t>Title</a:t>
            </a:r>
            <a:endParaRPr lang="en-US" dirty="0"/>
          </a:p>
        </p:txBody>
      </p:sp>
      <p:pic>
        <p:nvPicPr>
          <p:cNvPr id="4" name="FBIA2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81200"/>
            <a:ext cx="9144000" cy="3017837"/>
          </a:xfrm>
          <a:prstGeom prst="rect">
            <a:avLst/>
          </a:prstGeom>
        </p:spPr>
      </p:pic>
    </p:spTree>
    <p:extLst>
      <p:ext uri="{BB962C8B-B14F-4D97-AF65-F5344CB8AC3E}">
        <p14:creationId xmlns:p14="http://schemas.microsoft.com/office/powerpoint/2010/main" val="125100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22318" y="0"/>
            <a:ext cx="5299364" cy="6858000"/>
          </a:xfrm>
          <a:prstGeom prst="rect">
            <a:avLst/>
          </a:prstGeom>
        </p:spPr>
      </p:pic>
    </p:spTree>
    <p:extLst>
      <p:ext uri="{BB962C8B-B14F-4D97-AF65-F5344CB8AC3E}">
        <p14:creationId xmlns:p14="http://schemas.microsoft.com/office/powerpoint/2010/main" val="2393924778"/>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email">
            <a:extLst>
              <a:ext uri="{28A0092B-C50C-407E-A947-70E740481C1C}">
                <a14:useLocalDpi xmlns:a14="http://schemas.microsoft.com/office/drawing/2010/main"/>
              </a:ext>
            </a:extLst>
          </a:blip>
          <a:stretch>
            <a:fillRect/>
          </a:stretch>
        </p:blipFill>
        <p:spPr>
          <a:xfrm>
            <a:off x="1600200" y="1729105"/>
            <a:ext cx="5943600" cy="3399790"/>
          </a:xfrm>
          <a:prstGeom prst="rect">
            <a:avLst/>
          </a:prstGeom>
        </p:spPr>
      </p:pic>
      <p:sp>
        <p:nvSpPr>
          <p:cNvPr id="3" name="Title 1"/>
          <p:cNvSpPr txBox="1">
            <a:spLocks/>
          </p:cNvSpPr>
          <p:nvPr/>
        </p:nvSpPr>
        <p:spPr>
          <a:xfrm>
            <a:off x="685800" y="609600"/>
            <a:ext cx="7772400" cy="1143000"/>
          </a:xfrm>
          <a:prstGeom prst="rect">
            <a:avLst/>
          </a:prstGeom>
        </p:spPr>
        <p:txBody>
          <a:bodyPr/>
          <a:lst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r>
              <a:rPr lang="en-US" dirty="0" smtClean="0"/>
              <a:t>Title</a:t>
            </a:r>
            <a:endParaRPr lang="en-US" dirty="0"/>
          </a:p>
        </p:txBody>
      </p:sp>
    </p:spTree>
    <p:extLst>
      <p:ext uri="{BB962C8B-B14F-4D97-AF65-F5344CB8AC3E}">
        <p14:creationId xmlns:p14="http://schemas.microsoft.com/office/powerpoint/2010/main" val="2460414884"/>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22318" y="0"/>
            <a:ext cx="5299364" cy="6858000"/>
          </a:xfrm>
          <a:prstGeom prst="rect">
            <a:avLst/>
          </a:prstGeom>
        </p:spPr>
      </p:pic>
    </p:spTree>
    <p:extLst>
      <p:ext uri="{BB962C8B-B14F-4D97-AF65-F5344CB8AC3E}">
        <p14:creationId xmlns:p14="http://schemas.microsoft.com/office/powerpoint/2010/main" val="1526887136"/>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Ammunition to Your Arsenal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371600" y="2362200"/>
            <a:ext cx="6705600" cy="3720617"/>
          </a:xfrm>
        </p:spPr>
      </p:pic>
    </p:spTree>
    <p:extLst>
      <p:ext uri="{BB962C8B-B14F-4D97-AF65-F5344CB8AC3E}">
        <p14:creationId xmlns:p14="http://schemas.microsoft.com/office/powerpoint/2010/main" val="2207538315"/>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3100" y="24253"/>
            <a:ext cx="5257800" cy="6809494"/>
          </a:xfrm>
          <a:prstGeom prst="rect">
            <a:avLst/>
          </a:prstGeom>
        </p:spPr>
      </p:pic>
      <p:sp>
        <p:nvSpPr>
          <p:cNvPr id="6" name="Rectangle 5"/>
          <p:cNvSpPr/>
          <p:nvPr/>
        </p:nvSpPr>
        <p:spPr bwMode="auto">
          <a:xfrm>
            <a:off x="1920240" y="14565"/>
            <a:ext cx="5280660" cy="6819182"/>
          </a:xfrm>
          <a:prstGeom prst="rect">
            <a:avLst/>
          </a:prstGeom>
          <a:solidFill>
            <a:schemeClr val="bg2">
              <a:alpha val="62000"/>
            </a:scheme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2724150"/>
            <a:ext cx="9144001" cy="857250"/>
          </a:xfrm>
          <a:prstGeom prst="rect">
            <a:avLst/>
          </a:prstGeom>
        </p:spPr>
      </p:pic>
      <p:pic>
        <p:nvPicPr>
          <p:cNvPr id="4" name="Picture 3"/>
          <p:cNvPicPr>
            <a:picLocks noChangeAspect="1"/>
          </p:cNvPicPr>
          <p:nvPr/>
        </p:nvPicPr>
        <p:blipFill>
          <a:blip r:embed="rId4"/>
          <a:stretch>
            <a:fillRect/>
          </a:stretch>
        </p:blipFill>
        <p:spPr>
          <a:xfrm>
            <a:off x="64952" y="1828800"/>
            <a:ext cx="9014093" cy="2971800"/>
          </a:xfrm>
          <a:prstGeom prst="rect">
            <a:avLst/>
          </a:prstGeom>
        </p:spPr>
      </p:pic>
    </p:spTree>
    <p:extLst>
      <p:ext uri="{BB962C8B-B14F-4D97-AF65-F5344CB8AC3E}">
        <p14:creationId xmlns:p14="http://schemas.microsoft.com/office/powerpoint/2010/main" val="15731166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644260"/>
            <a:ext cx="8001000" cy="5733288"/>
          </a:xfrm>
          <a:prstGeom prst="rect">
            <a:avLst/>
          </a:prstGeom>
        </p:spPr>
      </p:pic>
    </p:spTree>
    <p:extLst>
      <p:ext uri="{BB962C8B-B14F-4D97-AF65-F5344CB8AC3E}">
        <p14:creationId xmlns:p14="http://schemas.microsoft.com/office/powerpoint/2010/main" val="2973172610"/>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Snitch Problems</a:t>
            </a:r>
            <a:endParaRPr lang="en-US" dirty="0"/>
          </a:p>
        </p:txBody>
      </p:sp>
      <p:sp>
        <p:nvSpPr>
          <p:cNvPr id="3" name="Content Placeholder 2"/>
          <p:cNvSpPr>
            <a:spLocks noGrp="1"/>
          </p:cNvSpPr>
          <p:nvPr>
            <p:ph idx="1"/>
          </p:nvPr>
        </p:nvSpPr>
        <p:spPr/>
        <p:txBody>
          <a:bodyPr/>
          <a:lstStyle/>
          <a:p>
            <a:endParaRPr lang="en-US" dirty="0" smtClean="0"/>
          </a:p>
          <a:p>
            <a:endParaRPr lang="en-US" dirty="0"/>
          </a:p>
          <a:p>
            <a:r>
              <a:rPr lang="en-US" sz="4400" dirty="0" smtClean="0"/>
              <a:t>“I am just here to tell the truth.”</a:t>
            </a:r>
            <a:endParaRPr lang="en-US" sz="4400" dirty="0"/>
          </a:p>
        </p:txBody>
      </p:sp>
    </p:spTree>
    <p:extLst>
      <p:ext uri="{BB962C8B-B14F-4D97-AF65-F5344CB8AC3E}">
        <p14:creationId xmlns:p14="http://schemas.microsoft.com/office/powerpoint/2010/main" val="2861296830"/>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you need to come to federal court to do that?</a:t>
            </a:r>
            <a:endParaRPr lang="en-US" dirty="0"/>
          </a:p>
        </p:txBody>
      </p:sp>
      <p:sp>
        <p:nvSpPr>
          <p:cNvPr id="3" name="Content Placeholder 2"/>
          <p:cNvSpPr>
            <a:spLocks noGrp="1"/>
          </p:cNvSpPr>
          <p:nvPr>
            <p:ph idx="1"/>
          </p:nvPr>
        </p:nvSpPr>
        <p:spPr/>
        <p:txBody>
          <a:bodyPr/>
          <a:lstStyle/>
          <a:p>
            <a:r>
              <a:rPr lang="en-US" dirty="0" smtClean="0"/>
              <a:t>You can tell the truth to your wife?</a:t>
            </a:r>
          </a:p>
          <a:p>
            <a:r>
              <a:rPr lang="en-US" dirty="0" smtClean="0"/>
              <a:t>You can tell the truth to your mama?</a:t>
            </a:r>
          </a:p>
          <a:p>
            <a:r>
              <a:rPr lang="en-US" dirty="0" smtClean="0"/>
              <a:t>You can tell the truth to god in Church?</a:t>
            </a:r>
          </a:p>
          <a:p>
            <a:r>
              <a:rPr lang="en-US" dirty="0" smtClean="0"/>
              <a:t>You don’t need to come to court and sit up there and answer my questions to “just tell the truth.”</a:t>
            </a:r>
          </a:p>
          <a:p>
            <a:endParaRPr lang="en-US" dirty="0"/>
          </a:p>
        </p:txBody>
      </p:sp>
    </p:spTree>
    <p:extLst>
      <p:ext uri="{BB962C8B-B14F-4D97-AF65-F5344CB8AC3E}">
        <p14:creationId xmlns:p14="http://schemas.microsoft.com/office/powerpoint/2010/main" val="2804666856"/>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50913"/>
            <a:ext cx="9144000" cy="4956175"/>
          </a:xfrm>
          <a:prstGeom prst="rect">
            <a:avLst/>
          </a:prstGeom>
        </p:spPr>
      </p:pic>
    </p:spTree>
    <p:extLst>
      <p:ext uri="{BB962C8B-B14F-4D97-AF65-F5344CB8AC3E}">
        <p14:creationId xmlns:p14="http://schemas.microsoft.com/office/powerpoint/2010/main" val="10313127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truth is:</a:t>
            </a:r>
            <a:br>
              <a:rPr lang="en-US" dirty="0" smtClean="0"/>
            </a:br>
            <a:endParaRPr lang="en-US" dirty="0"/>
          </a:p>
        </p:txBody>
      </p:sp>
      <p:sp>
        <p:nvSpPr>
          <p:cNvPr id="3" name="Content Placeholder 2"/>
          <p:cNvSpPr>
            <a:spLocks noGrp="1"/>
          </p:cNvSpPr>
          <p:nvPr>
            <p:ph idx="1"/>
          </p:nvPr>
        </p:nvSpPr>
        <p:spPr/>
        <p:txBody>
          <a:bodyPr/>
          <a:lstStyle/>
          <a:p>
            <a:r>
              <a:rPr lang="en-US" dirty="0" smtClean="0"/>
              <a:t>But you do have to come to court to “tell the truth” to “help yourself out” to get a benefit</a:t>
            </a:r>
          </a:p>
          <a:p>
            <a:r>
              <a:rPr lang="en-US" dirty="0" smtClean="0"/>
              <a:t>And speaking of “the truth,” let’s talk about who decides if you are telling the truth?</a:t>
            </a:r>
          </a:p>
          <a:p>
            <a:r>
              <a:rPr lang="en-US" dirty="0" smtClean="0"/>
              <a:t>Because it isn’t your wife or your mama, right?</a:t>
            </a:r>
          </a:p>
          <a:p>
            <a:r>
              <a:rPr lang="en-US" dirty="0" smtClean="0"/>
              <a:t>And isn’t even God?  </a:t>
            </a:r>
          </a:p>
          <a:p>
            <a:r>
              <a:rPr lang="en-US" dirty="0" smtClean="0"/>
              <a:t>And it sure isn’t me?  IT’s THEM</a:t>
            </a:r>
            <a:endParaRPr lang="en-US" dirty="0"/>
          </a:p>
        </p:txBody>
      </p:sp>
    </p:spTree>
    <p:extLst>
      <p:ext uri="{BB962C8B-B14F-4D97-AF65-F5344CB8AC3E}">
        <p14:creationId xmlns:p14="http://schemas.microsoft.com/office/powerpoint/2010/main" val="136471244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defRPr/>
            </a:pPr>
            <a:r>
              <a:rPr lang="en-US" altLang="en-US" b="1" dirty="0" smtClean="0"/>
              <a:t>“Soft Words of Hope”</a:t>
            </a:r>
          </a:p>
        </p:txBody>
      </p:sp>
      <p:sp>
        <p:nvSpPr>
          <p:cNvPr id="31748" name="Rectangle 4"/>
          <p:cNvSpPr>
            <a:spLocks noGrp="1" noChangeArrowheads="1"/>
          </p:cNvSpPr>
          <p:nvPr>
            <p:ph type="body" sz="half" idx="2"/>
          </p:nvPr>
        </p:nvSpPr>
        <p:spPr>
          <a:xfrm>
            <a:off x="152400" y="1676400"/>
            <a:ext cx="8763000" cy="4724400"/>
          </a:xfrm>
        </p:spPr>
        <p:txBody>
          <a:bodyPr/>
          <a:lstStyle/>
          <a:p>
            <a:pPr eaLnBrk="1" hangingPunct="1">
              <a:lnSpc>
                <a:spcPct val="80000"/>
              </a:lnSpc>
              <a:buFont typeface="Wingdings" panose="05000000000000000000" pitchFamily="2" charset="2"/>
              <a:buNone/>
            </a:pPr>
            <a:endParaRPr lang="en-US" altLang="en-US" sz="2400" b="1" dirty="0">
              <a:latin typeface="Arial" panose="020B0604020202020204" pitchFamily="34" charset="0"/>
            </a:endParaRPr>
          </a:p>
          <a:p>
            <a:pPr eaLnBrk="1" hangingPunct="1">
              <a:lnSpc>
                <a:spcPct val="80000"/>
              </a:lnSpc>
              <a:buFont typeface="Wingdings" panose="05000000000000000000" pitchFamily="2" charset="2"/>
              <a:buNone/>
            </a:pPr>
            <a:endParaRPr lang="en-US" altLang="en-US" sz="2400" b="1" dirty="0" smtClean="0">
              <a:latin typeface="Arial" panose="020B0604020202020204" pitchFamily="34" charset="0"/>
            </a:endParaRPr>
          </a:p>
          <a:p>
            <a:pPr eaLnBrk="1" hangingPunct="1">
              <a:lnSpc>
                <a:spcPct val="80000"/>
              </a:lnSpc>
              <a:buFont typeface="Wingdings" panose="05000000000000000000" pitchFamily="2" charset="2"/>
              <a:buNone/>
            </a:pPr>
            <a:r>
              <a:rPr lang="en-US" altLang="en-US" sz="2400" b="1" dirty="0" smtClean="0">
                <a:latin typeface="Arial" panose="020B0604020202020204" pitchFamily="34" charset="0"/>
              </a:rPr>
              <a:t>Whenever a government agent makes a representation to a cooperating witness that he knows or reasonably should know could create a subjective expectation of leniency – must be disclosed</a:t>
            </a:r>
          </a:p>
          <a:p>
            <a:pPr eaLnBrk="1" hangingPunct="1">
              <a:lnSpc>
                <a:spcPct val="80000"/>
              </a:lnSpc>
              <a:buFont typeface="Wingdings" panose="05000000000000000000" pitchFamily="2" charset="2"/>
              <a:buNone/>
            </a:pPr>
            <a:endParaRPr lang="en-US" altLang="en-US" sz="2400" b="1" dirty="0">
              <a:latin typeface="Arial" panose="020B0604020202020204" pitchFamily="34" charset="0"/>
            </a:endParaRPr>
          </a:p>
          <a:p>
            <a:pPr eaLnBrk="1" hangingPunct="1">
              <a:lnSpc>
                <a:spcPct val="80000"/>
              </a:lnSpc>
              <a:buFont typeface="Wingdings" panose="05000000000000000000" pitchFamily="2" charset="2"/>
              <a:buNone/>
            </a:pPr>
            <a:endParaRPr lang="en-US" altLang="en-US" sz="2400" b="1" dirty="0">
              <a:latin typeface="Arial" panose="020B0604020202020204" pitchFamily="34" charset="0"/>
            </a:endParaRPr>
          </a:p>
          <a:p>
            <a:pPr eaLnBrk="1" hangingPunct="1">
              <a:lnSpc>
                <a:spcPct val="80000"/>
              </a:lnSpc>
              <a:buFont typeface="Wingdings" panose="05000000000000000000" pitchFamily="2" charset="2"/>
              <a:buNone/>
            </a:pPr>
            <a:r>
              <a:rPr lang="en-US" altLang="en-US" sz="2400" b="1" dirty="0" smtClean="0">
                <a:latin typeface="Arial" panose="020B0604020202020204" pitchFamily="34" charset="0"/>
              </a:rPr>
              <a:t>Helps </a:t>
            </a:r>
            <a:r>
              <a:rPr lang="en-US" altLang="en-US" sz="2400" b="1" smtClean="0">
                <a:latin typeface="Arial" panose="020B0604020202020204" pitchFamily="34" charset="0"/>
              </a:rPr>
              <a:t>us “</a:t>
            </a:r>
            <a:r>
              <a:rPr lang="en-US" altLang="en-US" sz="2400" b="1" dirty="0" smtClean="0">
                <a:latin typeface="Arial" panose="020B0604020202020204" pitchFamily="34" charset="0"/>
              </a:rPr>
              <a:t>because it’s the right thing to do”</a:t>
            </a:r>
          </a:p>
          <a:p>
            <a:pPr eaLnBrk="1" hangingPunct="1">
              <a:lnSpc>
                <a:spcPct val="80000"/>
              </a:lnSpc>
              <a:buFont typeface="Wingdings" panose="05000000000000000000" pitchFamily="2" charset="2"/>
              <a:buNone/>
            </a:pPr>
            <a:r>
              <a:rPr lang="en-US" altLang="en-US" sz="2400" b="1" dirty="0" smtClean="0">
                <a:latin typeface="Arial" panose="020B0604020202020204" pitchFamily="34" charset="0"/>
              </a:rPr>
              <a:t>Or so we can help you “help yourself.”</a:t>
            </a:r>
          </a:p>
        </p:txBody>
      </p:sp>
    </p:spTree>
    <p:extLst>
      <p:ext uri="{BB962C8B-B14F-4D97-AF65-F5344CB8AC3E}">
        <p14:creationId xmlns:p14="http://schemas.microsoft.com/office/powerpoint/2010/main" val="2197016817"/>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8">
                                            <p:txEl>
                                              <p:pRg st="2" end="2"/>
                                            </p:txEl>
                                          </p:spTgt>
                                        </p:tgtEl>
                                        <p:attrNameLst>
                                          <p:attrName>style.visibility</p:attrName>
                                        </p:attrNameLst>
                                      </p:cBhvr>
                                      <p:to>
                                        <p:strVal val="visible"/>
                                      </p:to>
                                    </p:set>
                                    <p:anim calcmode="lin" valueType="num">
                                      <p:cBhvr additive="base">
                                        <p:cTn id="7" dur="500" fill="hold"/>
                                        <p:tgtEl>
                                          <p:spTgt spid="3174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7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748">
                                            <p:txEl>
                                              <p:pRg st="5" end="5"/>
                                            </p:txEl>
                                          </p:spTgt>
                                        </p:tgtEl>
                                        <p:attrNameLst>
                                          <p:attrName>style.visibility</p:attrName>
                                        </p:attrNameLst>
                                      </p:cBhvr>
                                      <p:to>
                                        <p:strVal val="visible"/>
                                      </p:to>
                                    </p:set>
                                    <p:anim calcmode="lin" valueType="num">
                                      <p:cBhvr additive="base">
                                        <p:cTn id="13" dur="500" fill="hold"/>
                                        <p:tgtEl>
                                          <p:spTgt spid="31748">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74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748">
                                            <p:txEl>
                                              <p:pRg st="6" end="6"/>
                                            </p:txEl>
                                          </p:spTgt>
                                        </p:tgtEl>
                                        <p:attrNameLst>
                                          <p:attrName>style.visibility</p:attrName>
                                        </p:attrNameLst>
                                      </p:cBhvr>
                                      <p:to>
                                        <p:strVal val="visible"/>
                                      </p:to>
                                    </p:set>
                                    <p:anim calcmode="lin" valueType="num">
                                      <p:cBhvr additive="base">
                                        <p:cTn id="19" dur="500" fill="hold"/>
                                        <p:tgtEl>
                                          <p:spTgt spid="31748">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74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I have to do is “Cooperate”</a:t>
            </a:r>
            <a:endParaRPr lang="en-US" dirty="0"/>
          </a:p>
        </p:txBody>
      </p:sp>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28600" y="2057400"/>
            <a:ext cx="8513587" cy="2398175"/>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4799" y="1905000"/>
            <a:ext cx="8361187" cy="2976427"/>
          </a:xfrm>
          <a:prstGeom prst="rect">
            <a:avLst/>
          </a:prstGeom>
        </p:spPr>
      </p:pic>
    </p:spTree>
    <p:extLst>
      <p:ext uri="{BB962C8B-B14F-4D97-AF65-F5344CB8AC3E}">
        <p14:creationId xmlns:p14="http://schemas.microsoft.com/office/powerpoint/2010/main" val="10231086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“Substantial Assistance”</a:t>
            </a:r>
            <a:endParaRPr lang="en-US" dirty="0"/>
          </a:p>
        </p:txBody>
      </p:sp>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36338" y="2286000"/>
            <a:ext cx="9071323" cy="1788365"/>
          </a:xfrm>
        </p:spPr>
      </p:pic>
    </p:spTree>
    <p:extLst>
      <p:ext uri="{BB962C8B-B14F-4D97-AF65-F5344CB8AC3E}">
        <p14:creationId xmlns:p14="http://schemas.microsoft.com/office/powerpoint/2010/main" val="4261663070"/>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Substantial Assistance?</a:t>
            </a:r>
            <a:endParaRPr lang="en-US" dirty="0"/>
          </a:p>
        </p:txBody>
      </p:sp>
      <p:sp>
        <p:nvSpPr>
          <p:cNvPr id="3" name="Content Placeholder 2"/>
          <p:cNvSpPr>
            <a:spLocks noGrp="1"/>
          </p:cNvSpPr>
          <p:nvPr>
            <p:ph idx="1"/>
          </p:nvPr>
        </p:nvSpPr>
        <p:spPr/>
        <p:txBody>
          <a:bodyPr/>
          <a:lstStyle/>
          <a:p>
            <a:r>
              <a:rPr lang="en-US" dirty="0" smtClean="0"/>
              <a:t>Substantial means a lot</a:t>
            </a:r>
            <a:r>
              <a:rPr lang="en-US" dirty="0"/>
              <a:t>?</a:t>
            </a:r>
            <a:r>
              <a:rPr lang="en-US" dirty="0" smtClean="0"/>
              <a:t> </a:t>
            </a:r>
          </a:p>
          <a:p>
            <a:r>
              <a:rPr lang="en-US" dirty="0" smtClean="0"/>
              <a:t>a whole lot?</a:t>
            </a:r>
            <a:endParaRPr lang="en-US" dirty="0"/>
          </a:p>
          <a:p>
            <a:r>
              <a:rPr lang="en-US" dirty="0" smtClean="0"/>
              <a:t>And Assistance means helping out?</a:t>
            </a:r>
          </a:p>
          <a:p>
            <a:endParaRPr lang="en-US" dirty="0"/>
          </a:p>
          <a:p>
            <a:r>
              <a:rPr lang="en-US" dirty="0" smtClean="0"/>
              <a:t>So according to your deal, you have to help THEM out a whole lot? </a:t>
            </a:r>
            <a:endParaRPr lang="en-US" dirty="0"/>
          </a:p>
        </p:txBody>
      </p:sp>
    </p:spTree>
    <p:extLst>
      <p:ext uri="{BB962C8B-B14F-4D97-AF65-F5344CB8AC3E}">
        <p14:creationId xmlns:p14="http://schemas.microsoft.com/office/powerpoint/2010/main" val="2520072252"/>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THOMAS JEFFERSON </a:t>
            </a:r>
            <a:br>
              <a:rPr lang="en-US" dirty="0"/>
            </a:br>
            <a:r>
              <a:rPr lang="en-US" dirty="0"/>
              <a:t>Letter Aug. 19, 1785</a:t>
            </a:r>
          </a:p>
        </p:txBody>
      </p:sp>
      <p:sp>
        <p:nvSpPr>
          <p:cNvPr id="3" name="Content Placeholder 2"/>
          <p:cNvSpPr>
            <a:spLocks noGrp="1"/>
          </p:cNvSpPr>
          <p:nvPr>
            <p:ph idx="1"/>
          </p:nvPr>
        </p:nvSpPr>
        <p:spPr>
          <a:xfrm>
            <a:off x="228600" y="2590800"/>
            <a:ext cx="8610600" cy="3733800"/>
          </a:xfrm>
        </p:spPr>
        <p:txBody>
          <a:bodyPr/>
          <a:lstStyle/>
          <a:p>
            <a:pPr marL="0" indent="0">
              <a:buNone/>
            </a:pPr>
            <a:r>
              <a:rPr lang="en-US" dirty="0"/>
              <a:t>He who permits himself to tell a lie once, finds it much easier to do it a second and third time, till at length it becomes habitual; he tells lies without attending to it, and truths without the world's believing him. This falsehood of the tongue leads to that of the heart, and in time depraves all its good dispositions.</a:t>
            </a:r>
          </a:p>
          <a:p>
            <a:endParaRPr lang="en-US" dirty="0"/>
          </a:p>
        </p:txBody>
      </p:sp>
    </p:spTree>
    <p:extLst>
      <p:ext uri="{BB962C8B-B14F-4D97-AF65-F5344CB8AC3E}">
        <p14:creationId xmlns:p14="http://schemas.microsoft.com/office/powerpoint/2010/main" val="1244267069"/>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762000" y="609600"/>
            <a:ext cx="7696200" cy="5181600"/>
          </a:xfrm>
        </p:spPr>
        <p:txBody>
          <a:bodyPr/>
          <a:lstStyle/>
          <a:p>
            <a:pPr eaLnBrk="1" hangingPunct="1">
              <a:defRPr/>
            </a:pPr>
            <a:r>
              <a:rPr lang="en-US" altLang="en-US" sz="9600" b="1" smtClean="0"/>
              <a:t>THE END</a:t>
            </a:r>
          </a:p>
        </p:txBody>
      </p:sp>
    </p:spTree>
    <p:extLst>
      <p:ext uri="{BB962C8B-B14F-4D97-AF65-F5344CB8AC3E}">
        <p14:creationId xmlns:p14="http://schemas.microsoft.com/office/powerpoint/2010/main" val="3388692986"/>
      </p:ext>
    </p:extLst>
  </p:cSld>
  <p:clrMapOvr>
    <a:masterClrMapping/>
  </p:clrMapOvr>
  <p:transition>
    <p:zoom/>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01996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5800" y="609600"/>
            <a:ext cx="7772400" cy="1143000"/>
          </a:xfrm>
          <a:prstGeom prst="rect">
            <a:avLst/>
          </a:prstGeom>
        </p:spPr>
        <p:txBody>
          <a:bodyPr/>
          <a:lst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r>
              <a:rPr lang="en-US" dirty="0" smtClean="0"/>
              <a:t>Title</a:t>
            </a:r>
            <a:endParaRPr lang="en-US" dirty="0"/>
          </a:p>
        </p:txBody>
      </p:sp>
      <p:pic>
        <p:nvPicPr>
          <p:cNvPr id="4" name="FBIA202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133600"/>
            <a:ext cx="9144000" cy="2384425"/>
          </a:xfrm>
          <a:prstGeom prst="rect">
            <a:avLst/>
          </a:prstGeom>
        </p:spPr>
      </p:pic>
    </p:spTree>
    <p:extLst>
      <p:ext uri="{BB962C8B-B14F-4D97-AF65-F5344CB8AC3E}">
        <p14:creationId xmlns:p14="http://schemas.microsoft.com/office/powerpoint/2010/main" val="28667813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Mary Kennedy snitches">
  <a:themeElements>
    <a:clrScheme name="">
      <a:dk1>
        <a:srgbClr val="000000"/>
      </a:dk1>
      <a:lt1>
        <a:srgbClr val="FFFFFF"/>
      </a:lt1>
      <a:dk2>
        <a:srgbClr val="0000CC"/>
      </a:dk2>
      <a:lt2>
        <a:srgbClr val="FFCC66"/>
      </a:lt2>
      <a:accent1>
        <a:srgbClr val="0066FF"/>
      </a:accent1>
      <a:accent2>
        <a:srgbClr val="800080"/>
      </a:accent2>
      <a:accent3>
        <a:srgbClr val="AAAAE2"/>
      </a:accent3>
      <a:accent4>
        <a:srgbClr val="DADADA"/>
      </a:accent4>
      <a:accent5>
        <a:srgbClr val="AAB8FF"/>
      </a:accent5>
      <a:accent6>
        <a:srgbClr val="730073"/>
      </a:accent6>
      <a:hlink>
        <a:srgbClr val="FF95A9"/>
      </a:hlink>
      <a:folHlink>
        <a:srgbClr val="FFFF00"/>
      </a:folHlink>
    </a:clrScheme>
    <a:fontScheme name="Mary Kennedy snitches">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Mary Kennedy snitches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Mary Kennedy snitches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Mary Kennedy snitches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Mary Kennedy snitches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Mary Kennedy snitches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Mary Kennedy snitches</Template>
  <TotalTime>6647</TotalTime>
  <Words>1998</Words>
  <Application>Microsoft Office PowerPoint</Application>
  <PresentationFormat>On-screen Show (4:3)</PresentationFormat>
  <Paragraphs>344</Paragraphs>
  <Slides>85</Slides>
  <Notes>12</Notes>
  <HiddenSlides>0</HiddenSlides>
  <MMClips>10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85</vt:i4>
      </vt:variant>
    </vt:vector>
  </HeadingPairs>
  <TitlesOfParts>
    <vt:vector size="92" baseType="lpstr">
      <vt:lpstr>Arial</vt:lpstr>
      <vt:lpstr>Century Gothic</vt:lpstr>
      <vt:lpstr>Lucida Calligraphy</vt:lpstr>
      <vt:lpstr>Times New Roman</vt:lpstr>
      <vt:lpstr>Tw Cen MT</vt:lpstr>
      <vt:lpstr>Wingdings</vt:lpstr>
      <vt:lpstr>Mary Kennedy snitches</vt:lpstr>
      <vt:lpstr>PowerPoint Presentation</vt:lpstr>
      <vt:lpstr>Making the Snitch Not Your Problem</vt:lpstr>
      <vt:lpstr>What Should We Demand</vt:lpstr>
      <vt:lpstr>Rule 16 Giglio/Brady Material</vt:lpstr>
      <vt:lpstr>“Soft Words of Hope”</vt:lpstr>
      <vt:lpstr>PowerPoint Presentation</vt:lpstr>
      <vt:lpstr>PowerPoint Presentation</vt:lpstr>
      <vt:lpstr>“Soft Words of Hope”</vt:lpstr>
      <vt:lpstr>PowerPoint Presentation</vt:lpstr>
      <vt:lpstr>PowerPoint Presentation</vt:lpstr>
      <vt:lpstr>A-File</vt:lpstr>
      <vt:lpstr>PowerPoint Presentation</vt:lpstr>
      <vt:lpstr>“Hope” Includes</vt:lpstr>
      <vt:lpstr>“Hope” Includes</vt:lpstr>
      <vt:lpstr>PowerPoint Presentation</vt:lpstr>
      <vt:lpstr>PowerPoint Presentation</vt:lpstr>
      <vt:lpstr>What Can We Get Ourselves</vt:lpstr>
      <vt:lpstr>The Power of Social Media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We Get It?</vt:lpstr>
      <vt:lpstr>How We Don’t Get it</vt:lpstr>
      <vt:lpstr>The Power of 17(c)</vt:lpstr>
      <vt:lpstr>PowerPoint Presentation</vt:lpstr>
      <vt:lpstr>The Use of 17(c) is Encouraged</vt:lpstr>
      <vt:lpstr>  What Can We Subpoena?  </vt:lpstr>
      <vt:lpstr>AND MORE . . . </vt:lpstr>
      <vt:lpstr>Employment Records</vt:lpstr>
      <vt:lpstr>Jail Calls </vt:lpstr>
      <vt:lpstr>Jail Calls </vt:lpstr>
      <vt:lpstr>Conviction Records</vt:lpstr>
      <vt:lpstr>Phone Records and Cell Sites</vt:lpstr>
      <vt:lpstr>PowerPoint Presentation</vt:lpstr>
      <vt:lpstr>PowerPoint Presentation</vt:lpstr>
      <vt:lpstr>Text Messages </vt:lpstr>
      <vt:lpstr>PowerPoint Presentation</vt:lpstr>
      <vt:lpstr>What We Litigate </vt:lpstr>
      <vt:lpstr>LEGAL TOOLS</vt:lpstr>
      <vt:lpstr>Bias/Motive</vt:lpstr>
      <vt:lpstr>Bias/Motive</vt:lpstr>
      <vt:lpstr>Bias/Motive</vt:lpstr>
      <vt:lpstr>This Must Include:</vt:lpstr>
      <vt:lpstr>This Must Include:</vt:lpstr>
      <vt:lpstr>This Must Include</vt:lpstr>
      <vt:lpstr>OTHER AREAS OF CROSS </vt:lpstr>
      <vt:lpstr>How to Be Persuasive</vt:lpstr>
      <vt:lpstr>Know Your Enemy</vt:lpstr>
      <vt:lpstr>The Eye Witness</vt:lpstr>
      <vt:lpstr>PowerPoint Presentation</vt:lpstr>
      <vt:lpstr>The Co-Actor</vt:lpstr>
      <vt:lpstr>The Art of Persuasion</vt:lpstr>
      <vt:lpstr>Percentage of Information Retention</vt:lpstr>
      <vt:lpstr>1ST FBI INTERVIEW </vt:lpstr>
      <vt:lpstr>1ST FBI INTERVIEW </vt:lpstr>
      <vt:lpstr>1 WEEK LATER RECORDED INTERVIEW W/ BEST FRIEND </vt:lpstr>
      <vt:lpstr>1 WEEK LATER RECORDED INTERVIEW W/ BEST FRIEND </vt:lpstr>
      <vt:lpstr>1 WEEK LATER RECORDED INTERVIEW W/ BEST FRIEND </vt:lpstr>
      <vt:lpstr>USE CHARTS OR TIMELINES</vt:lpstr>
      <vt:lpstr>USE CHARTS OR TIMELINES</vt:lpstr>
      <vt:lpstr>PRIOR INCONSISTENT STATEMENTS</vt:lpstr>
      <vt:lpstr>PowerPoint Presentation</vt:lpstr>
      <vt:lpstr>PowerPoint Presentation</vt:lpstr>
      <vt:lpstr>PowerPoint Presentation</vt:lpstr>
      <vt:lpstr>PowerPoint Presentation</vt:lpstr>
      <vt:lpstr>PowerPoint Presentation</vt:lpstr>
      <vt:lpstr>PowerPoint Presentation</vt:lpstr>
      <vt:lpstr>Add Ammunition to Your Arsenal</vt:lpstr>
      <vt:lpstr>PowerPoint Presentation</vt:lpstr>
      <vt:lpstr>PowerPoint Presentation</vt:lpstr>
      <vt:lpstr>Common Snitch Problems</vt:lpstr>
      <vt:lpstr>Do you need to come to federal court to do that?</vt:lpstr>
      <vt:lpstr>PowerPoint Presentation</vt:lpstr>
      <vt:lpstr>The truth is: </vt:lpstr>
      <vt:lpstr>All I have to do is “Cooperate”</vt:lpstr>
      <vt:lpstr>“Substantial Assistance”</vt:lpstr>
      <vt:lpstr>Substantial Assistance?</vt:lpstr>
      <vt:lpstr>THOMAS JEFFERSON  Letter Aug. 19, 1785</vt:lpstr>
      <vt:lpstr>THE END</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CROSSING SNITCHES</dc:title>
  <dc:creator>SYS ADMIN</dc:creator>
  <cp:lastModifiedBy>Richard Bellew</cp:lastModifiedBy>
  <cp:revision>217</cp:revision>
  <cp:lastPrinted>1601-01-01T00:00:00Z</cp:lastPrinted>
  <dcterms:created xsi:type="dcterms:W3CDTF">2006-04-24T19:17:06Z</dcterms:created>
  <dcterms:modified xsi:type="dcterms:W3CDTF">2018-07-25T20:47:37Z</dcterms:modified>
</cp:coreProperties>
</file>