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93" r:id="rId22"/>
    <p:sldId id="276" r:id="rId23"/>
    <p:sldId id="277" r:id="rId24"/>
    <p:sldId id="278" r:id="rId25"/>
    <p:sldId id="279" r:id="rId26"/>
    <p:sldId id="280" r:id="rId27"/>
    <p:sldId id="281" r:id="rId28"/>
    <p:sldId id="285" r:id="rId29"/>
    <p:sldId id="282" r:id="rId30"/>
    <p:sldId id="283" r:id="rId31"/>
    <p:sldId id="284" r:id="rId32"/>
    <p:sldId id="286" r:id="rId33"/>
    <p:sldId id="289" r:id="rId34"/>
    <p:sldId id="290" r:id="rId35"/>
    <p:sldId id="291" r:id="rId36"/>
    <p:sldId id="292" r:id="rId37"/>
    <p:sldId id="287" r:id="rId38"/>
    <p:sldId id="288" r:id="rId39"/>
    <p:sldId id="294" r:id="rId40"/>
    <p:sldId id="295" r:id="rId41"/>
    <p:sldId id="296"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7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1949F1-B5B3-46AA-86B9-4E2432A7F9DC}"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70AFA-E424-4B63-B286-E2828ACE4D10}" type="slidenum">
              <a:rPr lang="en-US" smtClean="0"/>
              <a:t>‹#›</a:t>
            </a:fld>
            <a:endParaRPr lang="en-US" dirty="0"/>
          </a:p>
        </p:txBody>
      </p:sp>
    </p:spTree>
    <p:extLst>
      <p:ext uri="{BB962C8B-B14F-4D97-AF65-F5344CB8AC3E}">
        <p14:creationId xmlns:p14="http://schemas.microsoft.com/office/powerpoint/2010/main" val="419324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949F1-B5B3-46AA-86B9-4E2432A7F9DC}"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70AFA-E424-4B63-B286-E2828ACE4D10}" type="slidenum">
              <a:rPr lang="en-US" smtClean="0"/>
              <a:t>‹#›</a:t>
            </a:fld>
            <a:endParaRPr lang="en-US" dirty="0"/>
          </a:p>
        </p:txBody>
      </p:sp>
    </p:spTree>
    <p:extLst>
      <p:ext uri="{BB962C8B-B14F-4D97-AF65-F5344CB8AC3E}">
        <p14:creationId xmlns:p14="http://schemas.microsoft.com/office/powerpoint/2010/main" val="385185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949F1-B5B3-46AA-86B9-4E2432A7F9DC}"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70AFA-E424-4B63-B286-E2828ACE4D10}" type="slidenum">
              <a:rPr lang="en-US" smtClean="0"/>
              <a:t>‹#›</a:t>
            </a:fld>
            <a:endParaRPr lang="en-US" dirty="0"/>
          </a:p>
        </p:txBody>
      </p:sp>
    </p:spTree>
    <p:extLst>
      <p:ext uri="{BB962C8B-B14F-4D97-AF65-F5344CB8AC3E}">
        <p14:creationId xmlns:p14="http://schemas.microsoft.com/office/powerpoint/2010/main" val="10066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949F1-B5B3-46AA-86B9-4E2432A7F9DC}"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70AFA-E424-4B63-B286-E2828ACE4D10}" type="slidenum">
              <a:rPr lang="en-US" smtClean="0"/>
              <a:t>‹#›</a:t>
            </a:fld>
            <a:endParaRPr lang="en-US" dirty="0"/>
          </a:p>
        </p:txBody>
      </p:sp>
    </p:spTree>
    <p:extLst>
      <p:ext uri="{BB962C8B-B14F-4D97-AF65-F5344CB8AC3E}">
        <p14:creationId xmlns:p14="http://schemas.microsoft.com/office/powerpoint/2010/main" val="168553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1949F1-B5B3-46AA-86B9-4E2432A7F9DC}"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70AFA-E424-4B63-B286-E2828ACE4D10}" type="slidenum">
              <a:rPr lang="en-US" smtClean="0"/>
              <a:t>‹#›</a:t>
            </a:fld>
            <a:endParaRPr lang="en-US" dirty="0"/>
          </a:p>
        </p:txBody>
      </p:sp>
    </p:spTree>
    <p:extLst>
      <p:ext uri="{BB962C8B-B14F-4D97-AF65-F5344CB8AC3E}">
        <p14:creationId xmlns:p14="http://schemas.microsoft.com/office/powerpoint/2010/main" val="101690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1949F1-B5B3-46AA-86B9-4E2432A7F9DC}" type="datetimeFigureOut">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A70AFA-E424-4B63-B286-E2828ACE4D10}" type="slidenum">
              <a:rPr lang="en-US" smtClean="0"/>
              <a:t>‹#›</a:t>
            </a:fld>
            <a:endParaRPr lang="en-US" dirty="0"/>
          </a:p>
        </p:txBody>
      </p:sp>
    </p:spTree>
    <p:extLst>
      <p:ext uri="{BB962C8B-B14F-4D97-AF65-F5344CB8AC3E}">
        <p14:creationId xmlns:p14="http://schemas.microsoft.com/office/powerpoint/2010/main" val="136866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1949F1-B5B3-46AA-86B9-4E2432A7F9DC}" type="datetimeFigureOut">
              <a:rPr lang="en-US" smtClean="0"/>
              <a:t>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A70AFA-E424-4B63-B286-E2828ACE4D10}" type="slidenum">
              <a:rPr lang="en-US" smtClean="0"/>
              <a:t>‹#›</a:t>
            </a:fld>
            <a:endParaRPr lang="en-US" dirty="0"/>
          </a:p>
        </p:txBody>
      </p:sp>
    </p:spTree>
    <p:extLst>
      <p:ext uri="{BB962C8B-B14F-4D97-AF65-F5344CB8AC3E}">
        <p14:creationId xmlns:p14="http://schemas.microsoft.com/office/powerpoint/2010/main" val="15454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1949F1-B5B3-46AA-86B9-4E2432A7F9DC}" type="datetimeFigureOut">
              <a:rPr lang="en-US" smtClean="0"/>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A70AFA-E424-4B63-B286-E2828ACE4D10}" type="slidenum">
              <a:rPr lang="en-US" smtClean="0"/>
              <a:t>‹#›</a:t>
            </a:fld>
            <a:endParaRPr lang="en-US" dirty="0"/>
          </a:p>
        </p:txBody>
      </p:sp>
    </p:spTree>
    <p:extLst>
      <p:ext uri="{BB962C8B-B14F-4D97-AF65-F5344CB8AC3E}">
        <p14:creationId xmlns:p14="http://schemas.microsoft.com/office/powerpoint/2010/main" val="32733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949F1-B5B3-46AA-86B9-4E2432A7F9DC}" type="datetimeFigureOut">
              <a:rPr lang="en-US" smtClean="0"/>
              <a:t>2/27/2018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A70AFA-E424-4B63-B286-E2828ACE4D10}" type="slidenum">
              <a:rPr lang="en-US" smtClean="0"/>
              <a:t>‹#›</a:t>
            </a:fld>
            <a:endParaRPr lang="en-US" dirty="0"/>
          </a:p>
        </p:txBody>
      </p:sp>
    </p:spTree>
    <p:extLst>
      <p:ext uri="{BB962C8B-B14F-4D97-AF65-F5344CB8AC3E}">
        <p14:creationId xmlns:p14="http://schemas.microsoft.com/office/powerpoint/2010/main" val="310406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949F1-B5B3-46AA-86B9-4E2432A7F9DC}" type="datetimeFigureOut">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A70AFA-E424-4B63-B286-E2828ACE4D10}" type="slidenum">
              <a:rPr lang="en-US" smtClean="0"/>
              <a:t>‹#›</a:t>
            </a:fld>
            <a:endParaRPr lang="en-US" dirty="0"/>
          </a:p>
        </p:txBody>
      </p:sp>
    </p:spTree>
    <p:extLst>
      <p:ext uri="{BB962C8B-B14F-4D97-AF65-F5344CB8AC3E}">
        <p14:creationId xmlns:p14="http://schemas.microsoft.com/office/powerpoint/2010/main" val="72154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949F1-B5B3-46AA-86B9-4E2432A7F9DC}" type="datetimeFigureOut">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A70AFA-E424-4B63-B286-E2828ACE4D10}" type="slidenum">
              <a:rPr lang="en-US" smtClean="0"/>
              <a:t>‹#›</a:t>
            </a:fld>
            <a:endParaRPr lang="en-US" dirty="0"/>
          </a:p>
        </p:txBody>
      </p:sp>
    </p:spTree>
    <p:extLst>
      <p:ext uri="{BB962C8B-B14F-4D97-AF65-F5344CB8AC3E}">
        <p14:creationId xmlns:p14="http://schemas.microsoft.com/office/powerpoint/2010/main" val="402041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949F1-B5B3-46AA-86B9-4E2432A7F9DC}" type="datetimeFigureOut">
              <a:rPr lang="en-US" smtClean="0"/>
              <a:t>2/27/2018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70AFA-E424-4B63-B286-E2828ACE4D10}" type="slidenum">
              <a:rPr lang="en-US" smtClean="0"/>
              <a:t>‹#›</a:t>
            </a:fld>
            <a:endParaRPr lang="en-US" dirty="0"/>
          </a:p>
        </p:txBody>
      </p:sp>
    </p:spTree>
    <p:extLst>
      <p:ext uri="{BB962C8B-B14F-4D97-AF65-F5344CB8AC3E}">
        <p14:creationId xmlns:p14="http://schemas.microsoft.com/office/powerpoint/2010/main" val="3301467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entury Schoolbook" panose="02040604050505020304" pitchFamily="18" charset="0"/>
              </a:rPr>
              <a:t>Anatomy of an Appellate Brief</a:t>
            </a:r>
            <a:endParaRPr lang="en-US" dirty="0">
              <a:latin typeface="Century Schoolbook" panose="02040604050505020304" pitchFamily="18" charset="0"/>
            </a:endParaRPr>
          </a:p>
        </p:txBody>
      </p:sp>
      <p:sp>
        <p:nvSpPr>
          <p:cNvPr id="3" name="Subtitle 2"/>
          <p:cNvSpPr>
            <a:spLocks noGrp="1"/>
          </p:cNvSpPr>
          <p:nvPr>
            <p:ph type="subTitle" idx="1"/>
          </p:nvPr>
        </p:nvSpPr>
        <p:spPr/>
        <p:txBody>
          <a:bodyPr/>
          <a:lstStyle/>
          <a:p>
            <a:r>
              <a:rPr lang="en-US" dirty="0" smtClean="0">
                <a:latin typeface="Century Schoolbook" panose="02040604050505020304" pitchFamily="18" charset="0"/>
              </a:rPr>
              <a:t>Dan Kaplan</a:t>
            </a:r>
          </a:p>
          <a:p>
            <a:r>
              <a:rPr lang="en-US" dirty="0" smtClean="0">
                <a:latin typeface="Century Schoolbook" panose="02040604050505020304" pitchFamily="18" charset="0"/>
              </a:rPr>
              <a:t>AFPD - Phoenix, Arizona</a:t>
            </a:r>
            <a:endParaRPr lang="en-US" dirty="0">
              <a:latin typeface="Century Schoolbook" panose="02040604050505020304" pitchFamily="18" charset="0"/>
            </a:endParaRPr>
          </a:p>
        </p:txBody>
      </p:sp>
    </p:spTree>
    <p:extLst>
      <p:ext uri="{BB962C8B-B14F-4D97-AF65-F5344CB8AC3E}">
        <p14:creationId xmlns:p14="http://schemas.microsoft.com/office/powerpoint/2010/main" val="22012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“Bad Facts”</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latin typeface="Century Schoolbook" panose="02040604050505020304" pitchFamily="18" charset="0"/>
              </a:rPr>
              <a:t>Omit?</a:t>
            </a:r>
          </a:p>
          <a:p>
            <a:pPr marL="0" indent="0" algn="ctr">
              <a:buNone/>
            </a:pPr>
            <a:endParaRPr lang="en-US" dirty="0">
              <a:latin typeface="Century Schoolbook" panose="02040604050505020304" pitchFamily="18" charset="0"/>
            </a:endParaRPr>
          </a:p>
          <a:p>
            <a:pPr marL="0" indent="0" algn="ctr">
              <a:buNone/>
            </a:pPr>
            <a:r>
              <a:rPr lang="en-US" dirty="0" smtClean="0">
                <a:latin typeface="Century Schoolbook" panose="02040604050505020304" pitchFamily="18" charset="0"/>
              </a:rPr>
              <a:t>Footnote?</a:t>
            </a:r>
          </a:p>
          <a:p>
            <a:pPr marL="0" indent="0" algn="ctr">
              <a:buNone/>
            </a:pPr>
            <a:endParaRPr lang="en-US" dirty="0">
              <a:latin typeface="Century Schoolbook" panose="02040604050505020304" pitchFamily="18" charset="0"/>
            </a:endParaRPr>
          </a:p>
          <a:p>
            <a:pPr marL="0" indent="0" algn="ctr">
              <a:buNone/>
            </a:pPr>
            <a:r>
              <a:rPr lang="en-US" dirty="0" smtClean="0">
                <a:latin typeface="Century Schoolbook" panose="02040604050505020304" pitchFamily="18" charset="0"/>
              </a:rPr>
              <a:t>“Finesse”</a:t>
            </a:r>
            <a:endParaRPr lang="en-US" dirty="0">
              <a:latin typeface="Century Schoolbook" panose="02040604050505020304" pitchFamily="18" charset="0"/>
            </a:endParaRPr>
          </a:p>
        </p:txBody>
      </p:sp>
    </p:spTree>
    <p:extLst>
      <p:ext uri="{BB962C8B-B14F-4D97-AF65-F5344CB8AC3E}">
        <p14:creationId xmlns:p14="http://schemas.microsoft.com/office/powerpoint/2010/main" val="81606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u="sng" dirty="0" smtClean="0">
                <a:latin typeface="Century Schoolbook" panose="02040604050505020304" pitchFamily="18" charset="0"/>
              </a:rPr>
              <a:t>Passive Voice</a:t>
            </a:r>
          </a:p>
          <a:p>
            <a:pPr marL="0" indent="0" algn="ctr">
              <a:buNone/>
            </a:pPr>
            <a:endParaRPr lang="en-US" dirty="0" smtClean="0">
              <a:latin typeface="Century Schoolbook" panose="02040604050505020304" pitchFamily="18" charset="0"/>
            </a:endParaRPr>
          </a:p>
          <a:p>
            <a:pPr marL="0" indent="0">
              <a:buNone/>
            </a:pPr>
            <a:r>
              <a:rPr lang="en-US" sz="4000" dirty="0" smtClean="0"/>
              <a:t>	</a:t>
            </a:r>
            <a:r>
              <a:rPr lang="en-US" dirty="0" smtClean="0">
                <a:latin typeface="Century Schoolbook" panose="02040604050505020304" pitchFamily="18" charset="0"/>
              </a:rPr>
              <a:t>Mr. Jones’ wife received “road rash”-type abrasions when a Ford Explorer he was driving backed up while she was behind it.</a:t>
            </a:r>
          </a:p>
          <a:p>
            <a:pPr marL="0" indent="0" algn="ctr">
              <a:buNone/>
            </a:pPr>
            <a:endParaRPr lang="en-US" sz="4000" dirty="0" smtClean="0">
              <a:latin typeface="Century Schoolbook" panose="02040604050505020304" pitchFamily="18" charset="0"/>
            </a:endParaRPr>
          </a:p>
        </p:txBody>
      </p:sp>
    </p:spTree>
    <p:extLst>
      <p:ext uri="{BB962C8B-B14F-4D97-AF65-F5344CB8AC3E}">
        <p14:creationId xmlns:p14="http://schemas.microsoft.com/office/powerpoint/2010/main" val="374604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u="sng" dirty="0" smtClean="0">
                <a:latin typeface="Century Schoolbook" panose="02040604050505020304" pitchFamily="18" charset="0"/>
              </a:rPr>
              <a:t>“Although”</a:t>
            </a:r>
          </a:p>
          <a:p>
            <a:pPr marL="0" indent="0" algn="ctr">
              <a:buNone/>
            </a:pPr>
            <a:endParaRPr lang="en-US" dirty="0" smtClean="0">
              <a:latin typeface="Century Schoolbook" panose="02040604050505020304" pitchFamily="18" charset="0"/>
            </a:endParaRPr>
          </a:p>
          <a:p>
            <a:pPr marL="0" indent="0">
              <a:buNone/>
            </a:pPr>
            <a:r>
              <a:rPr lang="en-US" dirty="0" smtClean="0">
                <a:latin typeface="Century Schoolbook" panose="02040604050505020304" pitchFamily="18" charset="0"/>
              </a:rPr>
              <a:t>	</a:t>
            </a:r>
            <a:r>
              <a:rPr lang="en-US" i="1" dirty="0" smtClean="0">
                <a:latin typeface="Century Schoolbook" panose="02040604050505020304" pitchFamily="18" charset="0"/>
              </a:rPr>
              <a:t>Although</a:t>
            </a:r>
            <a:r>
              <a:rPr lang="en-US" dirty="0" smtClean="0">
                <a:latin typeface="Century Schoolbook" panose="02040604050505020304" pitchFamily="18" charset="0"/>
              </a:rPr>
              <a:t> Officer Miller claimed that safety considerations prompted him to search Mr. Smith, he articulated no basis for believing that Mr. Smith was armed or posed a danger</a:t>
            </a:r>
            <a:r>
              <a:rPr lang="en-US" dirty="0"/>
              <a:t>.</a:t>
            </a:r>
            <a:endParaRPr lang="en-US" dirty="0" smtClean="0">
              <a:latin typeface="Century Schoolbook" panose="02040604050505020304" pitchFamily="18" charset="0"/>
            </a:endParaRPr>
          </a:p>
        </p:txBody>
      </p:sp>
    </p:spTree>
    <p:extLst>
      <p:ext uri="{BB962C8B-B14F-4D97-AF65-F5344CB8AC3E}">
        <p14:creationId xmlns:p14="http://schemas.microsoft.com/office/powerpoint/2010/main" val="88829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u="sng" dirty="0" smtClean="0">
                <a:latin typeface="Century Schoolbook" panose="02040604050505020304" pitchFamily="18" charset="0"/>
              </a:rPr>
              <a:t>Reverse-primacy-and-recency</a:t>
            </a:r>
          </a:p>
          <a:p>
            <a:pPr marL="0" indent="0" algn="ctr">
              <a:buNone/>
            </a:pPr>
            <a:endParaRPr lang="en-US" dirty="0">
              <a:latin typeface="Century Schoolbook" panose="02040604050505020304" pitchFamily="18" charset="0"/>
            </a:endParaRPr>
          </a:p>
          <a:p>
            <a:pPr marL="0" indent="0">
              <a:buNone/>
            </a:pPr>
            <a:endParaRPr lang="en-US" dirty="0" smtClean="0">
              <a:latin typeface="Century Schoolbook" panose="02040604050505020304" pitchFamily="18" charset="0"/>
            </a:endParaRPr>
          </a:p>
          <a:p>
            <a:pPr marL="0" indent="0">
              <a:buNone/>
            </a:pPr>
            <a:r>
              <a:rPr lang="en-US" dirty="0" smtClean="0">
                <a:latin typeface="Century Schoolbook" panose="02040604050505020304" pitchFamily="18" charset="0"/>
              </a:rPr>
              <a:t>	After Mr. Smith presented two credit cards, </a:t>
            </a:r>
            <a:r>
              <a:rPr lang="en-US" i="1" dirty="0" smtClean="0">
                <a:latin typeface="Century Schoolbook" panose="02040604050505020304" pitchFamily="18" charset="0"/>
              </a:rPr>
              <a:t>which were declined</a:t>
            </a:r>
            <a:r>
              <a:rPr lang="en-US" dirty="0" smtClean="0">
                <a:latin typeface="Century Schoolbook" panose="02040604050505020304" pitchFamily="18" charset="0"/>
              </a:rPr>
              <a:t>, he left the store.</a:t>
            </a:r>
            <a:endParaRPr lang="en-US" dirty="0">
              <a:latin typeface="Century Schoolbook" panose="02040604050505020304" pitchFamily="18" charset="0"/>
            </a:endParaRPr>
          </a:p>
        </p:txBody>
      </p:sp>
    </p:spTree>
    <p:extLst>
      <p:ext uri="{BB962C8B-B14F-4D97-AF65-F5344CB8AC3E}">
        <p14:creationId xmlns:p14="http://schemas.microsoft.com/office/powerpoint/2010/main" val="166688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u="sng" dirty="0" smtClean="0">
                <a:latin typeface="Century Schoolbook" panose="02040604050505020304" pitchFamily="18" charset="0"/>
              </a:rPr>
              <a:t>Identify as assertions</a:t>
            </a:r>
          </a:p>
          <a:p>
            <a:pPr marL="0" indent="0">
              <a:buNone/>
            </a:pPr>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r>
              <a:rPr lang="en-US" dirty="0">
                <a:latin typeface="Century Schoolbook" panose="02040604050505020304" pitchFamily="18" charset="0"/>
              </a:rPr>
              <a:t>	</a:t>
            </a:r>
            <a:r>
              <a:rPr lang="en-US" dirty="0" smtClean="0">
                <a:latin typeface="Century Schoolbook" panose="02040604050505020304" pitchFamily="18" charset="0"/>
              </a:rPr>
              <a:t>Officer Miller </a:t>
            </a:r>
            <a:r>
              <a:rPr lang="en-US" i="1" dirty="0" smtClean="0">
                <a:latin typeface="Century Schoolbook" panose="02040604050505020304" pitchFamily="18" charset="0"/>
              </a:rPr>
              <a:t>testified that</a:t>
            </a:r>
            <a:r>
              <a:rPr lang="en-US" dirty="0" smtClean="0">
                <a:latin typeface="Century Schoolbook" panose="02040604050505020304" pitchFamily="18" charset="0"/>
              </a:rPr>
              <a:t> he was concerned that Mr. Smith was reaching for a weapon.</a:t>
            </a:r>
            <a:endParaRPr lang="en-US" dirty="0">
              <a:latin typeface="Century Schoolbook" panose="02040604050505020304" pitchFamily="18" charset="0"/>
            </a:endParaRPr>
          </a:p>
        </p:txBody>
      </p:sp>
    </p:spTree>
    <p:extLst>
      <p:ext uri="{BB962C8B-B14F-4D97-AF65-F5344CB8AC3E}">
        <p14:creationId xmlns:p14="http://schemas.microsoft.com/office/powerpoint/2010/main" val="807588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Unnecessary Facts</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r>
              <a:rPr lang="en-US" dirty="0" smtClean="0">
                <a:latin typeface="Century Schoolbook" panose="02040604050505020304" pitchFamily="18" charset="0"/>
              </a:rPr>
              <a:t>On July 12, 2017 . . .</a:t>
            </a:r>
            <a:endParaRPr lang="en-US" dirty="0">
              <a:latin typeface="Century Schoolbook" panose="02040604050505020304" pitchFamily="18" charset="0"/>
            </a:endParaRPr>
          </a:p>
        </p:txBody>
      </p:sp>
    </p:spTree>
    <p:extLst>
      <p:ext uri="{BB962C8B-B14F-4D97-AF65-F5344CB8AC3E}">
        <p14:creationId xmlns:p14="http://schemas.microsoft.com/office/powerpoint/2010/main" val="283517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r>
              <a:rPr lang="en-US" dirty="0"/>
              <a:t>	</a:t>
            </a:r>
            <a:r>
              <a:rPr lang="en-US" dirty="0" smtClean="0">
                <a:latin typeface="Century Schoolbook" panose="02040604050505020304" pitchFamily="18" charset="0"/>
              </a:rPr>
              <a:t>In the Summer of 2017 . . .</a:t>
            </a:r>
            <a:endParaRPr lang="en-US" dirty="0">
              <a:latin typeface="Century Schoolbook" panose="02040604050505020304" pitchFamily="18" charset="0"/>
            </a:endParaRPr>
          </a:p>
        </p:txBody>
      </p:sp>
    </p:spTree>
    <p:extLst>
      <p:ext uri="{BB962C8B-B14F-4D97-AF65-F5344CB8AC3E}">
        <p14:creationId xmlns:p14="http://schemas.microsoft.com/office/powerpoint/2010/main" val="351685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latin typeface="Century Schoolbook" panose="02040604050505020304" pitchFamily="18" charset="0"/>
            </a:endParaRPr>
          </a:p>
          <a:p>
            <a:pPr marL="0" indent="0">
              <a:buNone/>
            </a:pPr>
            <a:r>
              <a:rPr lang="en-US" dirty="0" smtClean="0">
                <a:latin typeface="Century Schoolbook" panose="02040604050505020304" pitchFamily="18" charset="0"/>
              </a:rPr>
              <a:t>	Two days later . . .</a:t>
            </a:r>
            <a:endParaRPr lang="en-US" dirty="0">
              <a:latin typeface="Century Schoolbook" panose="02040604050505020304" pitchFamily="18" charset="0"/>
            </a:endParaRPr>
          </a:p>
        </p:txBody>
      </p:sp>
    </p:spTree>
    <p:extLst>
      <p:ext uri="{BB962C8B-B14F-4D97-AF65-F5344CB8AC3E}">
        <p14:creationId xmlns:p14="http://schemas.microsoft.com/office/powerpoint/2010/main" val="93906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endParaRPr lang="en-US" dirty="0" smtClean="0">
              <a:latin typeface="Century Schoolbook" panose="02040604050505020304" pitchFamily="18" charset="0"/>
            </a:endParaRPr>
          </a:p>
          <a:p>
            <a:pPr marL="0" indent="0" algn="ctr">
              <a:buNone/>
            </a:pPr>
            <a:r>
              <a:rPr lang="en-US" sz="4400" dirty="0" smtClean="0">
                <a:latin typeface="Century Schoolbook" panose="02040604050505020304" pitchFamily="18" charset="0"/>
              </a:rPr>
              <a:t>BRAIN = ARGUMENT</a:t>
            </a:r>
            <a:endParaRPr lang="en-US" sz="4400" dirty="0"/>
          </a:p>
        </p:txBody>
      </p:sp>
      <p:pic>
        <p:nvPicPr>
          <p:cNvPr id="6" name="Picture 5"/>
          <p:cNvPicPr>
            <a:picLocks noChangeAspect="1"/>
          </p:cNvPicPr>
          <p:nvPr/>
        </p:nvPicPr>
        <p:blipFill>
          <a:blip r:embed="rId2"/>
          <a:stretch>
            <a:fillRect/>
          </a:stretch>
        </p:blipFill>
        <p:spPr>
          <a:xfrm>
            <a:off x="4290884" y="1989053"/>
            <a:ext cx="3610232" cy="3067478"/>
          </a:xfrm>
          <a:prstGeom prst="rect">
            <a:avLst/>
          </a:prstGeom>
        </p:spPr>
      </p:pic>
    </p:spTree>
    <p:extLst>
      <p:ext uri="{BB962C8B-B14F-4D97-AF65-F5344CB8AC3E}">
        <p14:creationId xmlns:p14="http://schemas.microsoft.com/office/powerpoint/2010/main" val="265051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Maintaining the Heart-Brain Connection</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800" dirty="0" smtClean="0">
                <a:latin typeface="Century Schoolbook" panose="02040604050505020304" pitchFamily="18" charset="0"/>
              </a:rPr>
              <a:t>Don’t </a:t>
            </a:r>
            <a:r>
              <a:rPr lang="en-US" sz="4800" i="1" dirty="0" smtClean="0">
                <a:latin typeface="Century Schoolbook" panose="02040604050505020304" pitchFamily="18" charset="0"/>
              </a:rPr>
              <a:t>tell</a:t>
            </a:r>
            <a:r>
              <a:rPr lang="en-US" sz="4800" dirty="0" smtClean="0">
                <a:latin typeface="Century Schoolbook" panose="02040604050505020304" pitchFamily="18" charset="0"/>
              </a:rPr>
              <a:t> – </a:t>
            </a:r>
            <a:r>
              <a:rPr lang="en-US" sz="4800" i="1" dirty="0" smtClean="0">
                <a:latin typeface="Century Schoolbook" panose="02040604050505020304" pitchFamily="18" charset="0"/>
              </a:rPr>
              <a:t>show</a:t>
            </a:r>
            <a:r>
              <a:rPr lang="en-US" sz="4800" dirty="0" smtClean="0">
                <a:latin typeface="Century Schoolbook" panose="02040604050505020304" pitchFamily="18" charset="0"/>
              </a:rPr>
              <a:t>.</a:t>
            </a:r>
            <a:endParaRPr lang="en-US" sz="4800" dirty="0">
              <a:latin typeface="Century Schoolbook" panose="02040604050505020304" pitchFamily="18" charset="0"/>
            </a:endParaRPr>
          </a:p>
        </p:txBody>
      </p:sp>
    </p:spTree>
    <p:extLst>
      <p:ext uri="{BB962C8B-B14F-4D97-AF65-F5344CB8AC3E}">
        <p14:creationId xmlns:p14="http://schemas.microsoft.com/office/powerpoint/2010/main" val="276103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84517"/>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sz="4400" dirty="0" smtClean="0">
              <a:latin typeface="Century Schoolbook" panose="02040604050505020304" pitchFamily="18" charset="0"/>
            </a:endParaRPr>
          </a:p>
          <a:p>
            <a:pPr marL="0" indent="0" algn="ctr">
              <a:buNone/>
            </a:pPr>
            <a:endParaRPr lang="en-US" sz="4400" dirty="0">
              <a:latin typeface="Century Schoolbook" panose="02040604050505020304" pitchFamily="18" charset="0"/>
            </a:endParaRPr>
          </a:p>
          <a:p>
            <a:pPr marL="0" indent="0" algn="ctr">
              <a:buNone/>
            </a:pPr>
            <a:r>
              <a:rPr lang="en-US" sz="4400" dirty="0" smtClean="0">
                <a:latin typeface="Century Schoolbook" panose="02040604050505020304" pitchFamily="18" charset="0"/>
              </a:rPr>
              <a:t>HEART = NARRATIVE = STORY</a:t>
            </a:r>
          </a:p>
        </p:txBody>
      </p:sp>
      <p:pic>
        <p:nvPicPr>
          <p:cNvPr id="4" name="Picture 3"/>
          <p:cNvPicPr>
            <a:picLocks noChangeAspect="1"/>
          </p:cNvPicPr>
          <p:nvPr/>
        </p:nvPicPr>
        <p:blipFill>
          <a:blip r:embed="rId2"/>
          <a:stretch>
            <a:fillRect/>
          </a:stretch>
        </p:blipFill>
        <p:spPr>
          <a:xfrm>
            <a:off x="4605337" y="1819275"/>
            <a:ext cx="2981325" cy="3219450"/>
          </a:xfrm>
          <a:prstGeom prst="rect">
            <a:avLst/>
          </a:prstGeom>
        </p:spPr>
      </p:pic>
    </p:spTree>
    <p:extLst>
      <p:ext uri="{BB962C8B-B14F-4D97-AF65-F5344CB8AC3E}">
        <p14:creationId xmlns:p14="http://schemas.microsoft.com/office/powerpoint/2010/main" val="201803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Using Adobe and the “snipping tool”</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866900" y="1462087"/>
            <a:ext cx="8458200" cy="3933825"/>
          </a:xfrm>
          <a:prstGeom prst="rect">
            <a:avLst/>
          </a:prstGeom>
        </p:spPr>
      </p:pic>
    </p:spTree>
    <p:extLst>
      <p:ext uri="{BB962C8B-B14F-4D97-AF65-F5344CB8AC3E}">
        <p14:creationId xmlns:p14="http://schemas.microsoft.com/office/powerpoint/2010/main" val="107476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4643813" y="1150122"/>
            <a:ext cx="2904374" cy="4351338"/>
          </a:xfrm>
          <a:prstGeom prst="rect">
            <a:avLst/>
          </a:prstGeom>
        </p:spPr>
      </p:pic>
    </p:spTree>
    <p:extLst>
      <p:ext uri="{BB962C8B-B14F-4D97-AF65-F5344CB8AC3E}">
        <p14:creationId xmlns:p14="http://schemas.microsoft.com/office/powerpoint/2010/main" val="109824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Structuring Issues: Decision Tree*</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normAutofit lnSpcReduction="10000"/>
          </a:bodyPr>
          <a:lstStyle/>
          <a:p>
            <a:pPr marL="571500" indent="-571500">
              <a:buAutoNum type="romanUcPeriod"/>
            </a:pPr>
            <a:endParaRPr lang="en-US" dirty="0" smtClean="0">
              <a:latin typeface="Century Schoolbook" panose="02040604050505020304" pitchFamily="18" charset="0"/>
            </a:endParaRPr>
          </a:p>
          <a:p>
            <a:pPr marL="571500" indent="-571500">
              <a:buAutoNum type="romanUcPeriod"/>
            </a:pPr>
            <a:r>
              <a:rPr lang="en-US" dirty="0" smtClean="0">
                <a:latin typeface="Century Schoolbook" panose="02040604050505020304" pitchFamily="18" charset="0"/>
              </a:rPr>
              <a:t>Judgment of Acquittal</a:t>
            </a:r>
          </a:p>
          <a:p>
            <a:pPr marL="0" indent="0">
              <a:buNone/>
            </a:pPr>
            <a:endParaRPr lang="en-US" dirty="0" smtClean="0">
              <a:latin typeface="Century Schoolbook" panose="02040604050505020304" pitchFamily="18" charset="0"/>
            </a:endParaRPr>
          </a:p>
          <a:p>
            <a:pPr marL="571500" indent="-571500">
              <a:buAutoNum type="romanUcPeriod"/>
            </a:pPr>
            <a:r>
              <a:rPr lang="en-US" dirty="0" smtClean="0">
                <a:latin typeface="Century Schoolbook" panose="02040604050505020304" pitchFamily="18" charset="0"/>
              </a:rPr>
              <a:t>New Trial</a:t>
            </a:r>
          </a:p>
          <a:p>
            <a:pPr marL="0" indent="0">
              <a:buNone/>
            </a:pPr>
            <a:endParaRPr lang="en-US" dirty="0" smtClean="0">
              <a:latin typeface="Century Schoolbook" panose="02040604050505020304" pitchFamily="18" charset="0"/>
            </a:endParaRPr>
          </a:p>
          <a:p>
            <a:pPr marL="571500" indent="-571500">
              <a:buAutoNum type="romanUcPeriod"/>
            </a:pPr>
            <a:r>
              <a:rPr lang="en-US" dirty="0" smtClean="0">
                <a:latin typeface="Century Schoolbook" panose="02040604050505020304" pitchFamily="18" charset="0"/>
              </a:rPr>
              <a:t>Resentencing</a:t>
            </a:r>
          </a:p>
          <a:p>
            <a:pPr marL="0" indent="0">
              <a:buNone/>
            </a:pPr>
            <a:endParaRPr lang="en-US" dirty="0" smtClean="0">
              <a:latin typeface="Century Schoolbook" panose="02040604050505020304" pitchFamily="18" charset="0"/>
            </a:endParaRPr>
          </a:p>
          <a:p>
            <a:pPr marL="0" indent="0">
              <a:buNone/>
            </a:pPr>
            <a:r>
              <a:rPr lang="en-US" dirty="0" smtClean="0">
                <a:latin typeface="Century Schoolbook" panose="02040604050505020304" pitchFamily="18" charset="0"/>
              </a:rPr>
              <a:t>* Jurisdiction – appeal waiver, time bar, mootness; “preservation” issues</a:t>
            </a:r>
            <a:endParaRPr lang="en-US" dirty="0">
              <a:latin typeface="Century Schoolbook" panose="02040604050505020304" pitchFamily="18" charset="0"/>
            </a:endParaRPr>
          </a:p>
        </p:txBody>
      </p:sp>
    </p:spTree>
    <p:extLst>
      <p:ext uri="{BB962C8B-B14F-4D97-AF65-F5344CB8AC3E}">
        <p14:creationId xmlns:p14="http://schemas.microsoft.com/office/powerpoint/2010/main" val="343711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Structuring Analysis: </a:t>
            </a:r>
            <a:br>
              <a:rPr lang="en-US" dirty="0" smtClean="0">
                <a:latin typeface="Century Schoolbook" panose="02040604050505020304" pitchFamily="18" charset="0"/>
              </a:rPr>
            </a:br>
            <a:r>
              <a:rPr lang="en-US" dirty="0">
                <a:latin typeface="Century Schoolbook" panose="02040604050505020304" pitchFamily="18" charset="0"/>
              </a:rPr>
              <a:t>C</a:t>
            </a:r>
            <a:r>
              <a:rPr lang="en-US" dirty="0" smtClean="0">
                <a:latin typeface="Century Schoolbook" panose="02040604050505020304" pitchFamily="18" charset="0"/>
              </a:rPr>
              <a:t>lear Promises, Clearly Kept</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r>
              <a:rPr lang="en-US" dirty="0" smtClean="0"/>
              <a:t>	</a:t>
            </a:r>
            <a:r>
              <a:rPr lang="en-US" dirty="0" smtClean="0">
                <a:latin typeface="Century Schoolbook" panose="02040604050505020304" pitchFamily="18" charset="0"/>
              </a:rPr>
              <a:t>The search was unlawful for three reasons.</a:t>
            </a:r>
          </a:p>
          <a:p>
            <a:pPr marL="0" indent="0">
              <a:buNone/>
            </a:pPr>
            <a:endParaRPr lang="en-US" dirty="0">
              <a:latin typeface="Century Schoolbook" panose="02040604050505020304" pitchFamily="18" charset="0"/>
            </a:endParaRPr>
          </a:p>
          <a:p>
            <a:pPr marL="0" indent="0">
              <a:buNone/>
            </a:pPr>
            <a:r>
              <a:rPr lang="en-US" dirty="0" smtClean="0">
                <a:latin typeface="Century Schoolbook" panose="02040604050505020304" pitchFamily="18" charset="0"/>
              </a:rPr>
              <a:t>	First, …</a:t>
            </a:r>
          </a:p>
          <a:p>
            <a:pPr marL="0" indent="0">
              <a:buNone/>
            </a:pPr>
            <a:endParaRPr lang="en-US" dirty="0">
              <a:latin typeface="Century Schoolbook" panose="02040604050505020304" pitchFamily="18" charset="0"/>
            </a:endParaRPr>
          </a:p>
          <a:p>
            <a:pPr marL="0" indent="0">
              <a:buNone/>
            </a:pPr>
            <a:r>
              <a:rPr lang="en-US" dirty="0" smtClean="0">
                <a:latin typeface="Century Schoolbook" panose="02040604050505020304" pitchFamily="18" charset="0"/>
              </a:rPr>
              <a:t>	Second, …</a:t>
            </a:r>
          </a:p>
          <a:p>
            <a:pPr marL="0" indent="0">
              <a:buNone/>
            </a:pPr>
            <a:endParaRPr lang="en-US" dirty="0">
              <a:latin typeface="Century Schoolbook" panose="02040604050505020304" pitchFamily="18" charset="0"/>
            </a:endParaRPr>
          </a:p>
          <a:p>
            <a:pPr marL="0" indent="0">
              <a:buNone/>
            </a:pPr>
            <a:r>
              <a:rPr lang="en-US" dirty="0" smtClean="0">
                <a:latin typeface="Century Schoolbook" panose="02040604050505020304" pitchFamily="18" charset="0"/>
              </a:rPr>
              <a:t>	Finally, …</a:t>
            </a:r>
            <a:endParaRPr lang="en-US" dirty="0">
              <a:latin typeface="Century Schoolbook" panose="02040604050505020304" pitchFamily="18" charset="0"/>
            </a:endParaRPr>
          </a:p>
        </p:txBody>
      </p:sp>
    </p:spTree>
    <p:extLst>
      <p:ext uri="{BB962C8B-B14F-4D97-AF65-F5344CB8AC3E}">
        <p14:creationId xmlns:p14="http://schemas.microsoft.com/office/powerpoint/2010/main" val="2976698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Structuring Dependence and Independence of Arguments</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r>
              <a:rPr lang="en-US" u="sng" dirty="0" smtClean="0">
                <a:latin typeface="Century Schoolbook" panose="02040604050505020304" pitchFamily="18" charset="0"/>
              </a:rPr>
              <a:t>Stressing the independence of your arguments:</a:t>
            </a:r>
          </a:p>
          <a:p>
            <a:pPr marL="0" indent="0">
              <a:buNone/>
            </a:pPr>
            <a:r>
              <a:rPr lang="en-US" dirty="0" smtClean="0">
                <a:latin typeface="Century Schoolbook" panose="02040604050505020304" pitchFamily="18" charset="0"/>
              </a:rPr>
              <a:t>	</a:t>
            </a:r>
            <a:r>
              <a:rPr lang="en-US" i="1" dirty="0" smtClean="0">
                <a:latin typeface="Century Schoolbook" panose="02040604050505020304" pitchFamily="18" charset="0"/>
              </a:rPr>
              <a:t>Even if </a:t>
            </a:r>
            <a:r>
              <a:rPr lang="en-US" dirty="0" smtClean="0">
                <a:latin typeface="Century Schoolbook" panose="02040604050505020304" pitchFamily="18" charset="0"/>
              </a:rPr>
              <a:t>… the search was still unlawful …</a:t>
            </a:r>
          </a:p>
          <a:p>
            <a:pPr marL="0" indent="0">
              <a:buNone/>
            </a:pPr>
            <a:r>
              <a:rPr lang="en-US" dirty="0">
                <a:latin typeface="Century Schoolbook" panose="02040604050505020304" pitchFamily="18" charset="0"/>
              </a:rPr>
              <a:t>	</a:t>
            </a:r>
            <a:r>
              <a:rPr lang="en-US" dirty="0" smtClean="0">
                <a:latin typeface="Century Schoolbook" panose="02040604050505020304" pitchFamily="18" charset="0"/>
              </a:rPr>
              <a:t>Assuming, </a:t>
            </a:r>
            <a:r>
              <a:rPr lang="en-US" i="1" dirty="0" smtClean="0">
                <a:latin typeface="Century Schoolbook" panose="02040604050505020304" pitchFamily="18" charset="0"/>
              </a:rPr>
              <a:t>arguendo</a:t>
            </a:r>
            <a:r>
              <a:rPr lang="en-US" dirty="0" smtClean="0">
                <a:latin typeface="Century Schoolbook" panose="02040604050505020304" pitchFamily="18" charset="0"/>
              </a:rPr>
              <a:t>, …</a:t>
            </a:r>
          </a:p>
          <a:p>
            <a:pPr marL="0" indent="0">
              <a:buNone/>
            </a:pPr>
            <a:r>
              <a:rPr lang="en-US" dirty="0">
                <a:latin typeface="Century Schoolbook" panose="02040604050505020304" pitchFamily="18" charset="0"/>
              </a:rPr>
              <a:t>	</a:t>
            </a:r>
            <a:r>
              <a:rPr lang="en-US" dirty="0" smtClean="0">
                <a:latin typeface="Century Schoolbook" panose="02040604050505020304" pitchFamily="18" charset="0"/>
              </a:rPr>
              <a:t>The search suffered from three </a:t>
            </a:r>
            <a:r>
              <a:rPr lang="en-US" i="1" dirty="0" smtClean="0">
                <a:latin typeface="Century Schoolbook" panose="02040604050505020304" pitchFamily="18" charset="0"/>
              </a:rPr>
              <a:t>independently-fatal</a:t>
            </a:r>
            <a:r>
              <a:rPr lang="en-US" dirty="0" smtClean="0">
                <a:latin typeface="Century Schoolbook" panose="02040604050505020304" pitchFamily="18" charset="0"/>
              </a:rPr>
              <a:t> flaws. </a:t>
            </a:r>
          </a:p>
          <a:p>
            <a:pPr marL="0" indent="0">
              <a:buNone/>
            </a:pPr>
            <a:endParaRPr lang="en-US" dirty="0">
              <a:latin typeface="Century Schoolbook" panose="02040604050505020304" pitchFamily="18" charset="0"/>
            </a:endParaRPr>
          </a:p>
          <a:p>
            <a:pPr marL="0" indent="0">
              <a:buNone/>
            </a:pPr>
            <a:r>
              <a:rPr lang="en-US" u="sng" dirty="0" smtClean="0">
                <a:latin typeface="Century Schoolbook" panose="02040604050505020304" pitchFamily="18" charset="0"/>
              </a:rPr>
              <a:t>Stressing the interdependence of the government’s arguments:</a:t>
            </a:r>
          </a:p>
          <a:p>
            <a:pPr marL="0" indent="0">
              <a:buNone/>
            </a:pPr>
            <a:r>
              <a:rPr lang="en-US" dirty="0">
                <a:latin typeface="Century Schoolbook" panose="02040604050505020304" pitchFamily="18" charset="0"/>
              </a:rPr>
              <a:t>	</a:t>
            </a:r>
            <a:r>
              <a:rPr lang="en-US" dirty="0" smtClean="0">
                <a:latin typeface="Century Schoolbook" panose="02040604050505020304" pitchFamily="18" charset="0"/>
              </a:rPr>
              <a:t>The government’s position would be valid only if … </a:t>
            </a:r>
            <a:r>
              <a:rPr lang="en-US" i="1" dirty="0" smtClean="0">
                <a:latin typeface="Century Schoolbook" panose="02040604050505020304" pitchFamily="18" charset="0"/>
              </a:rPr>
              <a:t>and</a:t>
            </a:r>
            <a:r>
              <a:rPr lang="en-US" dirty="0" smtClean="0">
                <a:latin typeface="Century Schoolbook" panose="02040604050505020304" pitchFamily="18" charset="0"/>
              </a:rPr>
              <a:t> … </a:t>
            </a:r>
            <a:r>
              <a:rPr lang="en-US" i="1" dirty="0" smtClean="0">
                <a:latin typeface="Century Schoolbook" panose="02040604050505020304" pitchFamily="18" charset="0"/>
              </a:rPr>
              <a:t>and</a:t>
            </a:r>
            <a:r>
              <a:rPr lang="en-US" dirty="0" smtClean="0">
                <a:latin typeface="Century Schoolbook" panose="02040604050505020304" pitchFamily="18" charset="0"/>
              </a:rPr>
              <a:t> …</a:t>
            </a:r>
            <a:endParaRPr lang="en-US" dirty="0">
              <a:latin typeface="Century Schoolbook" panose="02040604050505020304" pitchFamily="18" charset="0"/>
            </a:endParaRPr>
          </a:p>
        </p:txBody>
      </p:sp>
    </p:spTree>
    <p:extLst>
      <p:ext uri="{BB962C8B-B14F-4D97-AF65-F5344CB8AC3E}">
        <p14:creationId xmlns:p14="http://schemas.microsoft.com/office/powerpoint/2010/main" val="1884155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panose="02040604050505020304" pitchFamily="18" charset="0"/>
              </a:rPr>
              <a:t>Ergo?</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dirty="0" smtClean="0">
                <a:latin typeface="Century Schoolbook" panose="02040604050505020304" pitchFamily="18" charset="0"/>
              </a:rPr>
              <a:t>Because …, the Court should ____________</a:t>
            </a:r>
          </a:p>
          <a:p>
            <a:pPr marL="0" indent="0">
              <a:buNone/>
            </a:pPr>
            <a:endParaRPr lang="en-US" dirty="0">
              <a:latin typeface="Century Schoolbook" panose="02040604050505020304" pitchFamily="18" charset="0"/>
            </a:endParaRPr>
          </a:p>
          <a:p>
            <a:pPr marL="0" indent="0">
              <a:buNone/>
            </a:pPr>
            <a:r>
              <a:rPr lang="en-US" dirty="0" smtClean="0">
                <a:latin typeface="Century Schoolbook" panose="02040604050505020304" pitchFamily="18" charset="0"/>
              </a:rPr>
              <a:t>		Reverse for entry of judgment of acquittal</a:t>
            </a:r>
          </a:p>
          <a:p>
            <a:pPr marL="0" indent="0">
              <a:buNone/>
            </a:pPr>
            <a:r>
              <a:rPr lang="en-US" dirty="0">
                <a:latin typeface="Century Schoolbook" panose="02040604050505020304" pitchFamily="18" charset="0"/>
              </a:rPr>
              <a:t>	</a:t>
            </a:r>
            <a:endParaRPr lang="en-US" dirty="0" smtClean="0">
              <a:latin typeface="Century Schoolbook" panose="02040604050505020304" pitchFamily="18" charset="0"/>
            </a:endParaRPr>
          </a:p>
          <a:p>
            <a:pPr marL="0" indent="0">
              <a:buNone/>
            </a:pPr>
            <a:r>
              <a:rPr lang="en-US" dirty="0">
                <a:latin typeface="Century Schoolbook" panose="02040604050505020304" pitchFamily="18" charset="0"/>
              </a:rPr>
              <a:t>	</a:t>
            </a:r>
            <a:r>
              <a:rPr lang="en-US" dirty="0" smtClean="0">
                <a:latin typeface="Century Schoolbook" panose="02040604050505020304" pitchFamily="18" charset="0"/>
              </a:rPr>
              <a:t>	Reverse and remand for a new trial</a:t>
            </a:r>
          </a:p>
          <a:p>
            <a:pPr marL="0" indent="0">
              <a:buNone/>
            </a:pPr>
            <a:endParaRPr lang="en-US" dirty="0">
              <a:latin typeface="Century Schoolbook" panose="02040604050505020304" pitchFamily="18" charset="0"/>
            </a:endParaRPr>
          </a:p>
          <a:p>
            <a:pPr marL="0" indent="0">
              <a:buNone/>
            </a:pPr>
            <a:r>
              <a:rPr lang="en-US" dirty="0" smtClean="0">
                <a:latin typeface="Century Schoolbook" panose="02040604050505020304" pitchFamily="18" charset="0"/>
              </a:rPr>
              <a:t>		Vacate the sentence and remand for resentencing</a:t>
            </a:r>
          </a:p>
          <a:p>
            <a:pPr marL="0" indent="0">
              <a:buNone/>
            </a:pPr>
            <a:endParaRPr lang="en-US" dirty="0">
              <a:latin typeface="Century Schoolbook" panose="02040604050505020304" pitchFamily="18" charset="0"/>
            </a:endParaRPr>
          </a:p>
          <a:p>
            <a:pPr marL="0" indent="0">
              <a:buNone/>
            </a:pPr>
            <a:r>
              <a:rPr lang="en-US" dirty="0" smtClean="0">
                <a:latin typeface="Century Schoolbook" panose="02040604050505020304" pitchFamily="18" charset="0"/>
              </a:rPr>
              <a:t>		Other?</a:t>
            </a:r>
            <a:endParaRPr lang="en-US" dirty="0">
              <a:latin typeface="Century Schoolbook" panose="02040604050505020304" pitchFamily="18" charset="0"/>
            </a:endParaRPr>
          </a:p>
        </p:txBody>
      </p:sp>
    </p:spTree>
    <p:extLst>
      <p:ext uri="{BB962C8B-B14F-4D97-AF65-F5344CB8AC3E}">
        <p14:creationId xmlns:p14="http://schemas.microsoft.com/office/powerpoint/2010/main" val="402013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0464"/>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838200" y="1227438"/>
            <a:ext cx="10515600" cy="4949525"/>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400" dirty="0" smtClean="0">
                <a:latin typeface="Century Schoolbook" panose="02040604050505020304" pitchFamily="18" charset="0"/>
              </a:rPr>
              <a:t>Skeleton = Captions</a:t>
            </a:r>
            <a:endParaRPr lang="en-US" sz="4400" dirty="0">
              <a:latin typeface="Century Schoolbook" panose="02040604050505020304" pitchFamily="18" charset="0"/>
            </a:endParaRPr>
          </a:p>
        </p:txBody>
      </p:sp>
      <p:pic>
        <p:nvPicPr>
          <p:cNvPr id="4" name="Picture 3"/>
          <p:cNvPicPr>
            <a:picLocks noChangeAspect="1"/>
          </p:cNvPicPr>
          <p:nvPr/>
        </p:nvPicPr>
        <p:blipFill>
          <a:blip r:embed="rId2"/>
          <a:stretch>
            <a:fillRect/>
          </a:stretch>
        </p:blipFill>
        <p:spPr>
          <a:xfrm>
            <a:off x="4905632" y="1305697"/>
            <a:ext cx="2380735" cy="2975919"/>
          </a:xfrm>
          <a:prstGeom prst="rect">
            <a:avLst/>
          </a:prstGeom>
        </p:spPr>
      </p:pic>
    </p:spTree>
    <p:extLst>
      <p:ext uri="{BB962C8B-B14F-4D97-AF65-F5344CB8AC3E}">
        <p14:creationId xmlns:p14="http://schemas.microsoft.com/office/powerpoint/2010/main" val="2381112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Jabba the Hut</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r>
              <a:rPr lang="en-US" u="sng" dirty="0" smtClean="0">
                <a:latin typeface="Century Schoolbook" panose="02040604050505020304" pitchFamily="18" charset="0"/>
              </a:rPr>
              <a:t>Statement of Facts</a:t>
            </a:r>
          </a:p>
          <a:p>
            <a:pPr marL="514350" indent="-514350">
              <a:buFont typeface="+mj-lt"/>
              <a:buAutoNum type="arabicPeriod"/>
            </a:pPr>
            <a:r>
              <a:rPr lang="en-US" dirty="0" smtClean="0">
                <a:latin typeface="Century Schoolbook" panose="02040604050505020304" pitchFamily="18" charset="0"/>
              </a:rPr>
              <a:t>The Arrest</a:t>
            </a:r>
          </a:p>
          <a:p>
            <a:pPr marL="514350" indent="-514350">
              <a:buFont typeface="+mj-lt"/>
              <a:buAutoNum type="arabicPeriod"/>
            </a:pPr>
            <a:r>
              <a:rPr lang="en-US" dirty="0" smtClean="0">
                <a:latin typeface="Century Schoolbook" panose="02040604050505020304" pitchFamily="18" charset="0"/>
              </a:rPr>
              <a:t>The Trial</a:t>
            </a:r>
          </a:p>
          <a:p>
            <a:pPr marL="514350" indent="-514350">
              <a:buFont typeface="+mj-lt"/>
              <a:buAutoNum type="arabicPeriod"/>
            </a:pPr>
            <a:r>
              <a:rPr lang="en-US" dirty="0" smtClean="0">
                <a:latin typeface="Century Schoolbook" panose="02040604050505020304" pitchFamily="18" charset="0"/>
              </a:rPr>
              <a:t>The Sentencing</a:t>
            </a:r>
          </a:p>
          <a:p>
            <a:pPr marL="0" indent="0">
              <a:buNone/>
            </a:pPr>
            <a:endParaRPr lang="en-US" dirty="0" smtClean="0">
              <a:latin typeface="Century Schoolbook" panose="02040604050505020304" pitchFamily="18" charset="0"/>
            </a:endParaRPr>
          </a:p>
          <a:p>
            <a:pPr marL="0" indent="0">
              <a:buNone/>
            </a:pPr>
            <a:r>
              <a:rPr lang="en-US" u="sng" dirty="0" smtClean="0">
                <a:latin typeface="Century Schoolbook" panose="02040604050505020304" pitchFamily="18" charset="0"/>
              </a:rPr>
              <a:t>Argument</a:t>
            </a:r>
          </a:p>
          <a:p>
            <a:pPr marL="514350" indent="-514350">
              <a:buFont typeface="+mj-lt"/>
              <a:buAutoNum type="arabicPeriod"/>
            </a:pPr>
            <a:r>
              <a:rPr lang="en-US" dirty="0" smtClean="0">
                <a:latin typeface="Century Schoolbook" panose="02040604050505020304" pitchFamily="18" charset="0"/>
              </a:rPr>
              <a:t>The search was unlawful</a:t>
            </a:r>
          </a:p>
          <a:p>
            <a:pPr marL="514350" indent="-514350">
              <a:buFont typeface="+mj-lt"/>
              <a:buAutoNum type="arabicPeriod"/>
            </a:pPr>
            <a:r>
              <a:rPr lang="en-US" dirty="0" smtClean="0">
                <a:latin typeface="Century Schoolbook" panose="02040604050505020304" pitchFamily="18" charset="0"/>
              </a:rPr>
              <a:t>The Sentence was unreasonable</a:t>
            </a:r>
          </a:p>
          <a:p>
            <a:pPr marL="0" indent="0">
              <a:buNone/>
            </a:pPr>
            <a:endParaRPr lang="en-US" u="sng" dirty="0" smtClean="0">
              <a:latin typeface="Century Schoolbook" panose="02040604050505020304" pitchFamily="18" charset="0"/>
            </a:endParaRPr>
          </a:p>
          <a:p>
            <a:pPr marL="0" indent="0">
              <a:buNone/>
            </a:pPr>
            <a:endParaRPr lang="en-US" dirty="0" smtClean="0"/>
          </a:p>
        </p:txBody>
      </p:sp>
    </p:spTree>
    <p:extLst>
      <p:ext uri="{BB962C8B-B14F-4D97-AF65-F5344CB8AC3E}">
        <p14:creationId xmlns:p14="http://schemas.microsoft.com/office/powerpoint/2010/main" val="2431777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8615"/>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838200" y="922638"/>
            <a:ext cx="10515600" cy="5254325"/>
          </a:xfrm>
        </p:spPr>
        <p:txBody>
          <a:bodyPr>
            <a:normAutofit fontScale="92500" lnSpcReduction="10000"/>
          </a:bodyPr>
          <a:lstStyle/>
          <a:p>
            <a:pPr marL="0" indent="0">
              <a:buNone/>
            </a:pPr>
            <a:r>
              <a:rPr lang="en-US" u="sng" dirty="0" smtClean="0">
                <a:latin typeface="Century Schoolbook" panose="02040604050505020304" pitchFamily="18" charset="0"/>
              </a:rPr>
              <a:t>Statement of Facts</a:t>
            </a:r>
          </a:p>
          <a:p>
            <a:pPr marL="514350" indent="-514350">
              <a:buFont typeface="+mj-lt"/>
              <a:buAutoNum type="arabicPeriod"/>
            </a:pPr>
            <a:r>
              <a:rPr lang="en-US" dirty="0" smtClean="0">
                <a:latin typeface="Century Schoolbook" panose="02040604050505020304" pitchFamily="18" charset="0"/>
              </a:rPr>
              <a:t>After James Smith </a:t>
            </a:r>
            <a:r>
              <a:rPr lang="en-US" dirty="0">
                <a:latin typeface="Century Schoolbook" panose="02040604050505020304" pitchFamily="18" charset="0"/>
              </a:rPr>
              <a:t>was injured in the course of a fight </a:t>
            </a:r>
            <a:r>
              <a:rPr lang="en-US" dirty="0" smtClean="0">
                <a:latin typeface="Century Schoolbook" panose="02040604050505020304" pitchFamily="18" charset="0"/>
              </a:rPr>
              <a:t>with Mr</a:t>
            </a:r>
            <a:r>
              <a:rPr lang="en-US" dirty="0">
                <a:latin typeface="Century Schoolbook" panose="02040604050505020304" pitchFamily="18" charset="0"/>
              </a:rPr>
              <a:t>. </a:t>
            </a:r>
            <a:r>
              <a:rPr lang="en-US" dirty="0" smtClean="0">
                <a:latin typeface="Century Schoolbook" panose="02040604050505020304" pitchFamily="18" charset="0"/>
              </a:rPr>
              <a:t>Williams, </a:t>
            </a:r>
            <a:r>
              <a:rPr lang="en-US" dirty="0">
                <a:latin typeface="Century Schoolbook" panose="02040604050505020304" pitchFamily="18" charset="0"/>
              </a:rPr>
              <a:t>the government charged Mr. </a:t>
            </a:r>
            <a:r>
              <a:rPr lang="en-US" dirty="0" smtClean="0">
                <a:latin typeface="Century Schoolbook" panose="02040604050505020304" pitchFamily="18" charset="0"/>
              </a:rPr>
              <a:t>Williams </a:t>
            </a:r>
            <a:r>
              <a:rPr lang="en-US" dirty="0">
                <a:latin typeface="Century Schoolbook" panose="02040604050505020304" pitchFamily="18" charset="0"/>
              </a:rPr>
              <a:t>with two </a:t>
            </a:r>
            <a:r>
              <a:rPr lang="en-US" dirty="0" smtClean="0">
                <a:latin typeface="Century Schoolbook" panose="02040604050505020304" pitchFamily="18" charset="0"/>
              </a:rPr>
              <a:t>counts of assault.</a:t>
            </a:r>
          </a:p>
          <a:p>
            <a:pPr marL="514350" indent="-514350">
              <a:buFont typeface="+mj-lt"/>
              <a:buAutoNum type="arabicPeriod"/>
            </a:pPr>
            <a:r>
              <a:rPr lang="en-US" dirty="0" smtClean="0">
                <a:latin typeface="Century Schoolbook" panose="02040604050505020304" pitchFamily="18" charset="0"/>
              </a:rPr>
              <a:t>Mr. Williams asked the district court to give the jury a self-defense instruction, but the court refused.</a:t>
            </a:r>
          </a:p>
          <a:p>
            <a:pPr marL="514350" indent="-514350">
              <a:buFont typeface="+mj-lt"/>
              <a:buAutoNum type="arabicPeriod"/>
            </a:pPr>
            <a:r>
              <a:rPr lang="en-US" dirty="0" smtClean="0">
                <a:latin typeface="Century Schoolbook" panose="02040604050505020304" pitchFamily="18" charset="0"/>
              </a:rPr>
              <a:t>Two </a:t>
            </a:r>
            <a:r>
              <a:rPr lang="en-US" dirty="0">
                <a:latin typeface="Century Schoolbook" panose="02040604050505020304" pitchFamily="18" charset="0"/>
              </a:rPr>
              <a:t>witnesses </a:t>
            </a:r>
            <a:r>
              <a:rPr lang="en-US" dirty="0" smtClean="0">
                <a:latin typeface="Century Schoolbook" panose="02040604050505020304" pitchFamily="18" charset="0"/>
              </a:rPr>
              <a:t>described portions </a:t>
            </a:r>
            <a:r>
              <a:rPr lang="en-US" dirty="0">
                <a:latin typeface="Century Schoolbook" panose="02040604050505020304" pitchFamily="18" charset="0"/>
              </a:rPr>
              <a:t>of the fight between Mr. </a:t>
            </a:r>
            <a:r>
              <a:rPr lang="en-US" dirty="0" smtClean="0">
                <a:latin typeface="Century Schoolbook" panose="02040604050505020304" pitchFamily="18" charset="0"/>
              </a:rPr>
              <a:t>Williams </a:t>
            </a:r>
            <a:r>
              <a:rPr lang="en-US" dirty="0">
                <a:latin typeface="Century Schoolbook" panose="02040604050505020304" pitchFamily="18" charset="0"/>
              </a:rPr>
              <a:t>and Mr. </a:t>
            </a:r>
            <a:r>
              <a:rPr lang="en-US" dirty="0" smtClean="0">
                <a:latin typeface="Century Schoolbook" panose="02040604050505020304" pitchFamily="18" charset="0"/>
              </a:rPr>
              <a:t>Smith, but </a:t>
            </a:r>
            <a:r>
              <a:rPr lang="en-US" dirty="0">
                <a:latin typeface="Century Schoolbook" panose="02040604050505020304" pitchFamily="18" charset="0"/>
              </a:rPr>
              <a:t>did not describe how Mr. </a:t>
            </a:r>
            <a:r>
              <a:rPr lang="en-US" dirty="0" smtClean="0">
                <a:latin typeface="Century Schoolbook" panose="02040604050505020304" pitchFamily="18" charset="0"/>
              </a:rPr>
              <a:t>Smith </a:t>
            </a:r>
            <a:r>
              <a:rPr lang="en-US" dirty="0">
                <a:latin typeface="Century Schoolbook" panose="02040604050505020304" pitchFamily="18" charset="0"/>
              </a:rPr>
              <a:t>was </a:t>
            </a:r>
            <a:r>
              <a:rPr lang="en-US" dirty="0" smtClean="0">
                <a:latin typeface="Century Schoolbook" panose="02040604050505020304" pitchFamily="18" charset="0"/>
              </a:rPr>
              <a:t>injured.</a:t>
            </a:r>
          </a:p>
          <a:p>
            <a:pPr marL="0" indent="0">
              <a:buNone/>
            </a:pPr>
            <a:endParaRPr lang="en-US" dirty="0" smtClean="0">
              <a:latin typeface="Century Schoolbook" panose="02040604050505020304" pitchFamily="18" charset="0"/>
            </a:endParaRPr>
          </a:p>
          <a:p>
            <a:pPr marL="0" indent="0">
              <a:buNone/>
            </a:pPr>
            <a:r>
              <a:rPr lang="en-US" u="sng" dirty="0" smtClean="0">
                <a:latin typeface="Century Schoolbook" panose="02040604050505020304" pitchFamily="18" charset="0"/>
              </a:rPr>
              <a:t>Argument</a:t>
            </a:r>
          </a:p>
          <a:p>
            <a:pPr marL="514350" indent="-514350">
              <a:buFont typeface="+mj-lt"/>
              <a:buAutoNum type="arabicPeriod"/>
            </a:pPr>
            <a:r>
              <a:rPr lang="en-US" dirty="0" smtClean="0">
                <a:latin typeface="Century Schoolbook" panose="02040604050505020304" pitchFamily="18" charset="0"/>
              </a:rPr>
              <a:t>The district court erred by refusing to give the jury a self-defense instruction.</a:t>
            </a:r>
            <a:endParaRPr lang="en-US" dirty="0">
              <a:latin typeface="Century Schoolbook" panose="02040604050505020304" pitchFamily="18" charset="0"/>
            </a:endParaRPr>
          </a:p>
          <a:p>
            <a:pPr marL="971550" lvl="1" indent="-514350">
              <a:buFont typeface="+mj-lt"/>
              <a:buAutoNum type="arabicPeriod"/>
            </a:pPr>
            <a:endParaRPr lang="en-US" dirty="0" smtClean="0"/>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126909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Using captions to highlight</a:t>
            </a:r>
            <a:br>
              <a:rPr lang="en-US" dirty="0" smtClean="0">
                <a:latin typeface="Century Schoolbook" panose="02040604050505020304" pitchFamily="18" charset="0"/>
              </a:rPr>
            </a:br>
            <a:r>
              <a:rPr lang="en-US" dirty="0" smtClean="0">
                <a:latin typeface="Century Schoolbook" panose="02040604050505020304" pitchFamily="18" charset="0"/>
              </a:rPr>
              <a:t>“good facts” and “good law”</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normAutofit/>
          </a:bodyPr>
          <a:lstStyle/>
          <a:p>
            <a:pPr marL="0" indent="0">
              <a:buNone/>
            </a:pPr>
            <a:r>
              <a:rPr lang="en-US" u="sng" dirty="0" smtClean="0">
                <a:latin typeface="Century Schoolbook" panose="02040604050505020304" pitchFamily="18" charset="0"/>
              </a:rPr>
              <a:t>In the Statement of Facts:</a:t>
            </a:r>
          </a:p>
          <a:p>
            <a:pPr marL="514350" indent="-514350">
              <a:buFont typeface="+mj-lt"/>
              <a:buAutoNum type="arabicPeriod"/>
            </a:pPr>
            <a:r>
              <a:rPr lang="en-US" b="1" dirty="0" smtClean="0">
                <a:latin typeface="Century Schoolbook" panose="02040604050505020304" pitchFamily="18" charset="0"/>
              </a:rPr>
              <a:t>After </a:t>
            </a:r>
            <a:r>
              <a:rPr lang="en-US" b="1" dirty="0">
                <a:latin typeface="Century Schoolbook" panose="02040604050505020304" pitchFamily="18" charset="0"/>
              </a:rPr>
              <a:t>20 </a:t>
            </a:r>
            <a:r>
              <a:rPr lang="en-US" b="1" dirty="0" smtClean="0">
                <a:latin typeface="Century Schoolbook" panose="02040604050505020304" pitchFamily="18" charset="0"/>
              </a:rPr>
              <a:t>minutes </a:t>
            </a:r>
            <a:r>
              <a:rPr lang="en-US" b="1" dirty="0">
                <a:latin typeface="Century Schoolbook" panose="02040604050505020304" pitchFamily="18" charset="0"/>
              </a:rPr>
              <a:t>of running checks, Officer Miller knew that he didn’t “have anything on” Mr. Smith, but continued the detention</a:t>
            </a:r>
            <a:r>
              <a:rPr lang="en-US" b="1" dirty="0" smtClean="0">
                <a:latin typeface="Century Schoolbook" panose="02040604050505020304" pitchFamily="18" charset="0"/>
              </a:rPr>
              <a:t>.</a:t>
            </a:r>
          </a:p>
          <a:p>
            <a:pPr marL="0" indent="0">
              <a:buNone/>
            </a:pPr>
            <a:endParaRPr lang="en-US" dirty="0">
              <a:latin typeface="Century Schoolbook" panose="02040604050505020304" pitchFamily="18" charset="0"/>
            </a:endParaRPr>
          </a:p>
          <a:p>
            <a:pPr marL="0" indent="0">
              <a:buNone/>
            </a:pPr>
            <a:r>
              <a:rPr lang="en-US" u="sng" dirty="0" smtClean="0">
                <a:latin typeface="Century Schoolbook" panose="02040604050505020304" pitchFamily="18" charset="0"/>
              </a:rPr>
              <a:t>In the Argument:</a:t>
            </a:r>
          </a:p>
          <a:p>
            <a:pPr marL="514350" indent="-514350">
              <a:buFont typeface="+mj-lt"/>
              <a:buAutoNum type="arabicPeriod"/>
            </a:pPr>
            <a:r>
              <a:rPr lang="en-US" b="1" dirty="0" smtClean="0">
                <a:latin typeface="Century Schoolbook" panose="02040604050505020304" pitchFamily="18" charset="0"/>
              </a:rPr>
              <a:t>The </a:t>
            </a:r>
            <a:r>
              <a:rPr lang="en-US" b="1" dirty="0">
                <a:latin typeface="Century Schoolbook" panose="02040604050505020304" pitchFamily="18" charset="0"/>
              </a:rPr>
              <a:t>agents failed to “diligently pursu[e]” a means of investigation that was likely to resolve their suspicions “very soon</a:t>
            </a:r>
            <a:r>
              <a:rPr lang="en-US" b="1" dirty="0" smtClean="0">
                <a:latin typeface="Century Schoolbook" panose="02040604050505020304" pitchFamily="18" charset="0"/>
              </a:rPr>
              <a:t>.”</a:t>
            </a:r>
            <a:endParaRPr lang="en-US" b="1" dirty="0">
              <a:latin typeface="Century Schoolbook" panose="02040604050505020304" pitchFamily="18" charset="0"/>
            </a:endParaRPr>
          </a:p>
        </p:txBody>
      </p:sp>
    </p:spTree>
    <p:extLst>
      <p:ext uri="{BB962C8B-B14F-4D97-AF65-F5344CB8AC3E}">
        <p14:creationId xmlns:p14="http://schemas.microsoft.com/office/powerpoint/2010/main" val="274729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Storyless (i.e., heartless)</a:t>
            </a:r>
            <a:br>
              <a:rPr lang="en-US" dirty="0" smtClean="0">
                <a:latin typeface="Century Schoolbook" panose="02040604050505020304" pitchFamily="18" charset="0"/>
              </a:rPr>
            </a:br>
            <a:r>
              <a:rPr lang="en-US" dirty="0" smtClean="0">
                <a:latin typeface="Century Schoolbook" panose="02040604050505020304" pitchFamily="18" charset="0"/>
              </a:rPr>
              <a:t>Statement of Facts</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r>
              <a:rPr lang="en-US" dirty="0" smtClean="0"/>
              <a:t>	</a:t>
            </a:r>
          </a:p>
          <a:p>
            <a:pPr marL="0" indent="0">
              <a:buNone/>
            </a:pPr>
            <a:r>
              <a:rPr lang="en-US" dirty="0"/>
              <a:t>	</a:t>
            </a:r>
            <a:r>
              <a:rPr lang="en-US" dirty="0" smtClean="0"/>
              <a:t>The government charged Defendant with …</a:t>
            </a:r>
          </a:p>
          <a:p>
            <a:pPr marL="0" indent="0">
              <a:buNone/>
            </a:pPr>
            <a:endParaRPr lang="en-US" dirty="0" smtClean="0"/>
          </a:p>
          <a:p>
            <a:pPr marL="0" indent="0">
              <a:buNone/>
            </a:pPr>
            <a:r>
              <a:rPr lang="en-US" dirty="0"/>
              <a:t>	</a:t>
            </a:r>
            <a:r>
              <a:rPr lang="en-US" dirty="0" smtClean="0"/>
              <a:t>At trial, Officer Johnson testified …</a:t>
            </a:r>
          </a:p>
          <a:p>
            <a:pPr marL="0" indent="0">
              <a:buNone/>
            </a:pPr>
            <a:endParaRPr lang="en-US" dirty="0" smtClean="0"/>
          </a:p>
          <a:p>
            <a:pPr marL="0" indent="0">
              <a:buNone/>
            </a:pPr>
            <a:r>
              <a:rPr lang="en-US" dirty="0"/>
              <a:t>	</a:t>
            </a:r>
            <a:r>
              <a:rPr lang="en-US" dirty="0" smtClean="0"/>
              <a:t>Next, Agent Smith testified …</a:t>
            </a:r>
          </a:p>
          <a:p>
            <a:pPr marL="0" indent="0">
              <a:buNone/>
            </a:pPr>
            <a:endParaRPr lang="en-US" dirty="0" smtClean="0"/>
          </a:p>
          <a:p>
            <a:pPr marL="0" indent="0">
              <a:buNone/>
            </a:pPr>
            <a:r>
              <a:rPr lang="en-US" dirty="0"/>
              <a:t>	</a:t>
            </a:r>
            <a:r>
              <a:rPr lang="en-US" dirty="0" smtClean="0"/>
              <a:t>Finally, Defendant testified …</a:t>
            </a:r>
            <a:endParaRPr lang="en-US" dirty="0"/>
          </a:p>
        </p:txBody>
      </p:sp>
    </p:spTree>
    <p:extLst>
      <p:ext uri="{BB962C8B-B14F-4D97-AF65-F5344CB8AC3E}">
        <p14:creationId xmlns:p14="http://schemas.microsoft.com/office/powerpoint/2010/main" val="31186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6897"/>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400" dirty="0" smtClean="0">
                <a:latin typeface="Century Schoolbook" panose="02040604050505020304" pitchFamily="18" charset="0"/>
              </a:rPr>
              <a:t>Eyes = Statement of Issues</a:t>
            </a:r>
            <a:endParaRPr lang="en-US" sz="4400" dirty="0">
              <a:latin typeface="Century Schoolbook" panose="02040604050505020304" pitchFamily="18" charset="0"/>
            </a:endParaRPr>
          </a:p>
        </p:txBody>
      </p:sp>
      <p:pic>
        <p:nvPicPr>
          <p:cNvPr id="4" name="Picture 3"/>
          <p:cNvPicPr>
            <a:picLocks noChangeAspect="1"/>
          </p:cNvPicPr>
          <p:nvPr/>
        </p:nvPicPr>
        <p:blipFill>
          <a:blip r:embed="rId2"/>
          <a:stretch>
            <a:fillRect/>
          </a:stretch>
        </p:blipFill>
        <p:spPr>
          <a:xfrm>
            <a:off x="3452812" y="1313936"/>
            <a:ext cx="5286375" cy="2895600"/>
          </a:xfrm>
          <a:prstGeom prst="rect">
            <a:avLst/>
          </a:prstGeom>
        </p:spPr>
      </p:pic>
    </p:spTree>
    <p:extLst>
      <p:ext uri="{BB962C8B-B14F-4D97-AF65-F5344CB8AC3E}">
        <p14:creationId xmlns:p14="http://schemas.microsoft.com/office/powerpoint/2010/main" val="3739111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latin typeface="Century Schoolbook" panose="02040604050505020304" pitchFamily="18" charset="0"/>
              </a:rPr>
              <a:t>	Whether the district court erred in denying defendant’s request for a self-defense instruction.</a:t>
            </a:r>
            <a:endParaRPr lang="en-US" dirty="0">
              <a:latin typeface="Century Schoolbook" panose="02040604050505020304" pitchFamily="18" charset="0"/>
            </a:endParaRPr>
          </a:p>
        </p:txBody>
      </p:sp>
    </p:spTree>
    <p:extLst>
      <p:ext uri="{BB962C8B-B14F-4D97-AF65-F5344CB8AC3E}">
        <p14:creationId xmlns:p14="http://schemas.microsoft.com/office/powerpoint/2010/main" val="1110983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92756"/>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838200" y="1087395"/>
            <a:ext cx="10515600" cy="5089568"/>
          </a:xfrm>
        </p:spPr>
        <p:txBody>
          <a:bodyPr>
            <a:normAutofit/>
          </a:bodyPr>
          <a:lstStyle/>
          <a:p>
            <a:pPr marL="0" indent="0">
              <a:buNone/>
            </a:pPr>
            <a:r>
              <a:rPr lang="en-US" dirty="0" smtClean="0">
                <a:latin typeface="Century Schoolbook" panose="02040604050505020304" pitchFamily="18" charset="0"/>
              </a:rPr>
              <a:t>	</a:t>
            </a:r>
            <a:r>
              <a:rPr lang="en-US" b="1" dirty="0" smtClean="0">
                <a:latin typeface="Century Schoolbook" panose="02040604050505020304" pitchFamily="18" charset="0"/>
              </a:rPr>
              <a:t>Refusal </a:t>
            </a:r>
            <a:r>
              <a:rPr lang="en-US" b="1" dirty="0">
                <a:latin typeface="Century Schoolbook" panose="02040604050505020304" pitchFamily="18" charset="0"/>
              </a:rPr>
              <a:t>to instruct jury on self-defense.</a:t>
            </a:r>
            <a:r>
              <a:rPr lang="en-US" dirty="0">
                <a:latin typeface="Century Schoolbook" panose="02040604050505020304" pitchFamily="18" charset="0"/>
              </a:rPr>
              <a:t> A district court commits per se reversible error when it refuses a criminal defendant’s request that it instruct the jury on a defense that is supported by law and has some foundation in the evidence. It was undisputed here that Mr. </a:t>
            </a:r>
            <a:r>
              <a:rPr lang="en-US" dirty="0" smtClean="0">
                <a:latin typeface="Century Schoolbook" panose="02040604050505020304" pitchFamily="18" charset="0"/>
              </a:rPr>
              <a:t>Jones’ </a:t>
            </a:r>
            <a:r>
              <a:rPr lang="en-US" dirty="0">
                <a:latin typeface="Century Schoolbook" panose="02040604050505020304" pitchFamily="18" charset="0"/>
              </a:rPr>
              <a:t>requested self-defense instruction was supported by law, and the trial evidence indicated that Mr. </a:t>
            </a:r>
            <a:r>
              <a:rPr lang="en-US" dirty="0" smtClean="0">
                <a:latin typeface="Century Schoolbook" panose="02040604050505020304" pitchFamily="18" charset="0"/>
              </a:rPr>
              <a:t>Smith </a:t>
            </a:r>
            <a:r>
              <a:rPr lang="en-US" dirty="0">
                <a:latin typeface="Century Schoolbook" panose="02040604050505020304" pitchFamily="18" charset="0"/>
              </a:rPr>
              <a:t>was injured, likely by a knife, during a fight with Mr. </a:t>
            </a:r>
            <a:r>
              <a:rPr lang="en-US" dirty="0" smtClean="0">
                <a:latin typeface="Century Schoolbook" panose="02040604050505020304" pitchFamily="18" charset="0"/>
              </a:rPr>
              <a:t>Jones, </a:t>
            </a:r>
            <a:r>
              <a:rPr lang="en-US" dirty="0">
                <a:latin typeface="Century Schoolbook" panose="02040604050505020304" pitchFamily="18" charset="0"/>
              </a:rPr>
              <a:t>but did not establish who introduced the knife into the fight or how Mr. </a:t>
            </a:r>
            <a:r>
              <a:rPr lang="en-US" dirty="0" smtClean="0">
                <a:latin typeface="Century Schoolbook" panose="02040604050505020304" pitchFamily="18" charset="0"/>
              </a:rPr>
              <a:t>Smith </a:t>
            </a:r>
            <a:r>
              <a:rPr lang="en-US" dirty="0">
                <a:latin typeface="Century Schoolbook" panose="02040604050505020304" pitchFamily="18" charset="0"/>
              </a:rPr>
              <a:t>was injured. Did the district court err in refusing to give the jury a self-defense instruction?</a:t>
            </a:r>
          </a:p>
        </p:txBody>
      </p:sp>
    </p:spTree>
    <p:extLst>
      <p:ext uri="{BB962C8B-B14F-4D97-AF65-F5344CB8AC3E}">
        <p14:creationId xmlns:p14="http://schemas.microsoft.com/office/powerpoint/2010/main" val="3893601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b="1" dirty="0">
                <a:latin typeface="Century Schoolbook" panose="02040604050505020304" pitchFamily="18" charset="0"/>
              </a:rPr>
              <a:t>	</a:t>
            </a:r>
            <a:r>
              <a:rPr lang="en-US" b="1" dirty="0" smtClean="0">
                <a:latin typeface="Century Schoolbook" panose="02040604050505020304" pitchFamily="18" charset="0"/>
              </a:rPr>
              <a:t>Refusal </a:t>
            </a:r>
            <a:r>
              <a:rPr lang="en-US" b="1" dirty="0">
                <a:latin typeface="Century Schoolbook" panose="02040604050505020304" pitchFamily="18" charset="0"/>
              </a:rPr>
              <a:t>to instruct jury on self-defense</a:t>
            </a:r>
            <a:r>
              <a:rPr lang="en-US" b="1" dirty="0" smtClean="0">
                <a:latin typeface="Century Schoolbook" panose="02040604050505020304" pitchFamily="18" charset="0"/>
              </a:rPr>
              <a:t>.</a:t>
            </a:r>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lgn="ctr">
              <a:buNone/>
            </a:pPr>
            <a:r>
              <a:rPr lang="en-US" dirty="0" smtClean="0">
                <a:latin typeface="Century Schoolbook" panose="02040604050505020304" pitchFamily="18" charset="0"/>
              </a:rPr>
              <a:t>(Identify the issue “at a glance.”)</a:t>
            </a:r>
            <a:endParaRPr lang="en-US" dirty="0"/>
          </a:p>
        </p:txBody>
      </p:sp>
    </p:spTree>
    <p:extLst>
      <p:ext uri="{BB962C8B-B14F-4D97-AF65-F5344CB8AC3E}">
        <p14:creationId xmlns:p14="http://schemas.microsoft.com/office/powerpoint/2010/main" val="481430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latin typeface="Century Schoolbook" panose="02040604050505020304" pitchFamily="18" charset="0"/>
            </a:endParaRPr>
          </a:p>
          <a:p>
            <a:pPr marL="0" indent="0">
              <a:buNone/>
            </a:pPr>
            <a:r>
              <a:rPr lang="en-US" dirty="0">
                <a:latin typeface="Century Schoolbook" panose="02040604050505020304" pitchFamily="18" charset="0"/>
              </a:rPr>
              <a:t>	</a:t>
            </a:r>
            <a:r>
              <a:rPr lang="en-US" dirty="0" smtClean="0">
                <a:latin typeface="Century Schoolbook" panose="02040604050505020304" pitchFamily="18" charset="0"/>
              </a:rPr>
              <a:t>A </a:t>
            </a:r>
            <a:r>
              <a:rPr lang="en-US" dirty="0">
                <a:latin typeface="Century Schoolbook" panose="02040604050505020304" pitchFamily="18" charset="0"/>
              </a:rPr>
              <a:t>district court commits per se reversible error when it refuses a criminal defendant’s request that it instruct the jury on a defense that is supported by law and has some foundation in the evidence</a:t>
            </a:r>
            <a:r>
              <a:rPr lang="en-US" dirty="0" smtClean="0">
                <a:latin typeface="Century Schoolbook" panose="02040604050505020304" pitchFamily="18" charset="0"/>
              </a:rPr>
              <a:t>.</a:t>
            </a:r>
          </a:p>
          <a:p>
            <a:pPr marL="0" indent="0">
              <a:buNone/>
            </a:pPr>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lgn="ctr">
              <a:buNone/>
            </a:pPr>
            <a:r>
              <a:rPr lang="en-US" dirty="0" smtClean="0">
                <a:latin typeface="Century Schoolbook" panose="02040604050505020304" pitchFamily="18" charset="0"/>
              </a:rPr>
              <a:t>(Identify the rule governing the issue.)</a:t>
            </a:r>
            <a:endParaRPr lang="en-US" dirty="0"/>
          </a:p>
        </p:txBody>
      </p:sp>
    </p:spTree>
    <p:extLst>
      <p:ext uri="{BB962C8B-B14F-4D97-AF65-F5344CB8AC3E}">
        <p14:creationId xmlns:p14="http://schemas.microsoft.com/office/powerpoint/2010/main" val="931613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smtClean="0">
              <a:latin typeface="Century Schoolbook" panose="02040604050505020304" pitchFamily="18" charset="0"/>
            </a:endParaRPr>
          </a:p>
          <a:p>
            <a:pPr marL="0" indent="0">
              <a:buNone/>
            </a:pPr>
            <a:r>
              <a:rPr lang="en-US" dirty="0" smtClean="0">
                <a:latin typeface="Century Schoolbook" panose="02040604050505020304" pitchFamily="18" charset="0"/>
              </a:rPr>
              <a:t>	It </a:t>
            </a:r>
            <a:r>
              <a:rPr lang="en-US" dirty="0">
                <a:latin typeface="Century Schoolbook" panose="02040604050505020304" pitchFamily="18" charset="0"/>
              </a:rPr>
              <a:t>was undisputed here that Mr. Jones’ requested self-defense instruction was supported by law, and the trial evidence indicated that Mr. Smith was injured, likely by a knife, during a fight with Mr. Jones, but did not establish who introduced the knife into the fight or how Mr. Smith was injured</a:t>
            </a:r>
            <a:r>
              <a:rPr lang="en-US" dirty="0" smtClean="0">
                <a:latin typeface="Century Schoolbook" panose="02040604050505020304" pitchFamily="18" charset="0"/>
              </a:rPr>
              <a:t>.</a:t>
            </a:r>
          </a:p>
          <a:p>
            <a:pPr marL="0" indent="0">
              <a:buNone/>
            </a:pPr>
            <a:endParaRPr lang="en-US" dirty="0">
              <a:latin typeface="Century Schoolbook" panose="02040604050505020304" pitchFamily="18" charset="0"/>
            </a:endParaRPr>
          </a:p>
          <a:p>
            <a:pPr marL="0" indent="0" algn="ctr">
              <a:buNone/>
            </a:pPr>
            <a:r>
              <a:rPr lang="en-US" dirty="0" smtClean="0">
                <a:latin typeface="Century Schoolbook" panose="02040604050505020304" pitchFamily="18" charset="0"/>
              </a:rPr>
              <a:t>(Summarize undisputed facts relating to the issue.)</a:t>
            </a:r>
            <a:endParaRPr lang="en-US" dirty="0"/>
          </a:p>
        </p:txBody>
      </p:sp>
    </p:spTree>
    <p:extLst>
      <p:ext uri="{BB962C8B-B14F-4D97-AF65-F5344CB8AC3E}">
        <p14:creationId xmlns:p14="http://schemas.microsoft.com/office/powerpoint/2010/main" val="3382232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r>
              <a:rPr lang="en-US" dirty="0">
                <a:latin typeface="Century Schoolbook" panose="02040604050505020304" pitchFamily="18" charset="0"/>
              </a:rPr>
              <a:t>	</a:t>
            </a:r>
            <a:r>
              <a:rPr lang="en-US" dirty="0" smtClean="0">
                <a:latin typeface="Century Schoolbook" panose="02040604050505020304" pitchFamily="18" charset="0"/>
              </a:rPr>
              <a:t>Did </a:t>
            </a:r>
            <a:r>
              <a:rPr lang="en-US" dirty="0">
                <a:latin typeface="Century Schoolbook" panose="02040604050505020304" pitchFamily="18" charset="0"/>
              </a:rPr>
              <a:t>the district court err in refusing to give the jury a self-defense instruction</a:t>
            </a:r>
            <a:r>
              <a:rPr lang="en-US" dirty="0" smtClean="0">
                <a:latin typeface="Century Schoolbook" panose="02040604050505020304" pitchFamily="18" charset="0"/>
              </a:rPr>
              <a:t>?</a:t>
            </a:r>
          </a:p>
          <a:p>
            <a:pPr marL="0" indent="0">
              <a:buNone/>
            </a:pPr>
            <a:endParaRPr lang="en-US" dirty="0" smtClean="0">
              <a:latin typeface="Century Schoolbook" panose="02040604050505020304" pitchFamily="18" charset="0"/>
            </a:endParaRPr>
          </a:p>
          <a:p>
            <a:pPr marL="0" indent="0" algn="ctr">
              <a:buNone/>
            </a:pPr>
            <a:r>
              <a:rPr lang="en-US" dirty="0" smtClean="0">
                <a:latin typeface="Century Schoolbook" panose="02040604050505020304" pitchFamily="18" charset="0"/>
              </a:rPr>
              <a:t>(Identify the ultimate question, with standard of review.)</a:t>
            </a:r>
            <a:endParaRPr lang="en-US" dirty="0">
              <a:latin typeface="Century Schoolbook" panose="02040604050505020304" pitchFamily="18" charset="0"/>
            </a:endParaRPr>
          </a:p>
          <a:p>
            <a:pPr marL="0" indent="0">
              <a:buNone/>
            </a:pPr>
            <a:endParaRPr lang="en-US" dirty="0"/>
          </a:p>
        </p:txBody>
      </p:sp>
    </p:spTree>
    <p:extLst>
      <p:ext uri="{BB962C8B-B14F-4D97-AF65-F5344CB8AC3E}">
        <p14:creationId xmlns:p14="http://schemas.microsoft.com/office/powerpoint/2010/main" val="3072485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38200" y="1268627"/>
            <a:ext cx="10515600" cy="4908336"/>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400" dirty="0" smtClean="0">
                <a:latin typeface="Century Schoolbook" panose="02040604050505020304" pitchFamily="18" charset="0"/>
              </a:rPr>
              <a:t>Face = Introduction</a:t>
            </a:r>
            <a:endParaRPr lang="en-US" sz="4400" dirty="0">
              <a:latin typeface="Century Schoolbook" panose="02040604050505020304" pitchFamily="18" charset="0"/>
            </a:endParaRPr>
          </a:p>
        </p:txBody>
      </p:sp>
      <p:pic>
        <p:nvPicPr>
          <p:cNvPr id="4" name="Picture 3"/>
          <p:cNvPicPr>
            <a:picLocks noChangeAspect="1"/>
          </p:cNvPicPr>
          <p:nvPr/>
        </p:nvPicPr>
        <p:blipFill>
          <a:blip r:embed="rId2"/>
          <a:stretch>
            <a:fillRect/>
          </a:stretch>
        </p:blipFill>
        <p:spPr>
          <a:xfrm>
            <a:off x="5217008" y="2113005"/>
            <a:ext cx="1757983" cy="2178908"/>
          </a:xfrm>
          <a:prstGeom prst="rect">
            <a:avLst/>
          </a:prstGeom>
        </p:spPr>
      </p:pic>
    </p:spTree>
    <p:extLst>
      <p:ext uri="{BB962C8B-B14F-4D97-AF65-F5344CB8AC3E}">
        <p14:creationId xmlns:p14="http://schemas.microsoft.com/office/powerpoint/2010/main" val="3992207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194"/>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838200" y="601362"/>
            <a:ext cx="10515600" cy="5575601"/>
          </a:xfrm>
        </p:spPr>
        <p:txBody>
          <a:bodyPr>
            <a:normAutofit fontScale="62500" lnSpcReduction="20000"/>
          </a:bodyPr>
          <a:lstStyle/>
          <a:p>
            <a:pPr marL="0" indent="0" algn="ctr">
              <a:buNone/>
            </a:pPr>
            <a:r>
              <a:rPr lang="en-US" b="1" dirty="0">
                <a:latin typeface="Century Schoolbook" panose="02040604050505020304" pitchFamily="18" charset="0"/>
              </a:rPr>
              <a:t>Introduction</a:t>
            </a:r>
          </a:p>
          <a:p>
            <a:pPr marL="0" indent="0">
              <a:lnSpc>
                <a:spcPct val="120000"/>
              </a:lnSpc>
              <a:buNone/>
            </a:pPr>
            <a:r>
              <a:rPr lang="en-US" dirty="0">
                <a:latin typeface="Century Schoolbook" panose="02040604050505020304" pitchFamily="18" charset="0"/>
              </a:rPr>
              <a:t>	</a:t>
            </a:r>
            <a:r>
              <a:rPr lang="en-US" dirty="0" smtClean="0">
                <a:latin typeface="Century Schoolbook" panose="02040604050505020304" pitchFamily="18" charset="0"/>
              </a:rPr>
              <a:t>John Miller </a:t>
            </a:r>
            <a:r>
              <a:rPr lang="en-US" dirty="0">
                <a:latin typeface="Century Schoolbook" panose="02040604050505020304" pitchFamily="18" charset="0"/>
              </a:rPr>
              <a:t>is a 39-year-old construction worker, field laborer, father of three, and member of the Gila River Indian Community, which occupies a reservation just south of Phoenix, Arizona. In early 2014 Mr. </a:t>
            </a:r>
            <a:r>
              <a:rPr lang="en-US" dirty="0" smtClean="0">
                <a:latin typeface="Century Schoolbook" panose="02040604050505020304" pitchFamily="18" charset="0"/>
              </a:rPr>
              <a:t>Miller </a:t>
            </a:r>
            <a:r>
              <a:rPr lang="en-US" dirty="0">
                <a:latin typeface="Century Schoolbook" panose="02040604050505020304" pitchFamily="18" charset="0"/>
              </a:rPr>
              <a:t>had a fight with his father’s girlfriend’s son </a:t>
            </a:r>
            <a:r>
              <a:rPr lang="en-US" dirty="0" smtClean="0">
                <a:latin typeface="Century Schoolbook" panose="02040604050505020304" pitchFamily="18" charset="0"/>
              </a:rPr>
              <a:t>Albert Jones, </a:t>
            </a:r>
            <a:r>
              <a:rPr lang="en-US" dirty="0">
                <a:latin typeface="Century Schoolbook" panose="02040604050505020304" pitchFamily="18" charset="0"/>
              </a:rPr>
              <a:t>during which Mr. </a:t>
            </a:r>
            <a:r>
              <a:rPr lang="en-US" dirty="0" smtClean="0">
                <a:latin typeface="Century Schoolbook" panose="02040604050505020304" pitchFamily="18" charset="0"/>
              </a:rPr>
              <a:t>Jones </a:t>
            </a:r>
            <a:r>
              <a:rPr lang="en-US" dirty="0">
                <a:latin typeface="Century Schoolbook" panose="02040604050505020304" pitchFamily="18" charset="0"/>
              </a:rPr>
              <a:t>sustained a wound to the side of his head. The government charged Mr. </a:t>
            </a:r>
            <a:r>
              <a:rPr lang="en-US" dirty="0" smtClean="0">
                <a:latin typeface="Century Schoolbook" panose="02040604050505020304" pitchFamily="18" charset="0"/>
              </a:rPr>
              <a:t>Miller </a:t>
            </a:r>
            <a:r>
              <a:rPr lang="en-US" dirty="0">
                <a:latin typeface="Century Schoolbook" panose="02040604050505020304" pitchFamily="18" charset="0"/>
              </a:rPr>
              <a:t>with assault resulting in serious bodily injury and assault with a dangerous weapon. The prosecutor struck an Asian-American from the jury over Mr. </a:t>
            </a:r>
            <a:r>
              <a:rPr lang="en-US" dirty="0" smtClean="0">
                <a:latin typeface="Century Schoolbook" panose="02040604050505020304" pitchFamily="18" charset="0"/>
              </a:rPr>
              <a:t>Miller’s </a:t>
            </a:r>
            <a:r>
              <a:rPr lang="en-US" dirty="0">
                <a:latin typeface="Century Schoolbook" panose="02040604050505020304" pitchFamily="18" charset="0"/>
              </a:rPr>
              <a:t>objection, explaining (among other things) that the juror volunteered at science fiction conventions “which leads to giving more weight to fantasy rather than fact.” Mr. </a:t>
            </a:r>
            <a:r>
              <a:rPr lang="en-US" dirty="0" smtClean="0">
                <a:latin typeface="Century Schoolbook" panose="02040604050505020304" pitchFamily="18" charset="0"/>
              </a:rPr>
              <a:t>Miller’s </a:t>
            </a:r>
            <a:r>
              <a:rPr lang="en-US" dirty="0">
                <a:latin typeface="Century Schoolbook" panose="02040604050505020304" pitchFamily="18" charset="0"/>
              </a:rPr>
              <a:t>defense at trial was self-defense, but the district court refused to give the jury a self-defense instruction. Over Mr. </a:t>
            </a:r>
            <a:r>
              <a:rPr lang="en-US" dirty="0" smtClean="0">
                <a:latin typeface="Century Schoolbook" panose="02040604050505020304" pitchFamily="18" charset="0"/>
              </a:rPr>
              <a:t>Miller’s </a:t>
            </a:r>
            <a:r>
              <a:rPr lang="en-US" dirty="0">
                <a:latin typeface="Century Schoolbook" panose="02040604050505020304" pitchFamily="18" charset="0"/>
              </a:rPr>
              <a:t>objection, the district court permitted the government to state in its closing argument that one of its witnesses testified that he saw Mr. </a:t>
            </a:r>
            <a:r>
              <a:rPr lang="en-US" dirty="0" smtClean="0">
                <a:latin typeface="Century Schoolbook" panose="02040604050505020304" pitchFamily="18" charset="0"/>
              </a:rPr>
              <a:t>Miller </a:t>
            </a:r>
            <a:r>
              <a:rPr lang="en-US" dirty="0">
                <a:latin typeface="Century Schoolbook" panose="02040604050505020304" pitchFamily="18" charset="0"/>
              </a:rPr>
              <a:t>“slashing at” Mr. </a:t>
            </a:r>
            <a:r>
              <a:rPr lang="en-US" dirty="0" smtClean="0">
                <a:latin typeface="Century Schoolbook" panose="02040604050505020304" pitchFamily="18" charset="0"/>
              </a:rPr>
              <a:t>Jones </a:t>
            </a:r>
            <a:r>
              <a:rPr lang="en-US" dirty="0">
                <a:latin typeface="Century Schoolbook" panose="02040604050505020304" pitchFamily="18" charset="0"/>
              </a:rPr>
              <a:t>with a shiny object, although the witness only testified to Mr. </a:t>
            </a:r>
            <a:r>
              <a:rPr lang="en-US" dirty="0" smtClean="0">
                <a:latin typeface="Century Schoolbook" panose="02040604050505020304" pitchFamily="18" charset="0"/>
              </a:rPr>
              <a:t>Miller </a:t>
            </a:r>
            <a:r>
              <a:rPr lang="en-US" dirty="0">
                <a:latin typeface="Century Schoolbook" panose="02040604050505020304" pitchFamily="18" charset="0"/>
              </a:rPr>
              <a:t>“[t]rying to get” Mr. </a:t>
            </a:r>
            <a:r>
              <a:rPr lang="en-US" dirty="0" smtClean="0">
                <a:latin typeface="Century Schoolbook" panose="02040604050505020304" pitchFamily="18" charset="0"/>
              </a:rPr>
              <a:t>Jones </a:t>
            </a:r>
            <a:r>
              <a:rPr lang="en-US" dirty="0">
                <a:latin typeface="Century Schoolbook" panose="02040604050505020304" pitchFamily="18" charset="0"/>
              </a:rPr>
              <a:t>with something shiny, evidently from the opposite side of a door. The jury convicted Mr. </a:t>
            </a:r>
            <a:r>
              <a:rPr lang="en-US" dirty="0" smtClean="0">
                <a:latin typeface="Century Schoolbook" panose="02040604050505020304" pitchFamily="18" charset="0"/>
              </a:rPr>
              <a:t>Miller </a:t>
            </a:r>
            <a:r>
              <a:rPr lang="en-US" dirty="0">
                <a:latin typeface="Century Schoolbook" panose="02040604050505020304" pitchFamily="18" charset="0"/>
              </a:rPr>
              <a:t>of assault resulting in serious bodily injury but acquitted him of assault with a dangerous weapon, and the district court sentenced him to 108 months of incarceration. Mr. </a:t>
            </a:r>
            <a:r>
              <a:rPr lang="en-US" dirty="0" smtClean="0">
                <a:latin typeface="Century Schoolbook" panose="02040604050505020304" pitchFamily="18" charset="0"/>
              </a:rPr>
              <a:t>Miller </a:t>
            </a:r>
            <a:r>
              <a:rPr lang="en-US" dirty="0">
                <a:latin typeface="Century Schoolbook" panose="02040604050505020304" pitchFamily="18" charset="0"/>
              </a:rPr>
              <a:t>now appeals</a:t>
            </a:r>
            <a:r>
              <a:rPr lang="en-US" dirty="0" smtClean="0">
                <a:latin typeface="Century Schoolbook" panose="02040604050505020304" pitchFamily="18" charset="0"/>
              </a:rPr>
              <a:t>.</a:t>
            </a:r>
            <a:endParaRPr lang="en-US" dirty="0">
              <a:latin typeface="Century Schoolbook" panose="02040604050505020304" pitchFamily="18" charset="0"/>
            </a:endParaRPr>
          </a:p>
        </p:txBody>
      </p:sp>
    </p:spTree>
    <p:extLst>
      <p:ext uri="{BB962C8B-B14F-4D97-AF65-F5344CB8AC3E}">
        <p14:creationId xmlns:p14="http://schemas.microsoft.com/office/powerpoint/2010/main" val="2550427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38200" y="1416908"/>
            <a:ext cx="10515600" cy="4760055"/>
          </a:xfrm>
        </p:spPr>
        <p:txBody>
          <a:bodyPr/>
          <a:lstStyle/>
          <a:p>
            <a:pPr marL="0" indent="0">
              <a:buNone/>
            </a:pPr>
            <a:r>
              <a:rPr lang="en-US" dirty="0" smtClean="0">
                <a:latin typeface="Century Schoolbook" panose="02040604050505020304" pitchFamily="18" charset="0"/>
              </a:rPr>
              <a:t>	John </a:t>
            </a:r>
            <a:r>
              <a:rPr lang="en-US" dirty="0">
                <a:latin typeface="Century Schoolbook" panose="02040604050505020304" pitchFamily="18" charset="0"/>
              </a:rPr>
              <a:t>Miller is a 39-year-old construction worker, field laborer, father of three, and member of the Gila River Indian Community, which occupies a reservation just south of Phoenix, Arizona</a:t>
            </a:r>
            <a:r>
              <a:rPr lang="en-US" dirty="0" smtClean="0">
                <a:latin typeface="Century Schoolbook" panose="02040604050505020304" pitchFamily="18" charset="0"/>
              </a:rPr>
              <a:t>.</a:t>
            </a:r>
          </a:p>
          <a:p>
            <a:pPr marL="0" indent="0">
              <a:buNone/>
            </a:pPr>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lgn="ctr">
              <a:buNone/>
            </a:pPr>
            <a:r>
              <a:rPr lang="en-US" dirty="0" smtClean="0">
                <a:latin typeface="Century Schoolbook" panose="02040604050505020304" pitchFamily="18" charset="0"/>
              </a:rPr>
              <a:t>(Humanize the client with facts from the Presentence Report.)</a:t>
            </a:r>
            <a:endParaRPr lang="en-US" dirty="0"/>
          </a:p>
        </p:txBody>
      </p:sp>
    </p:spTree>
    <p:extLst>
      <p:ext uri="{BB962C8B-B14F-4D97-AF65-F5344CB8AC3E}">
        <p14:creationId xmlns:p14="http://schemas.microsoft.com/office/powerpoint/2010/main" val="239250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Storytelling Statement of Facts</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	</a:t>
            </a:r>
            <a:r>
              <a:rPr lang="en-US" dirty="0" smtClean="0">
                <a:latin typeface="Century Schoolbook" panose="02040604050505020304" pitchFamily="18" charset="0"/>
              </a:rPr>
              <a:t>John’s crime began and ended when, on the afternoon of Sunday, February 3, 2008, he placed a batch of Priority Mail parcels in a mailbox in Glendale, Arizona. The parcels did not contain explosives or poisons, real or counterfeit. They contained speech.</a:t>
            </a:r>
            <a:endParaRPr lang="en-US" dirty="0">
              <a:latin typeface="Century Schoolbook" panose="02040604050505020304" pitchFamily="18" charset="0"/>
            </a:endParaRPr>
          </a:p>
        </p:txBody>
      </p:sp>
    </p:spTree>
    <p:extLst>
      <p:ext uri="{BB962C8B-B14F-4D97-AF65-F5344CB8AC3E}">
        <p14:creationId xmlns:p14="http://schemas.microsoft.com/office/powerpoint/2010/main" val="3065000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latin typeface="Century Schoolbook" panose="02040604050505020304" pitchFamily="18" charset="0"/>
              </a:rPr>
              <a:t>	In </a:t>
            </a:r>
            <a:r>
              <a:rPr lang="en-US" dirty="0">
                <a:latin typeface="Century Schoolbook" panose="02040604050505020304" pitchFamily="18" charset="0"/>
              </a:rPr>
              <a:t>early 2014 Mr. Miller had a fight with his father’s girlfriend’s son Albert Jones, during which Mr. Jones sustained a wound to the side of his head</a:t>
            </a:r>
            <a:r>
              <a:rPr lang="en-US" dirty="0" smtClean="0">
                <a:latin typeface="Century Schoolbook" panose="02040604050505020304" pitchFamily="18" charset="0"/>
              </a:rPr>
              <a:t>. </a:t>
            </a:r>
            <a:r>
              <a:rPr lang="en-US" dirty="0">
                <a:latin typeface="Century Schoolbook" panose="02040604050505020304" pitchFamily="18" charset="0"/>
              </a:rPr>
              <a:t>The government charged Mr. Miller with assault resulting in serious bodily injury and assault with a dangerous weapon. </a:t>
            </a:r>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endParaRPr lang="en-US" dirty="0" smtClean="0">
              <a:latin typeface="Century Schoolbook" panose="02040604050505020304" pitchFamily="18" charset="0"/>
            </a:endParaRPr>
          </a:p>
          <a:p>
            <a:pPr marL="0" indent="0" algn="ctr">
              <a:buNone/>
            </a:pPr>
            <a:r>
              <a:rPr lang="en-US" dirty="0" smtClean="0">
                <a:latin typeface="Century Schoolbook" panose="02040604050505020304" pitchFamily="18" charset="0"/>
              </a:rPr>
              <a:t>(Identify the factual core of the case)</a:t>
            </a:r>
            <a:endParaRPr lang="en-US" dirty="0"/>
          </a:p>
        </p:txBody>
      </p:sp>
    </p:spTree>
    <p:extLst>
      <p:ext uri="{BB962C8B-B14F-4D97-AF65-F5344CB8AC3E}">
        <p14:creationId xmlns:p14="http://schemas.microsoft.com/office/powerpoint/2010/main" val="1329387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latin typeface="Century Schoolbook" panose="02040604050505020304" pitchFamily="18" charset="0"/>
            </a:endParaRPr>
          </a:p>
          <a:p>
            <a:pPr marL="0" indent="0">
              <a:buNone/>
            </a:pPr>
            <a:endParaRPr lang="en-US" dirty="0" smtClean="0">
              <a:latin typeface="Century Schoolbook" panose="02040604050505020304" pitchFamily="18" charset="0"/>
            </a:endParaRPr>
          </a:p>
          <a:p>
            <a:pPr marL="0" indent="0">
              <a:buNone/>
            </a:pPr>
            <a:r>
              <a:rPr lang="en-US" dirty="0" smtClean="0">
                <a:latin typeface="Century Schoolbook" panose="02040604050505020304" pitchFamily="18" charset="0"/>
              </a:rPr>
              <a:t>	The </a:t>
            </a:r>
            <a:r>
              <a:rPr lang="en-US" dirty="0">
                <a:latin typeface="Century Schoolbook" panose="02040604050505020304" pitchFamily="18" charset="0"/>
              </a:rPr>
              <a:t>prosecutor struck an Asian-American from the jury over Mr. Miller’s objection, explaining (among other things) that the juror volunteered at science fiction conventions “which leads to giving more weight to fantasy rather than fact.” </a:t>
            </a:r>
            <a:r>
              <a:rPr lang="en-US" dirty="0" smtClean="0">
                <a:latin typeface="Century Schoolbook" panose="02040604050505020304" pitchFamily="18" charset="0"/>
              </a:rPr>
              <a:t>. . .</a:t>
            </a:r>
          </a:p>
          <a:p>
            <a:pPr marL="0" indent="0">
              <a:buNone/>
            </a:pPr>
            <a:endParaRPr lang="en-US" dirty="0">
              <a:latin typeface="Century Schoolbook" panose="02040604050505020304" pitchFamily="18" charset="0"/>
            </a:endParaRPr>
          </a:p>
          <a:p>
            <a:pPr marL="0" indent="0">
              <a:buNone/>
            </a:pPr>
            <a:endParaRPr lang="en-US" dirty="0" smtClean="0">
              <a:latin typeface="Century Schoolbook" panose="02040604050505020304" pitchFamily="18" charset="0"/>
            </a:endParaRPr>
          </a:p>
          <a:p>
            <a:pPr marL="0" indent="0" algn="ctr">
              <a:buNone/>
            </a:pPr>
            <a:r>
              <a:rPr lang="en-US" dirty="0" smtClean="0">
                <a:latin typeface="Century Schoolbook" panose="02040604050505020304" pitchFamily="18" charset="0"/>
              </a:rPr>
              <a:t>(Flag the facts that relate to your issues.)</a:t>
            </a:r>
          </a:p>
        </p:txBody>
      </p:sp>
    </p:spTree>
    <p:extLst>
      <p:ext uri="{BB962C8B-B14F-4D97-AF65-F5344CB8AC3E}">
        <p14:creationId xmlns:p14="http://schemas.microsoft.com/office/powerpoint/2010/main" val="1508749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latin typeface="Century Schoolbook" panose="02040604050505020304" pitchFamily="18" charset="0"/>
            </a:endParaRPr>
          </a:p>
          <a:p>
            <a:pPr marL="0" indent="0">
              <a:buNone/>
            </a:pPr>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r>
              <a:rPr lang="en-US" dirty="0" smtClean="0">
                <a:latin typeface="Century Schoolbook" panose="02040604050505020304" pitchFamily="18" charset="0"/>
              </a:rPr>
              <a:t>	The </a:t>
            </a:r>
            <a:r>
              <a:rPr lang="en-US" dirty="0">
                <a:latin typeface="Century Schoolbook" panose="02040604050505020304" pitchFamily="18" charset="0"/>
              </a:rPr>
              <a:t>jury convicted Mr. Miller of assault resulting in serious bodily injury but acquitted him of assault with a dangerous weapon, and the district court sentenced him to 108 months of incarceration. Mr. Miller now appeals</a:t>
            </a:r>
            <a:r>
              <a:rPr lang="en-US" dirty="0" smtClean="0">
                <a:latin typeface="Century Schoolbook" panose="02040604050505020304" pitchFamily="18" charset="0"/>
              </a:rPr>
              <a:t>.</a:t>
            </a:r>
          </a:p>
          <a:p>
            <a:pPr marL="0" indent="0">
              <a:buNone/>
            </a:pPr>
            <a:endParaRPr lang="en-US" dirty="0">
              <a:latin typeface="Century Schoolbook" panose="02040604050505020304" pitchFamily="18" charset="0"/>
            </a:endParaRPr>
          </a:p>
          <a:p>
            <a:pPr marL="0" indent="0" algn="ctr">
              <a:buNone/>
            </a:pPr>
            <a:r>
              <a:rPr lang="en-US" dirty="0" smtClean="0">
                <a:latin typeface="Century Schoolbook" panose="02040604050505020304" pitchFamily="18" charset="0"/>
              </a:rPr>
              <a:t>(Identify the case’s procedural path to the circuit court.)</a:t>
            </a:r>
            <a:endParaRPr lang="en-US" dirty="0">
              <a:latin typeface="Century Schoolbook" panose="02040604050505020304" pitchFamily="18" charset="0"/>
            </a:endParaRPr>
          </a:p>
          <a:p>
            <a:pPr marL="0" indent="0">
              <a:buNone/>
            </a:pPr>
            <a:endParaRPr lang="en-US" dirty="0"/>
          </a:p>
        </p:txBody>
      </p:sp>
    </p:spTree>
    <p:extLst>
      <p:ext uri="{BB962C8B-B14F-4D97-AF65-F5344CB8AC3E}">
        <p14:creationId xmlns:p14="http://schemas.microsoft.com/office/powerpoint/2010/main" val="2947753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 </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	</a:t>
            </a:r>
            <a:r>
              <a:rPr lang="en-US" dirty="0" smtClean="0">
                <a:latin typeface="Century Schoolbook" panose="02040604050505020304" pitchFamily="18" charset="0"/>
              </a:rPr>
              <a:t>The government first called Ms. Jones to testify on the second day of trial. She testified that she “fell down behind the vehicle” while Mr. Jones was backing up.</a:t>
            </a:r>
            <a:endParaRPr lang="en-US" dirty="0">
              <a:latin typeface="Century Schoolbook" panose="02040604050505020304" pitchFamily="18" charset="0"/>
            </a:endParaRPr>
          </a:p>
        </p:txBody>
      </p:sp>
    </p:spTree>
    <p:extLst>
      <p:ext uri="{BB962C8B-B14F-4D97-AF65-F5344CB8AC3E}">
        <p14:creationId xmlns:p14="http://schemas.microsoft.com/office/powerpoint/2010/main" val="329382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 </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dirty="0" smtClean="0">
                <a:latin typeface="Century Schoolbook" panose="02040604050505020304" pitchFamily="18" charset="0"/>
              </a:rPr>
              <a:t>The government first called Ms. Jones to the stand on the second day of trial. She testified that she “fell down behind the vehicle” while Mr. Jones was backing up.</a:t>
            </a:r>
          </a:p>
          <a:p>
            <a:pPr marL="0" indent="0">
              <a:buNone/>
            </a:pPr>
            <a:endParaRPr lang="en-US" dirty="0">
              <a:latin typeface="Century Schoolbook" panose="02040604050505020304" pitchFamily="18" charset="0"/>
            </a:endParaRPr>
          </a:p>
          <a:p>
            <a:pPr marL="0" indent="0">
              <a:buNone/>
            </a:pPr>
            <a:r>
              <a:rPr lang="en-US" dirty="0" smtClean="0">
                <a:latin typeface="Century Schoolbook" panose="02040604050505020304" pitchFamily="18" charset="0"/>
              </a:rPr>
              <a:t>	The prosecutor accused Ms. Jones of perjury, and suggested that the court appoint a lawyer to represent her.</a:t>
            </a:r>
          </a:p>
          <a:p>
            <a:pPr marL="0" indent="0">
              <a:buNone/>
            </a:pPr>
            <a:endParaRPr lang="en-US" dirty="0">
              <a:latin typeface="Century Schoolbook" panose="02040604050505020304" pitchFamily="18" charset="0"/>
            </a:endParaRPr>
          </a:p>
          <a:p>
            <a:pPr marL="0" indent="0">
              <a:buNone/>
            </a:pPr>
            <a:r>
              <a:rPr lang="en-US" dirty="0" smtClean="0">
                <a:latin typeface="Century Schoolbook" panose="02040604050505020304" pitchFamily="18" charset="0"/>
              </a:rPr>
              <a:t>	The next day, the prosecutor called Ms. Jones to the stand again and asked her whether she wanted to “correct” her testimony …</a:t>
            </a:r>
          </a:p>
          <a:p>
            <a:pPr marL="0" indent="0">
              <a:buNone/>
            </a:pPr>
            <a:endParaRPr lang="en-US" dirty="0"/>
          </a:p>
        </p:txBody>
      </p:sp>
    </p:spTree>
    <p:extLst>
      <p:ext uri="{BB962C8B-B14F-4D97-AF65-F5344CB8AC3E}">
        <p14:creationId xmlns:p14="http://schemas.microsoft.com/office/powerpoint/2010/main" val="221969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Century Schoolbook" panose="02040604050505020304" pitchFamily="18" charset="0"/>
              </a:rPr>
              <a:t>Naming the characters</a:t>
            </a:r>
            <a:endParaRPr lang="en-US" sz="5400"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a:p>
            <a:pPr marL="0" indent="0" algn="ctr">
              <a:buNone/>
            </a:pPr>
            <a:r>
              <a:rPr lang="en-US" sz="4800" dirty="0" smtClean="0">
                <a:latin typeface="Century Schoolbook" panose="02040604050505020304" pitchFamily="18" charset="0"/>
              </a:rPr>
              <a:t>“Defendant”</a:t>
            </a:r>
            <a:endParaRPr lang="en-US" sz="4800" dirty="0">
              <a:latin typeface="Century Schoolbook" panose="02040604050505020304" pitchFamily="18" charset="0"/>
            </a:endParaRPr>
          </a:p>
        </p:txBody>
      </p:sp>
    </p:spTree>
    <p:extLst>
      <p:ext uri="{BB962C8B-B14F-4D97-AF65-F5344CB8AC3E}">
        <p14:creationId xmlns:p14="http://schemas.microsoft.com/office/powerpoint/2010/main" val="411865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Schoolbook" panose="02040604050505020304" pitchFamily="18" charset="0"/>
              </a:rPr>
              <a:t>Passive v. Active Voice</a:t>
            </a:r>
            <a:endParaRPr lang="en-US" dirty="0">
              <a:latin typeface="Century Schoolbook" panose="020406040505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a:t>	</a:t>
            </a:r>
            <a:r>
              <a:rPr lang="en-US" dirty="0" smtClean="0">
                <a:latin typeface="Century Schoolbook" panose="02040604050505020304" pitchFamily="18" charset="0"/>
              </a:rPr>
              <a:t>Mr. Jones’ wife received “road rash”-type abrasions when a Ford Explorer he was driving backed up while she was behind it.</a:t>
            </a:r>
            <a:endParaRPr lang="en-US" dirty="0">
              <a:latin typeface="Century Schoolbook" panose="02040604050505020304" pitchFamily="18" charset="0"/>
            </a:endParaRPr>
          </a:p>
        </p:txBody>
      </p:sp>
    </p:spTree>
    <p:extLst>
      <p:ext uri="{BB962C8B-B14F-4D97-AF65-F5344CB8AC3E}">
        <p14:creationId xmlns:p14="http://schemas.microsoft.com/office/powerpoint/2010/main" val="292227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dirty="0" smtClean="0">
              <a:latin typeface="Century Schoolbook" panose="02040604050505020304" pitchFamily="18" charset="0"/>
            </a:endParaRPr>
          </a:p>
          <a:p>
            <a:pPr marL="0" indent="0" algn="ctr">
              <a:buNone/>
            </a:pPr>
            <a:r>
              <a:rPr lang="en-US" dirty="0" smtClean="0">
                <a:latin typeface="Century Schoolbook" panose="02040604050505020304" pitchFamily="18" charset="0"/>
              </a:rPr>
              <a:t>Mr. Jones ran over his wife with a Ford Explorer.</a:t>
            </a:r>
            <a:endParaRPr lang="en-US" dirty="0">
              <a:latin typeface="Century Schoolbook" panose="02040604050505020304" pitchFamily="18" charset="0"/>
            </a:endParaRPr>
          </a:p>
        </p:txBody>
      </p:sp>
    </p:spTree>
    <p:extLst>
      <p:ext uri="{BB962C8B-B14F-4D97-AF65-F5344CB8AC3E}">
        <p14:creationId xmlns:p14="http://schemas.microsoft.com/office/powerpoint/2010/main" val="342878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354</Words>
  <Application>Microsoft Office PowerPoint</Application>
  <PresentationFormat>Widescreen</PresentationFormat>
  <Paragraphs>253</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Century Schoolbook</vt:lpstr>
      <vt:lpstr>Office Theme</vt:lpstr>
      <vt:lpstr>Anatomy of an Appellate Brief</vt:lpstr>
      <vt:lpstr> </vt:lpstr>
      <vt:lpstr>Storyless (i.e., heartless) Statement of Facts</vt:lpstr>
      <vt:lpstr>Storytelling Statement of Facts</vt:lpstr>
      <vt:lpstr> </vt:lpstr>
      <vt:lpstr> </vt:lpstr>
      <vt:lpstr>Naming the characters</vt:lpstr>
      <vt:lpstr>Passive v. Active Voice</vt:lpstr>
      <vt:lpstr> </vt:lpstr>
      <vt:lpstr>“Bad Facts”</vt:lpstr>
      <vt:lpstr> </vt:lpstr>
      <vt:lpstr> </vt:lpstr>
      <vt:lpstr> </vt:lpstr>
      <vt:lpstr> </vt:lpstr>
      <vt:lpstr>Unnecessary Facts</vt:lpstr>
      <vt:lpstr>  </vt:lpstr>
      <vt:lpstr>   </vt:lpstr>
      <vt:lpstr>   </vt:lpstr>
      <vt:lpstr>Maintaining the Heart-Brain Connection</vt:lpstr>
      <vt:lpstr>Using Adobe and the “snipping tool”</vt:lpstr>
      <vt:lpstr>   </vt:lpstr>
      <vt:lpstr>Structuring Issues: Decision Tree*</vt:lpstr>
      <vt:lpstr>Structuring Analysis:  Clear Promises, Clearly Kept</vt:lpstr>
      <vt:lpstr>Structuring Dependence and Independence of Arguments</vt:lpstr>
      <vt:lpstr>Ergo?</vt:lpstr>
      <vt:lpstr>   </vt:lpstr>
      <vt:lpstr>Jabba the Hut</vt:lpstr>
      <vt:lpstr>   </vt:lpstr>
      <vt:lpstr>Using captions to highlight “good facts” and “good law”</vt:lpstr>
      <vt:lpstr>  </vt:lpstr>
      <vt:lpstr>   </vt:lpstr>
      <vt:lpstr>   </vt:lpstr>
      <vt:lpstr>  </vt:lpstr>
      <vt:lpstr> </vt:lpstr>
      <vt:lpstr> </vt:lpstr>
      <vt:lpstr> </vt:lpstr>
      <vt:lpstr> </vt:lpstr>
      <vt:lpstr> </vt:lpstr>
      <vt:lpstr> </vt:lpstr>
      <vt:lpstr> </vt:lpstr>
      <vt:lpstr> </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an Appellate Brief</dc:title>
  <dc:creator>Dan Kaplan</dc:creator>
  <cp:lastModifiedBy>Randolph Murrell</cp:lastModifiedBy>
  <cp:revision>82</cp:revision>
  <dcterms:created xsi:type="dcterms:W3CDTF">2017-05-25T01:29:12Z</dcterms:created>
  <dcterms:modified xsi:type="dcterms:W3CDTF">2018-02-27T21:55:07Z</dcterms:modified>
</cp:coreProperties>
</file>