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3" r:id="rId3"/>
    <p:sldId id="262" r:id="rId4"/>
    <p:sldId id="266" r:id="rId5"/>
    <p:sldId id="267" r:id="rId6"/>
    <p:sldId id="288" r:id="rId7"/>
    <p:sldId id="269" r:id="rId8"/>
    <p:sldId id="271" r:id="rId9"/>
    <p:sldId id="272" r:id="rId10"/>
    <p:sldId id="273" r:id="rId11"/>
    <p:sldId id="274" r:id="rId12"/>
    <p:sldId id="270" r:id="rId13"/>
    <p:sldId id="276" r:id="rId14"/>
    <p:sldId id="277" r:id="rId15"/>
    <p:sldId id="279" r:id="rId16"/>
    <p:sldId id="280" r:id="rId17"/>
    <p:sldId id="281" r:id="rId18"/>
    <p:sldId id="282" r:id="rId19"/>
    <p:sldId id="289" r:id="rId20"/>
    <p:sldId id="283" r:id="rId21"/>
    <p:sldId id="284" r:id="rId22"/>
    <p:sldId id="285" r:id="rId23"/>
    <p:sldId id="287" r:id="rId24"/>
    <p:sldId id="286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788"/>
    <a:srgbClr val="8B8D8E"/>
    <a:srgbClr val="A76F3E"/>
    <a:srgbClr val="7D9AAA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7" autoAdjust="0"/>
    <p:restoredTop sz="94672" autoAdjust="0"/>
  </p:normalViewPr>
  <p:slideViewPr>
    <p:cSldViewPr snapToGrid="0" showGuides="1">
      <p:cViewPr varScale="1">
        <p:scale>
          <a:sx n="131" d="100"/>
          <a:sy n="131" d="100"/>
        </p:scale>
        <p:origin x="1536" y="126"/>
      </p:cViewPr>
      <p:guideLst>
        <p:guide orient="horz" pos="2160"/>
        <p:guide pos="4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BED9F0E-37B1-4FA2-828C-817A19CC834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82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1A2F18E-A40C-4E37-A909-7BBA7330ECF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47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2F18E-A40C-4E37-A909-7BBA7330EC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10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A2F18E-A40C-4E37-A909-7BBA7330ECF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8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>
          <a:xfrm>
            <a:off x="0" y="1838325"/>
            <a:ext cx="7221538" cy="18970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" name="Rectangle 31"/>
          <p:cNvSpPr>
            <a:spLocks noChangeArrowheads="1"/>
          </p:cNvSpPr>
          <p:nvPr/>
        </p:nvSpPr>
        <p:spPr>
          <a:xfrm>
            <a:off x="7240588" y="6408738"/>
            <a:ext cx="1903412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900" b="1">
                <a:solidFill>
                  <a:srgbClr val="165788"/>
                </a:solidFill>
                <a:latin typeface="Arial" charset="0"/>
              </a:rPr>
              <a:t>www.mcguirewoods.com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79425" y="2057400"/>
            <a:ext cx="57912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65788"/>
                </a:solidFill>
                <a:latin typeface="+mj-lt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Opti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Opti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Opti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Optima" pitchFamily="34" charset="0"/>
              </a:defRPr>
            </a:lvl9pPr>
          </a:lstStyle>
          <a:p>
            <a:pPr eaLnBrk="0" hangingPunct="0">
              <a:defRPr/>
            </a:pPr>
            <a:r>
              <a:rPr lang="en-US" smtClean="0"/>
              <a:t>Click to edit Master title style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>
          <a:xfrm>
            <a:off x="0" y="1838325"/>
            <a:ext cx="7221538" cy="1897063"/>
          </a:xfrm>
          <a:prstGeom prst="rect">
            <a:avLst/>
          </a:prstGeom>
          <a:solidFill>
            <a:srgbClr val="1657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7850" y="971550"/>
            <a:ext cx="2744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29"/>
          <p:cNvSpPr>
            <a:spLocks noChangeShapeType="1"/>
          </p:cNvSpPr>
          <p:nvPr/>
        </p:nvSpPr>
        <p:spPr>
          <a:xfrm>
            <a:off x="7221538" y="0"/>
            <a:ext cx="0" cy="685800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>
          <a:xfrm>
            <a:off x="7240588" y="6408738"/>
            <a:ext cx="1903412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900" b="1">
                <a:solidFill>
                  <a:srgbClr val="165788"/>
                </a:solidFill>
                <a:latin typeface="Arial" charset="0"/>
              </a:rPr>
              <a:t>www.mcguirewoods.com</a:t>
            </a:r>
          </a:p>
        </p:txBody>
      </p:sp>
      <p:sp>
        <p:nvSpPr>
          <p:cNvPr id="11" name="Line 29"/>
          <p:cNvSpPr>
            <a:spLocks noChangeShapeType="1"/>
          </p:cNvSpPr>
          <p:nvPr/>
        </p:nvSpPr>
        <p:spPr>
          <a:xfrm>
            <a:off x="7221538" y="0"/>
            <a:ext cx="0" cy="685800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>
          <a:xfrm>
            <a:off x="7240588" y="1838325"/>
            <a:ext cx="1903412" cy="1897063"/>
          </a:xfrm>
          <a:prstGeom prst="rect">
            <a:avLst/>
          </a:prstGeom>
          <a:solidFill>
            <a:srgbClr val="8B8D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828799"/>
            <a:ext cx="5827237" cy="1906223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6725" y="4173196"/>
            <a:ext cx="5715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81363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0"/>
            <a:ext cx="7877175" cy="1204546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1752600"/>
            <a:ext cx="7877175" cy="4267200"/>
          </a:xfrm>
        </p:spPr>
        <p:txBody>
          <a:bodyPr/>
          <a:lstStyle>
            <a:lvl1pPr>
              <a:defRPr sz="2200" baseline="0">
                <a:latin typeface="Arial" pitchFamily="34" charset="0"/>
              </a:defRPr>
            </a:lvl1pPr>
            <a:lvl2pPr>
              <a:defRPr sz="2000" baseline="0">
                <a:latin typeface="Arial" pitchFamily="34" charset="0"/>
              </a:defRPr>
            </a:lvl2pPr>
            <a:lvl3pPr>
              <a:defRPr sz="1800" baseline="0">
                <a:latin typeface="Arial" pitchFamily="34" charset="0"/>
              </a:defRPr>
            </a:lvl3pPr>
            <a:lvl4pPr>
              <a:defRPr sz="1600" baseline="0">
                <a:latin typeface="Arial" pitchFamily="34" charset="0"/>
              </a:defRPr>
            </a:lvl4pPr>
            <a:lvl5pPr>
              <a:defRPr sz="1400" baseline="0"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508000" y="6299200"/>
            <a:ext cx="1828800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aseline="0" smtClean="0"/>
              <a:t>46261503</a:t>
            </a:r>
            <a:endParaRPr lang="en-US" sz="800" baseline="0"/>
          </a:p>
        </p:txBody>
      </p:sp>
    </p:spTree>
    <p:extLst>
      <p:ext uri="{BB962C8B-B14F-4D97-AF65-F5344CB8AC3E}">
        <p14:creationId xmlns:p14="http://schemas.microsoft.com/office/powerpoint/2010/main" val="1504726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4"/>
          <p:cNvSpPr>
            <a:spLocks noChangeArrowheads="1"/>
          </p:cNvSpPr>
          <p:nvPr userDrawn="1"/>
        </p:nvSpPr>
        <p:spPr>
          <a:xfrm>
            <a:off x="0" y="-1"/>
            <a:ext cx="9144000" cy="4042161"/>
          </a:xfrm>
          <a:prstGeom prst="rect">
            <a:avLst/>
          </a:prstGeom>
          <a:solidFill>
            <a:srgbClr val="1657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1025" y="1401510"/>
            <a:ext cx="7877175" cy="2632104"/>
          </a:xfrm>
        </p:spPr>
        <p:txBody>
          <a:bodyPr/>
          <a:lstStyle>
            <a:lvl1pPr algn="l"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50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0"/>
            <a:ext cx="7877175" cy="1213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025" y="1752600"/>
            <a:ext cx="3810000" cy="42672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4672379" y="1749425"/>
            <a:ext cx="3810000" cy="42672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48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0486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581025" y="1752600"/>
            <a:ext cx="787717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7" name="Rectangle 24"/>
          <p:cNvSpPr>
            <a:spLocks noChangeArrowheads="1"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1657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title"/>
          </p:nvPr>
        </p:nvSpPr>
        <p:spPr>
          <a:xfrm>
            <a:off x="581025" y="0"/>
            <a:ext cx="78771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>
          <a:xfrm>
            <a:off x="6977063" y="6437313"/>
            <a:ext cx="1828800" cy="13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900" b="1" smtClean="0">
                <a:solidFill>
                  <a:srgbClr val="165788"/>
                </a:solidFill>
                <a:latin typeface="Arial" charset="0"/>
              </a:rPr>
              <a:t>McGuireWoods LLP</a:t>
            </a:r>
            <a:r>
              <a:rPr lang="en-US" sz="900" b="1" smtClean="0">
                <a:solidFill>
                  <a:srgbClr val="165788"/>
                </a:solidFill>
              </a:rPr>
              <a:t> | </a:t>
            </a:r>
            <a:fld id="{3FCCEE33-571D-444D-8C82-78626ACB028F}" type="slidenum">
              <a:rPr lang="en-US" sz="900" b="1" smtClean="0">
                <a:solidFill>
                  <a:srgbClr val="165788"/>
                </a:solidFill>
              </a:rPr>
              <a:t>‹#›</a:t>
            </a:fld>
            <a:r>
              <a:rPr lang="en-US" sz="900" b="1" smtClean="0">
                <a:solidFill>
                  <a:srgbClr val="165788"/>
                </a:solidFill>
              </a:rPr>
              <a:t> </a:t>
            </a:r>
            <a:endParaRPr lang="en-US" sz="900" b="1" smtClean="0">
              <a:solidFill>
                <a:srgbClr val="165788"/>
              </a:solidFill>
              <a:latin typeface="Arial" charset="0"/>
            </a:endParaRP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>
          <a:xfrm>
            <a:off x="6994525" y="6583363"/>
            <a:ext cx="18288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800" spc="50">
                <a:latin typeface="+mj-lt"/>
              </a:rPr>
              <a:t>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2" r:id="rId2"/>
    <p:sldLayoutId id="2147483693" r:id="rId3"/>
    <p:sldLayoutId id="2147483694" r:id="rId4"/>
    <p:sldLayoutId id="2147483695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Opti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Opti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Opti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Opti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481013" y="1828800"/>
            <a:ext cx="5813425" cy="190658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Court Web: Writing Well</a:t>
            </a:r>
          </a:p>
        </p:txBody>
      </p:sp>
      <p:sp>
        <p:nvSpPr>
          <p:cNvPr id="307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481013" y="4206875"/>
            <a:ext cx="7748587" cy="1430338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  <a:cs typeface="Arial" charset="0"/>
              </a:rPr>
              <a:t>Thomas E. Spahn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490564" y="6438379"/>
            <a:ext cx="1401871" cy="229684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 Rules for Specific Words --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+mj-lt"/>
              </a:rPr>
              <a:t>Avoid "is" verbs</a:t>
            </a:r>
            <a:endParaRPr lang="en-US">
              <a:latin typeface="+mj-lt"/>
            </a:endParaRPr>
          </a:p>
          <a:p>
            <a:pPr marL="0" indent="0">
              <a:buNone/>
            </a:pPr>
            <a:endParaRPr lang="en-US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743458"/>
              </p:ext>
            </p:extLst>
          </p:nvPr>
        </p:nvGraphicFramePr>
        <p:xfrm>
          <a:off x="1292181" y="2813676"/>
          <a:ext cx="6096000" cy="1925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With "Is" Verb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Without "Is" Verb</a:t>
                      </a:r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There were also briefs filed on the laches defense.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The parties also briefed the laches defense.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The defendant is permitted under Rule 15 to amend</a:t>
                      </a:r>
                      <a:r>
                        <a:rPr lang="en-US" baseline="0" smtClean="0"/>
                        <a:t> his Complaint.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Rule 15 allows Smith to amend his Complaint.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3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 Rules for Specific Words --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+mj-lt"/>
              </a:rPr>
              <a:t>Use strong and vigorous verbs</a:t>
            </a:r>
            <a:endParaRPr lang="en-US">
              <a:latin typeface="+mj-lt"/>
            </a:endParaRPr>
          </a:p>
          <a:p>
            <a:pPr marL="0" indent="0">
              <a:buNone/>
            </a:pPr>
            <a:endParaRPr lang="en-US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491612"/>
              </p:ext>
            </p:extLst>
          </p:nvPr>
        </p:nvGraphicFramePr>
        <p:xfrm>
          <a:off x="1292181" y="2813676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Weak Verb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Strong Verb</a:t>
                      </a:r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initiate litigation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sue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does not agree with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denies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did not consider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ignored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3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 Rules for Specific Words -- </a:t>
            </a:r>
            <a:r>
              <a:rPr lang="en-US" smtClean="0"/>
              <a:t>Nouns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+mj-lt"/>
              </a:rPr>
              <a:t>Use names instead of descriptions</a:t>
            </a:r>
            <a:endParaRPr lang="en-US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 Rules for Specific Words -- </a:t>
            </a:r>
            <a:r>
              <a:rPr lang="en-US" smtClean="0"/>
              <a:t>Nouns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+mj-lt"/>
              </a:rPr>
              <a:t>Use the possessive</a:t>
            </a:r>
            <a:endParaRPr lang="en-US">
              <a:latin typeface="+mj-lt"/>
            </a:endParaRPr>
          </a:p>
          <a:p>
            <a:pPr marL="0" indent="0">
              <a:buNone/>
            </a:pPr>
            <a:endParaRPr lang="en-US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792822"/>
              </p:ext>
            </p:extLst>
          </p:nvPr>
        </p:nvGraphicFramePr>
        <p:xfrm>
          <a:off x="1292181" y="2813676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Bad Phrase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Possessive</a:t>
                      </a:r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ruling of the court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court's ruling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brief of appellant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Smith's brief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0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 Rules for Specific Words -- </a:t>
            </a:r>
            <a:r>
              <a:rPr lang="en-US" smtClean="0"/>
              <a:t>Adjectives and Adverbs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+mj-lt"/>
              </a:rPr>
              <a:t>Adjectives and adverbs</a:t>
            </a:r>
            <a:endParaRPr lang="en-US">
              <a:latin typeface="+mj-lt"/>
            </a:endParaRPr>
          </a:p>
          <a:p>
            <a:pPr marL="0" indent="0">
              <a:buNone/>
            </a:pPr>
            <a:endParaRPr lang="en-US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082089"/>
              </p:ext>
            </p:extLst>
          </p:nvPr>
        </p:nvGraphicFramePr>
        <p:xfrm>
          <a:off x="1292181" y="2813676"/>
          <a:ext cx="6096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Without Adjective or Adverb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With Adjective or Adverb</a:t>
                      </a:r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The property that was condemned is just to the west</a:t>
                      </a:r>
                      <a:r>
                        <a:rPr lang="en-US" baseline="0" smtClean="0"/>
                        <a:t> of Hanover Courthouse.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The condemned land lies just west of the Hanover Courthouse.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Defendant's arguments are baseless, and this court should not accept them.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This court should reject Smith's baseless arguments.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0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Sentences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+mj-lt"/>
              </a:rPr>
              <a:t>Do not begin your sentences with long clauses</a:t>
            </a:r>
            <a:endParaRPr lang="en-US">
              <a:latin typeface="+mj-lt"/>
            </a:endParaRPr>
          </a:p>
          <a:p>
            <a:pPr marL="0" indent="0">
              <a:buNone/>
            </a:pPr>
            <a:endParaRPr lang="en-US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927385"/>
              </p:ext>
            </p:extLst>
          </p:nvPr>
        </p:nvGraphicFramePr>
        <p:xfrm>
          <a:off x="1279302" y="2478825"/>
          <a:ext cx="6344991" cy="3845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34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0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With Clause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Without Clause</a:t>
                      </a:r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Although fraudulent or malicious intent is not a necessary element of conversion, proof of malice is necessary to recover</a:t>
                      </a:r>
                      <a:r>
                        <a:rPr lang="en-US" baseline="0" smtClean="0"/>
                        <a:t> punitive damages.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Smith must prove</a:t>
                      </a:r>
                      <a:r>
                        <a:rPr lang="en-US" baseline="0" smtClean="0"/>
                        <a:t> malice to recover punitive damages for conversion.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In discussing why</a:t>
                      </a:r>
                      <a:r>
                        <a:rPr lang="en-US" baseline="0" smtClean="0"/>
                        <a:t> he waited from the beginning of 1984 until the beginning of 1985 to file his Complaint in this Court, plaintiff does not provide an adequate justification.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Smith offers no justification for his year-long delay in suing Jones.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7265096" y="6438378"/>
            <a:ext cx="1878904" cy="32567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55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Sentences (cont.)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+mj-lt"/>
              </a:rPr>
              <a:t>Give the punch line at the beginning</a:t>
            </a:r>
            <a:endParaRPr lang="en-US">
              <a:latin typeface="+mj-lt"/>
            </a:endParaRPr>
          </a:p>
          <a:p>
            <a:pPr marL="0" indent="0">
              <a:buNone/>
            </a:pPr>
            <a:endParaRPr lang="en-US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000979"/>
              </p:ext>
            </p:extLst>
          </p:nvPr>
        </p:nvGraphicFramePr>
        <p:xfrm>
          <a:off x="1292181" y="2556099"/>
          <a:ext cx="60960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Punch Line</a:t>
                      </a:r>
                      <a:r>
                        <a:rPr lang="en-US" b="1" baseline="0" smtClean="0"/>
                        <a:t> at the End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Punch Line at the Beginning</a:t>
                      </a:r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The court found the defendant's practice of manufacturing the gun with the new GP2-78 safety instead of the old GP2-80 safety to be reprehensible.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The court condemned</a:t>
                      </a:r>
                      <a:r>
                        <a:rPr lang="en-US" baseline="0" smtClean="0"/>
                        <a:t> Acme's use of the new safety instead of the old safety.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The plaintiff had reviewed the architect's plans and after an exhaustive survey had found them acceptable.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Smith accepted the architect's plans after carefully reviewing them.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1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Sentences (cont.)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+mj-lt"/>
              </a:rPr>
              <a:t>Keep the subject and the verb close together at the very beginning of your sentences</a:t>
            </a:r>
            <a:endParaRPr lang="en-US">
              <a:latin typeface="+mj-lt"/>
            </a:endParaRPr>
          </a:p>
          <a:p>
            <a:pPr marL="0" indent="0">
              <a:buNone/>
            </a:pPr>
            <a:endParaRPr lang="en-US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118637"/>
              </p:ext>
            </p:extLst>
          </p:nvPr>
        </p:nvGraphicFramePr>
        <p:xfrm>
          <a:off x="1292181" y="2646250"/>
          <a:ext cx="609600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Scattered Verb</a:t>
                      </a:r>
                      <a:r>
                        <a:rPr lang="en-US" b="1" baseline="0" smtClean="0"/>
                        <a:t> and Subject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Subject and Verb Close Together</a:t>
                      </a:r>
                      <a:r>
                        <a:rPr lang="en-US" b="1" baseline="0" smtClean="0"/>
                        <a:t> at Beginning of Sentence</a:t>
                      </a:r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Clearly, under New Jersey law, to award punitive damages, a court must find defendant's conduct to be wantonly reckless or malicious.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New Jersey courts award punitive damages only if defendant</a:t>
                      </a:r>
                      <a:r>
                        <a:rPr lang="en-US" baseline="0" smtClean="0"/>
                        <a:t> acted with wanton recklessness or maliciousness.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The cases plaintiff</a:t>
                      </a:r>
                      <a:r>
                        <a:rPr lang="en-US" baseline="0" smtClean="0"/>
                        <a:t> cites in support of her proposition in her brief involved the laws of states other than Virginia.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Plaintiff relies solely on decisions from other states.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7490564" y="6313118"/>
            <a:ext cx="1653436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7995" y="6371653"/>
            <a:ext cx="851769" cy="11507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1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Paragraphs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+mj-lt"/>
              </a:rPr>
              <a:t>Your paragraphs should be simple, direct and clear</a:t>
            </a:r>
          </a:p>
          <a:p>
            <a:pPr marL="0" indent="0">
              <a:buNone/>
            </a:pPr>
            <a:endParaRPr lang="en-US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3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Paragraphs (cont.)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The reader should be able to gather 90 percent of your writing's meaning by reading just the first sentence of each paragraph</a:t>
            </a:r>
            <a:r>
              <a:rPr lang="en-US" smtClean="0"/>
              <a:t>.</a:t>
            </a:r>
          </a:p>
          <a:p>
            <a:pPr marL="0" indent="0">
              <a:buNone/>
            </a:pPr>
            <a:endParaRPr lang="en-US" smtClean="0"/>
          </a:p>
          <a:p>
            <a:r>
              <a:rPr lang="en-US" smtClean="0"/>
              <a:t>"The Fourth Circuit follows a three-part test."</a:t>
            </a:r>
          </a:p>
          <a:p>
            <a:r>
              <a:rPr lang="en-US" smtClean="0"/>
              <a:t>"The statute of limitations also bars Smith's claims."</a:t>
            </a:r>
            <a:endParaRPr lang="en-US"/>
          </a:p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40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+mn-lt"/>
              </a:rPr>
              <a:t>Why do lawyers write so poorly?</a:t>
            </a:r>
            <a:endParaRPr lang="en-US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66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Entire Written Product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146" y="1559417"/>
            <a:ext cx="7877175" cy="4267200"/>
          </a:xfrm>
        </p:spPr>
        <p:txBody>
          <a:bodyPr/>
          <a:lstStyle/>
          <a:p>
            <a:pPr marL="0" indent="0">
              <a:buNone/>
            </a:pPr>
            <a:r>
              <a:rPr lang="en-US" smtClean="0">
                <a:latin typeface="+mj-lt"/>
              </a:rPr>
              <a:t>"Signal" words</a:t>
            </a:r>
          </a:p>
          <a:p>
            <a:pPr marL="0" indent="0">
              <a:spcBef>
                <a:spcPts val="400"/>
              </a:spcBef>
              <a:buNone/>
            </a:pPr>
            <a:endParaRPr lang="en-US" sz="140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+mj-lt"/>
              </a:rPr>
              <a:t>see below</a:t>
            </a:r>
          </a:p>
          <a:p>
            <a:r>
              <a:rPr lang="en-US" smtClean="0">
                <a:latin typeface="+mj-lt"/>
              </a:rPr>
              <a:t>as explained above</a:t>
            </a:r>
          </a:p>
          <a:p>
            <a:r>
              <a:rPr lang="en-US" smtClean="0">
                <a:latin typeface="+mj-lt"/>
              </a:rPr>
              <a:t>this</a:t>
            </a:r>
          </a:p>
          <a:p>
            <a:r>
              <a:rPr lang="en-US" smtClean="0">
                <a:latin typeface="+mj-lt"/>
              </a:rPr>
              <a:t>that</a:t>
            </a:r>
          </a:p>
          <a:p>
            <a:r>
              <a:rPr lang="en-US" smtClean="0">
                <a:latin typeface="+mj-lt"/>
              </a:rPr>
              <a:t>also</a:t>
            </a:r>
          </a:p>
          <a:p>
            <a:r>
              <a:rPr lang="en-US" smtClean="0">
                <a:latin typeface="+mj-lt"/>
              </a:rPr>
              <a:t>similarly</a:t>
            </a:r>
          </a:p>
          <a:p>
            <a:r>
              <a:rPr lang="en-US" smtClean="0">
                <a:latin typeface="+mj-lt"/>
              </a:rPr>
              <a:t>on the other hand</a:t>
            </a:r>
          </a:p>
          <a:p>
            <a:r>
              <a:rPr lang="en-US" smtClean="0">
                <a:latin typeface="+mj-lt"/>
              </a:rPr>
              <a:t>in contrast</a:t>
            </a:r>
          </a:p>
          <a:p>
            <a:r>
              <a:rPr lang="en-US" smtClean="0">
                <a:latin typeface="+mj-lt"/>
              </a:rPr>
              <a:t>unlike</a:t>
            </a:r>
          </a:p>
          <a:p>
            <a:r>
              <a:rPr lang="en-US" smtClean="0">
                <a:latin typeface="+mj-lt"/>
              </a:rPr>
              <a:t>but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3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Entire Written Product (cont.)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+mj-lt"/>
              </a:rPr>
              <a:t>Visual tricks</a:t>
            </a:r>
          </a:p>
          <a:p>
            <a:pPr marL="0" indent="0">
              <a:buNone/>
            </a:pPr>
            <a:endParaRPr lang="en-US">
              <a:latin typeface="+mj-lt"/>
            </a:endParaRPr>
          </a:p>
          <a:p>
            <a:r>
              <a:rPr lang="en-US">
                <a:latin typeface="+mj-lt"/>
              </a:rPr>
              <a:t>U</a:t>
            </a:r>
            <a:r>
              <a:rPr lang="en-US" smtClean="0">
                <a:latin typeface="+mj-lt"/>
              </a:rPr>
              <a:t>se headings and subheadings as often as you can</a:t>
            </a:r>
          </a:p>
          <a:p>
            <a:r>
              <a:rPr lang="en-US">
                <a:latin typeface="+mj-lt"/>
              </a:rPr>
              <a:t>U</a:t>
            </a:r>
            <a:r>
              <a:rPr lang="en-US" smtClean="0">
                <a:latin typeface="+mj-lt"/>
              </a:rPr>
              <a:t>se paragraph breaks</a:t>
            </a:r>
          </a:p>
          <a:p>
            <a:r>
              <a:rPr lang="en-US">
                <a:latin typeface="+mj-lt"/>
              </a:rPr>
              <a:t>U</a:t>
            </a:r>
            <a:r>
              <a:rPr lang="en-US" smtClean="0">
                <a:latin typeface="+mj-lt"/>
              </a:rPr>
              <a:t>se bullet points down the page to emphasize, separate and highlight lists of items</a:t>
            </a:r>
          </a:p>
          <a:p>
            <a:r>
              <a:rPr lang="en-US">
                <a:latin typeface="+mj-lt"/>
              </a:rPr>
              <a:t>U</a:t>
            </a:r>
            <a:r>
              <a:rPr lang="en-US" smtClean="0">
                <a:latin typeface="+mj-lt"/>
              </a:rPr>
              <a:t>se lists within your sentences, such as (1), (2), (3), or (a), (b), (c)</a:t>
            </a:r>
          </a:p>
          <a:p>
            <a:r>
              <a:rPr lang="en-US">
                <a:latin typeface="+mj-lt"/>
              </a:rPr>
              <a:t>U</a:t>
            </a:r>
            <a:r>
              <a:rPr lang="en-US" smtClean="0">
                <a:latin typeface="+mj-lt"/>
              </a:rPr>
              <a:t>se all the punctuation our language provides</a:t>
            </a:r>
            <a:endParaRPr lang="en-US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3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+mj-lt"/>
              </a:rPr>
              <a:t>As you edit, ask yourself:</a:t>
            </a:r>
          </a:p>
          <a:p>
            <a:pPr marL="0" indent="0">
              <a:buNone/>
            </a:pPr>
            <a:endParaRPr lang="en-US">
              <a:latin typeface="+mj-lt"/>
            </a:endParaRPr>
          </a:p>
          <a:p>
            <a:r>
              <a:rPr lang="en-US" smtClean="0">
                <a:latin typeface="+mj-lt"/>
              </a:rPr>
              <a:t>Is there any clearer or more concise way to say this?</a:t>
            </a:r>
          </a:p>
          <a:p>
            <a:r>
              <a:rPr lang="en-US" smtClean="0">
                <a:latin typeface="+mj-lt"/>
              </a:rPr>
              <a:t>Is there a more active or powerful verb I can use to convey this idea?</a:t>
            </a:r>
          </a:p>
          <a:p>
            <a:r>
              <a:rPr lang="en-US" smtClean="0">
                <a:latin typeface="+mj-lt"/>
              </a:rPr>
              <a:t>Have I placed my subjects and verbs together at the beginning of my sentences?</a:t>
            </a:r>
            <a:endParaRPr lang="en-US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3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Tips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+mj-lt"/>
              </a:rPr>
              <a:t>When you write:</a:t>
            </a:r>
          </a:p>
          <a:p>
            <a:pPr marL="0" indent="0">
              <a:buNone/>
            </a:pPr>
            <a:endParaRPr lang="en-US">
              <a:latin typeface="+mj-lt"/>
            </a:endParaRPr>
          </a:p>
          <a:p>
            <a:r>
              <a:rPr lang="en-US">
                <a:latin typeface="+mj-lt"/>
              </a:rPr>
              <a:t>P</a:t>
            </a:r>
            <a:r>
              <a:rPr lang="en-US" smtClean="0">
                <a:latin typeface="+mj-lt"/>
              </a:rPr>
              <a:t>retend you are explaining something to a nonlawyer</a:t>
            </a:r>
          </a:p>
          <a:p>
            <a:r>
              <a:rPr lang="en-US">
                <a:latin typeface="+mj-lt"/>
              </a:rPr>
              <a:t>R</a:t>
            </a:r>
            <a:r>
              <a:rPr lang="en-US" smtClean="0">
                <a:latin typeface="+mj-lt"/>
              </a:rPr>
              <a:t>ead your writing out loud when you finish editing</a:t>
            </a:r>
            <a:endParaRPr lang="en-US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57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Measuring Your Progress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+mj-lt"/>
              </a:rPr>
              <a:t>Use software to measure objective indicia</a:t>
            </a:r>
          </a:p>
          <a:p>
            <a:pPr marL="0" indent="0">
              <a:buNone/>
            </a:pPr>
            <a:endParaRPr lang="en-US" smtClean="0">
              <a:latin typeface="+mj-lt"/>
            </a:endParaRPr>
          </a:p>
          <a:p>
            <a:r>
              <a:rPr lang="en-US" smtClean="0">
                <a:latin typeface="+mj-lt"/>
              </a:rPr>
              <a:t>Characters per word</a:t>
            </a:r>
          </a:p>
          <a:p>
            <a:r>
              <a:rPr lang="en-US" smtClean="0">
                <a:latin typeface="+mj-lt"/>
              </a:rPr>
              <a:t>Words per sentence</a:t>
            </a:r>
          </a:p>
          <a:p>
            <a:r>
              <a:rPr lang="en-US" smtClean="0">
                <a:latin typeface="+mj-lt"/>
              </a:rPr>
              <a:t>Sentences per paragraph</a:t>
            </a:r>
          </a:p>
          <a:p>
            <a:r>
              <a:rPr lang="en-US" smtClean="0">
                <a:latin typeface="+mj-lt"/>
              </a:rPr>
              <a:t>Percentage of passive sentences</a:t>
            </a:r>
          </a:p>
          <a:p>
            <a:r>
              <a:rPr lang="en-US" smtClean="0">
                <a:latin typeface="+mj-lt"/>
              </a:rPr>
              <a:t>"Reading Ease"</a:t>
            </a:r>
          </a:p>
          <a:p>
            <a:r>
              <a:rPr lang="en-US" smtClean="0">
                <a:latin typeface="+mj-lt"/>
              </a:rPr>
              <a:t>"Grade Level"</a:t>
            </a:r>
            <a:endParaRPr lang="en-US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3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0"/>
            <a:ext cx="7877175" cy="1204913"/>
          </a:xfrm>
        </p:spPr>
        <p:txBody>
          <a:bodyPr/>
          <a:lstStyle/>
          <a:p>
            <a:r>
              <a:rPr lang="en-US"/>
              <a:t>Words to </a:t>
            </a:r>
            <a:r>
              <a:rPr lang="en-US" smtClean="0"/>
              <a:t>Use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+mn-lt"/>
              </a:rPr>
              <a:t>Simple words</a:t>
            </a:r>
          </a:p>
          <a:p>
            <a:pPr marL="0" indent="0">
              <a:buNone/>
            </a:pPr>
            <a:endParaRPr lang="en-US" smtClean="0">
              <a:latin typeface="+mn-lt"/>
            </a:endParaRPr>
          </a:p>
          <a:p>
            <a:pPr marL="0" indent="0">
              <a:buNone/>
            </a:pPr>
            <a:r>
              <a:rPr lang="en-US" smtClean="0">
                <a:latin typeface="+mn-lt"/>
              </a:rPr>
              <a:t>Familiar words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0"/>
            <a:ext cx="7877175" cy="1204913"/>
          </a:xfrm>
        </p:spPr>
        <p:txBody>
          <a:bodyPr/>
          <a:lstStyle/>
          <a:p>
            <a:r>
              <a:rPr lang="en-US"/>
              <a:t>Words to </a:t>
            </a:r>
            <a:r>
              <a:rPr lang="en-US" smtClean="0"/>
              <a:t>Avoid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904" y="1765479"/>
            <a:ext cx="7877175" cy="4267200"/>
          </a:xfrm>
        </p:spPr>
        <p:txBody>
          <a:bodyPr numCol="1" spcCol="457200"/>
          <a:lstStyle/>
          <a:p>
            <a:pPr marL="0" indent="0">
              <a:buNone/>
            </a:pPr>
            <a:r>
              <a:rPr lang="en-US" smtClean="0">
                <a:latin typeface="+mn-lt"/>
              </a:rPr>
              <a:t>Words you should never use</a:t>
            </a:r>
          </a:p>
          <a:p>
            <a:pPr marL="0" indent="0">
              <a:buNone/>
            </a:pPr>
            <a:endParaRPr lang="en-US" smtClean="0">
              <a:latin typeface="+mn-lt"/>
            </a:endParaRPr>
          </a:p>
          <a:p>
            <a:r>
              <a:rPr lang="en-US" smtClean="0">
                <a:latin typeface="+mn-lt"/>
              </a:rPr>
              <a:t>said</a:t>
            </a:r>
          </a:p>
          <a:p>
            <a:r>
              <a:rPr lang="en-US" smtClean="0">
                <a:latin typeface="+mn-lt"/>
              </a:rPr>
              <a:t>aforementioned</a:t>
            </a:r>
          </a:p>
          <a:p>
            <a:r>
              <a:rPr lang="en-US" smtClean="0">
                <a:latin typeface="+mn-lt"/>
              </a:rPr>
              <a:t>hereinafter</a:t>
            </a:r>
          </a:p>
          <a:p>
            <a:pPr marL="0" indent="0">
              <a:buNone/>
            </a:pPr>
            <a:endParaRPr lang="en-US" smtClean="0">
              <a:latin typeface="+mn-lt"/>
            </a:endParaRPr>
          </a:p>
          <a:p>
            <a:r>
              <a:rPr lang="en-US" smtClean="0">
                <a:latin typeface="+mn-lt"/>
              </a:rPr>
              <a:t>null and void</a:t>
            </a:r>
          </a:p>
          <a:p>
            <a:r>
              <a:rPr lang="en-US" smtClean="0">
                <a:latin typeface="+mn-lt"/>
              </a:rPr>
              <a:t>true and correct</a:t>
            </a:r>
          </a:p>
          <a:p>
            <a:r>
              <a:rPr lang="en-US" smtClean="0">
                <a:latin typeface="+mn-lt"/>
              </a:rPr>
              <a:t>free and clear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3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Words to Avoid (cont.)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+mn-lt"/>
              </a:rPr>
              <a:t>"Intelligent" words</a:t>
            </a:r>
          </a:p>
          <a:p>
            <a:pPr marL="0" indent="0">
              <a:buNone/>
            </a:pPr>
            <a:endParaRPr lang="en-US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195290"/>
              </p:ext>
            </p:extLst>
          </p:nvPr>
        </p:nvGraphicFramePr>
        <p:xfrm>
          <a:off x="1292181" y="2813676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Bad Word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Good Word</a:t>
                      </a:r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subsequent to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after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prior to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before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54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Words to Avoid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"Litter" </a:t>
            </a:r>
            <a:r>
              <a:rPr lang="en-US" smtClean="0"/>
              <a:t>words</a:t>
            </a:r>
          </a:p>
          <a:p>
            <a:pPr marL="0" indent="0">
              <a:buNone/>
            </a:pPr>
            <a:endParaRPr lang="en-US" smtClean="0"/>
          </a:p>
          <a:p>
            <a:r>
              <a:rPr lang="en-US" smtClean="0"/>
              <a:t>of</a:t>
            </a:r>
          </a:p>
          <a:p>
            <a:r>
              <a:rPr lang="en-US" smtClean="0"/>
              <a:t>in</a:t>
            </a:r>
          </a:p>
          <a:p>
            <a:r>
              <a:rPr lang="en-US" smtClean="0"/>
              <a:t>on</a:t>
            </a:r>
          </a:p>
          <a:p>
            <a:r>
              <a:rPr lang="en-US" smtClean="0"/>
              <a:t>for</a:t>
            </a:r>
          </a:p>
          <a:p>
            <a:r>
              <a:rPr lang="en-US" smtClean="0"/>
              <a:t>to</a:t>
            </a:r>
          </a:p>
          <a:p>
            <a:r>
              <a:rPr lang="en-US" smtClean="0"/>
              <a:t>the</a:t>
            </a:r>
            <a:endParaRPr lang="en-US"/>
          </a:p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43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Words to Avoid (cont.)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725809"/>
              </p:ext>
            </p:extLst>
          </p:nvPr>
        </p:nvGraphicFramePr>
        <p:xfrm>
          <a:off x="1292181" y="2813676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Bad Phrase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Good</a:t>
                      </a:r>
                      <a:r>
                        <a:rPr lang="en-US" b="1" baseline="0" smtClean="0"/>
                        <a:t> Word</a:t>
                      </a:r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by reason of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because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for the reason that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because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in the event that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if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on the grounds that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because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65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 Rules for Specific Words --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latin typeface="+mj-lt"/>
              </a:rPr>
              <a:t>Use root verbs, not expanded forms</a:t>
            </a:r>
          </a:p>
          <a:p>
            <a:pPr marL="0" indent="0">
              <a:buNone/>
            </a:pPr>
            <a:endParaRPr lang="en-US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875547"/>
              </p:ext>
            </p:extLst>
          </p:nvPr>
        </p:nvGraphicFramePr>
        <p:xfrm>
          <a:off x="1292181" y="2813676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Expanded Form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Root Verb</a:t>
                      </a:r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hold a meeting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meet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impose a requirement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require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make a determination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determine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14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 Rules for Specific Words --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+mj-lt"/>
              </a:rPr>
              <a:t>Use active verbs, not passive verbs</a:t>
            </a:r>
            <a:endParaRPr lang="en-US">
              <a:latin typeface="+mj-lt"/>
            </a:endParaRPr>
          </a:p>
          <a:p>
            <a:pPr marL="0" indent="0">
              <a:buNone/>
            </a:pPr>
            <a:endParaRPr lang="en-US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391977"/>
              </p:ext>
            </p:extLst>
          </p:nvPr>
        </p:nvGraphicFramePr>
        <p:xfrm>
          <a:off x="1292181" y="2813676"/>
          <a:ext cx="6035898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7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Passive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Active</a:t>
                      </a:r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The interrogatory answers were signed by my client on July</a:t>
                      </a:r>
                      <a:r>
                        <a:rPr lang="en-US" baseline="0" smtClean="0"/>
                        <a:t> 9.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My client signed the interrogatory answers on July 9.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It was agreed by the parties that the trial would be postponed.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The parties agreed to postpone the trial.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7265096" y="6313118"/>
            <a:ext cx="1878904" cy="450937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7995" y="6371653"/>
            <a:ext cx="1325671" cy="19620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3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微軟正黑體"/>
        <a:font script="Laoo" typeface="DokChampa"/>
        <a:font script="Mong" typeface="Mongolian Baiti"/>
        <a:font script="Hans" typeface="方正舒体"/>
        <a:font script="Guru" typeface="Raavi"/>
        <a:font script="Thaa" typeface="MV Boli"/>
        <a:font script="Cans" typeface="Euphemia"/>
        <a:font script="Hang" typeface="돋움"/>
        <a:font script="Syrc" typeface="Estrangelo Edessa"/>
      </a:majorFont>
      <a:minorFont>
        <a:latin typeface="Arial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微軟正黑體"/>
        <a:font script="Laoo" typeface="DokChampa"/>
        <a:font script="Mong" typeface="Mongolian Baiti"/>
        <a:font script="Hans" typeface="方正舒体"/>
        <a:font script="Guru" typeface="Raavi"/>
        <a:font script="Thaa" typeface="MV Boli"/>
        <a:font script="Cans" typeface="Euphemia"/>
        <a:font script="Hang" typeface="돋움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</TotalTime>
  <Words>925</Words>
  <Application>Microsoft Office PowerPoint</Application>
  <PresentationFormat>On-screen Show (4:3)</PresentationFormat>
  <Paragraphs>174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Optima</vt:lpstr>
      <vt:lpstr>Times New Roman</vt:lpstr>
      <vt:lpstr>blank</vt:lpstr>
      <vt:lpstr>Court Web: Writing Well</vt:lpstr>
      <vt:lpstr>Introduction</vt:lpstr>
      <vt:lpstr>Words to Use</vt:lpstr>
      <vt:lpstr>Words to Avoid</vt:lpstr>
      <vt:lpstr>Words to Avoid (cont.)</vt:lpstr>
      <vt:lpstr>Words to Avoid (cont.)</vt:lpstr>
      <vt:lpstr>Words to Avoid (cont.)</vt:lpstr>
      <vt:lpstr>Specific Rules for Specific Words -- Verbs</vt:lpstr>
      <vt:lpstr>Specific Rules for Specific Words -- Verbs</vt:lpstr>
      <vt:lpstr>Specific Rules for Specific Words -- Verbs</vt:lpstr>
      <vt:lpstr>Specific Rules for Specific Words -- Verbs</vt:lpstr>
      <vt:lpstr>Specific Rules for Specific Words -- Nouns</vt:lpstr>
      <vt:lpstr>Specific Rules for Specific Words -- Nouns</vt:lpstr>
      <vt:lpstr>Specific Rules for Specific Words -- Adjectives and Adverbs</vt:lpstr>
      <vt:lpstr>Sentences</vt:lpstr>
      <vt:lpstr>Sentences (cont.)</vt:lpstr>
      <vt:lpstr>Sentences (cont.)</vt:lpstr>
      <vt:lpstr>Paragraphs</vt:lpstr>
      <vt:lpstr>Paragraphs (cont.)</vt:lpstr>
      <vt:lpstr>Entire Written Product</vt:lpstr>
      <vt:lpstr>Entire Written Product (cont.)</vt:lpstr>
      <vt:lpstr>Editing</vt:lpstr>
      <vt:lpstr>Final Tips</vt:lpstr>
      <vt:lpstr>Measuring Your Progress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Well</dc:title>
  <dc:creator>Erica Johnson</dc:creator>
  <cp:lastModifiedBy>Rhonda Starks</cp:lastModifiedBy>
  <cp:revision>3</cp:revision>
  <cp:lastPrinted>2018-12-04T13:15:46Z</cp:lastPrinted>
  <dcterms:created xsi:type="dcterms:W3CDTF">2018-12-04T13:15:46Z</dcterms:created>
  <dcterms:modified xsi:type="dcterms:W3CDTF">2018-12-12T16:26:50Z</dcterms:modified>
</cp:coreProperties>
</file>