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329" r:id="rId2"/>
    <p:sldId id="417" r:id="rId3"/>
    <p:sldId id="400" r:id="rId4"/>
    <p:sldId id="401" r:id="rId5"/>
    <p:sldId id="418" r:id="rId6"/>
    <p:sldId id="430" r:id="rId7"/>
    <p:sldId id="419" r:id="rId8"/>
    <p:sldId id="421" r:id="rId9"/>
    <p:sldId id="432" r:id="rId10"/>
    <p:sldId id="420" r:id="rId11"/>
    <p:sldId id="402" r:id="rId12"/>
    <p:sldId id="403" r:id="rId13"/>
    <p:sldId id="404" r:id="rId14"/>
    <p:sldId id="414" r:id="rId15"/>
    <p:sldId id="429" r:id="rId16"/>
    <p:sldId id="407" r:id="rId17"/>
    <p:sldId id="408" r:id="rId18"/>
    <p:sldId id="410" r:id="rId19"/>
    <p:sldId id="409" r:id="rId20"/>
    <p:sldId id="406" r:id="rId21"/>
    <p:sldId id="416" r:id="rId22"/>
    <p:sldId id="415" r:id="rId23"/>
    <p:sldId id="424" r:id="rId24"/>
    <p:sldId id="425" r:id="rId25"/>
    <p:sldId id="473" r:id="rId26"/>
    <p:sldId id="426" r:id="rId27"/>
    <p:sldId id="423" r:id="rId28"/>
    <p:sldId id="427" r:id="rId29"/>
    <p:sldId id="428" r:id="rId30"/>
    <p:sldId id="431" r:id="rId31"/>
    <p:sldId id="433" r:id="rId32"/>
    <p:sldId id="474" r:id="rId33"/>
    <p:sldId id="451" r:id="rId34"/>
    <p:sldId id="388" r:id="rId35"/>
    <p:sldId id="475" r:id="rId36"/>
    <p:sldId id="476" r:id="rId37"/>
    <p:sldId id="454" r:id="rId38"/>
    <p:sldId id="455" r:id="rId39"/>
    <p:sldId id="471" r:id="rId40"/>
    <p:sldId id="456" r:id="rId41"/>
    <p:sldId id="457" r:id="rId42"/>
    <p:sldId id="477" r:id="rId43"/>
    <p:sldId id="458" r:id="rId44"/>
    <p:sldId id="452" r:id="rId45"/>
    <p:sldId id="460" r:id="rId46"/>
    <p:sldId id="461" r:id="rId47"/>
    <p:sldId id="478" r:id="rId48"/>
    <p:sldId id="459" r:id="rId49"/>
    <p:sldId id="472" r:id="rId50"/>
    <p:sldId id="466" r:id="rId51"/>
    <p:sldId id="468" r:id="rId52"/>
    <p:sldId id="469" r:id="rId53"/>
    <p:sldId id="470" r:id="rId54"/>
    <p:sldId id="467" r:id="rId55"/>
    <p:sldId id="465" r:id="rId56"/>
    <p:sldId id="462" r:id="rId5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7160" autoAdjust="0"/>
  </p:normalViewPr>
  <p:slideViewPr>
    <p:cSldViewPr snapToGrid="0">
      <p:cViewPr varScale="1">
        <p:scale>
          <a:sx n="83" d="100"/>
          <a:sy n="83" d="100"/>
        </p:scale>
        <p:origin x="43" y="205"/>
      </p:cViewPr>
      <p:guideLst>
        <p:guide orient="horz" pos="2160"/>
        <p:guide pos="3840"/>
      </p:guideLst>
    </p:cSldViewPr>
  </p:slideViewPr>
  <p:outlineViewPr>
    <p:cViewPr>
      <p:scale>
        <a:sx n="33" d="100"/>
        <a:sy n="33" d="100"/>
      </p:scale>
      <p:origin x="0" y="-24"/>
    </p:cViewPr>
  </p:outlineViewPr>
  <p:notesTextViewPr>
    <p:cViewPr>
      <p:scale>
        <a:sx n="1" d="1"/>
        <a:sy n="1" d="1"/>
      </p:scale>
      <p:origin x="0" y="0"/>
    </p:cViewPr>
  </p:notesTextViewPr>
  <p:notesViewPr>
    <p:cSldViewPr snapToGrid="0">
      <p:cViewPr varScale="1">
        <p:scale>
          <a:sx n="67" d="100"/>
          <a:sy n="67" d="100"/>
        </p:scale>
        <p:origin x="285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6" tIns="45718" rIns="91436" bIns="45718"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36" tIns="45718" rIns="91436" bIns="45718" rtlCol="0"/>
          <a:lstStyle>
            <a:lvl1pPr algn="r">
              <a:defRPr sz="1200"/>
            </a:lvl1pPr>
          </a:lstStyle>
          <a:p>
            <a:fld id="{ACA0BEDE-9746-4DAE-8D89-9DA005362D2C}" type="datetimeFigureOut">
              <a:rPr lang="en-US" smtClean="0"/>
              <a:t>10/10/2019</a:t>
            </a:fld>
            <a:endParaRPr lang="en-US"/>
          </a:p>
        </p:txBody>
      </p:sp>
      <p:sp>
        <p:nvSpPr>
          <p:cNvPr id="4" name="Footer Placeholder 3"/>
          <p:cNvSpPr>
            <a:spLocks noGrp="1"/>
          </p:cNvSpPr>
          <p:nvPr>
            <p:ph type="ftr" sz="quarter" idx="2"/>
          </p:nvPr>
        </p:nvSpPr>
        <p:spPr>
          <a:xfrm>
            <a:off x="0" y="8772526"/>
            <a:ext cx="3011488" cy="463550"/>
          </a:xfrm>
          <a:prstGeom prst="rect">
            <a:avLst/>
          </a:prstGeom>
        </p:spPr>
        <p:txBody>
          <a:bodyPr vert="horz" lIns="91436" tIns="45718" rIns="91436"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6"/>
            <a:ext cx="3011488" cy="463550"/>
          </a:xfrm>
          <a:prstGeom prst="rect">
            <a:avLst/>
          </a:prstGeom>
        </p:spPr>
        <p:txBody>
          <a:bodyPr vert="horz" lIns="91436" tIns="45718" rIns="91436" bIns="45718" rtlCol="0" anchor="b"/>
          <a:lstStyle>
            <a:lvl1pPr algn="r">
              <a:defRPr sz="1200"/>
            </a:lvl1pPr>
          </a:lstStyle>
          <a:p>
            <a:fld id="{D7921CC7-7E00-467C-8CF3-D9476F1269CB}" type="slidenum">
              <a:rPr lang="en-US" smtClean="0"/>
              <a:t>‹#›</a:t>
            </a:fld>
            <a:endParaRPr lang="en-US"/>
          </a:p>
        </p:txBody>
      </p:sp>
    </p:spTree>
    <p:extLst>
      <p:ext uri="{BB962C8B-B14F-4D97-AF65-F5344CB8AC3E}">
        <p14:creationId xmlns:p14="http://schemas.microsoft.com/office/powerpoint/2010/main" val="2518640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87" tIns="46244" rIns="92487" bIns="46244" rtlCol="0"/>
          <a:lstStyle>
            <a:lvl1pPr algn="r">
              <a:defRPr sz="1200"/>
            </a:lvl1pPr>
          </a:lstStyle>
          <a:p>
            <a:fld id="{AA66915B-2597-4EF9-9111-35A24A501371}" type="datetimeFigureOut">
              <a:rPr lang="en-US" smtClean="0"/>
              <a:pPr/>
              <a:t>10/10/2019</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11699" cy="463407"/>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70"/>
            <a:ext cx="3011699" cy="463407"/>
          </a:xfrm>
          <a:prstGeom prst="rect">
            <a:avLst/>
          </a:prstGeom>
        </p:spPr>
        <p:txBody>
          <a:bodyPr vert="horz" lIns="92487" tIns="46244" rIns="92487" bIns="46244" rtlCol="0" anchor="b"/>
          <a:lstStyle>
            <a:lvl1pPr algn="r">
              <a:defRPr sz="1200"/>
            </a:lvl1pPr>
          </a:lstStyle>
          <a:p>
            <a:fld id="{42E1BFA4-A148-40B8-A13D-6B22CC30D2E7}" type="slidenum">
              <a:rPr lang="en-US" smtClean="0"/>
              <a:pPr/>
              <a:t>‹#›</a:t>
            </a:fld>
            <a:endParaRPr lang="en-US"/>
          </a:p>
        </p:txBody>
      </p:sp>
    </p:spTree>
    <p:extLst>
      <p:ext uri="{BB962C8B-B14F-4D97-AF65-F5344CB8AC3E}">
        <p14:creationId xmlns:p14="http://schemas.microsoft.com/office/powerpoint/2010/main" val="424815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justices on a mission that can help us.</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2</a:t>
            </a:fld>
            <a:endParaRPr lang="en-US"/>
          </a:p>
        </p:txBody>
      </p:sp>
    </p:spTree>
    <p:extLst>
      <p:ext uri="{BB962C8B-B14F-4D97-AF65-F5344CB8AC3E}">
        <p14:creationId xmlns:p14="http://schemas.microsoft.com/office/powerpoint/2010/main" val="2546865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he talking about?</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27</a:t>
            </a:fld>
            <a:endParaRPr lang="en-US"/>
          </a:p>
        </p:txBody>
      </p:sp>
    </p:spTree>
    <p:extLst>
      <p:ext uri="{BB962C8B-B14F-4D97-AF65-F5344CB8AC3E}">
        <p14:creationId xmlns:p14="http://schemas.microsoft.com/office/powerpoint/2010/main" val="50829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Harris – somehow concludes from Jones where SBI – a result of an action - is an “element” of carjacking, that D’s action of discharging is a “sentencing factor”  </a:t>
            </a:r>
          </a:p>
          <a:p>
            <a:r>
              <a:rPr lang="en-US" dirty="0" smtClean="0"/>
              <a:t>Kennedy is author of both</a:t>
            </a:r>
            <a:r>
              <a:rPr lang="en-US" baseline="0" dirty="0" smtClean="0"/>
              <a:t> </a:t>
            </a:r>
            <a:r>
              <a:rPr lang="en-US" dirty="0" smtClean="0"/>
              <a:t>Harris and O’Brien.</a:t>
            </a:r>
          </a:p>
          <a:p>
            <a:endParaRPr lang="en-US" dirty="0" smtClean="0"/>
          </a:p>
          <a:p>
            <a:r>
              <a:rPr lang="en-US" dirty="0" err="1" smtClean="0"/>
              <a:t>Kavanaugh</a:t>
            </a:r>
            <a:r>
              <a:rPr lang="en-US" dirty="0" smtClean="0"/>
              <a:t> may be overstating Dean</a:t>
            </a:r>
            <a:r>
              <a:rPr lang="en-US" baseline="0" dirty="0" smtClean="0"/>
              <a:t> but it could be an issue for us if courts think T &amp; Q is an element merely for </a:t>
            </a:r>
            <a:r>
              <a:rPr lang="en-US" baseline="0" dirty="0" err="1" smtClean="0"/>
              <a:t>const</a:t>
            </a:r>
            <a:r>
              <a:rPr lang="en-US" baseline="0" dirty="0" smtClean="0"/>
              <a:t> </a:t>
            </a:r>
            <a:r>
              <a:rPr lang="en-US" baseline="0" dirty="0" err="1" smtClean="0"/>
              <a:t>purps</a:t>
            </a:r>
            <a:r>
              <a:rPr lang="en-US" baseline="0" dirty="0" smtClean="0"/>
              <a:t> and not as a matter of stat construction.</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28</a:t>
            </a:fld>
            <a:endParaRPr lang="en-US"/>
          </a:p>
        </p:txBody>
      </p:sp>
    </p:spTree>
    <p:extLst>
      <p:ext uri="{BB962C8B-B14F-4D97-AF65-F5344CB8AC3E}">
        <p14:creationId xmlns:p14="http://schemas.microsoft.com/office/powerpoint/2010/main" val="3554804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30</a:t>
            </a:fld>
            <a:endParaRPr lang="en-US"/>
          </a:p>
        </p:txBody>
      </p:sp>
    </p:spTree>
    <p:extLst>
      <p:ext uri="{BB962C8B-B14F-4D97-AF65-F5344CB8AC3E}">
        <p14:creationId xmlns:p14="http://schemas.microsoft.com/office/powerpoint/2010/main" val="3014987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31</a:t>
            </a:fld>
            <a:endParaRPr lang="en-US"/>
          </a:p>
        </p:txBody>
      </p:sp>
    </p:spTree>
    <p:extLst>
      <p:ext uri="{BB962C8B-B14F-4D97-AF65-F5344CB8AC3E}">
        <p14:creationId xmlns:p14="http://schemas.microsoft.com/office/powerpoint/2010/main" val="2859009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have been well-meaning by some,</a:t>
            </a:r>
            <a:r>
              <a:rPr lang="en-US" baseline="0" dirty="0" smtClean="0"/>
              <a:t> but the results have been disastrous and we have not recovered yet.</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37</a:t>
            </a:fld>
            <a:endParaRPr lang="en-US"/>
          </a:p>
        </p:txBody>
      </p:sp>
    </p:spTree>
    <p:extLst>
      <p:ext uri="{BB962C8B-B14F-4D97-AF65-F5344CB8AC3E}">
        <p14:creationId xmlns:p14="http://schemas.microsoft.com/office/powerpoint/2010/main" val="90692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Ninth Circuit is one of the worst for confusion on</a:t>
            </a:r>
            <a:r>
              <a:rPr lang="en-US" baseline="0" dirty="0" smtClean="0"/>
              <a:t> what the guidelines’ standard even is.</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38</a:t>
            </a:fld>
            <a:endParaRPr lang="en-US"/>
          </a:p>
        </p:txBody>
      </p:sp>
    </p:spTree>
    <p:extLst>
      <p:ext uri="{BB962C8B-B14F-4D97-AF65-F5344CB8AC3E}">
        <p14:creationId xmlns:p14="http://schemas.microsoft.com/office/powerpoint/2010/main" val="2631611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41</a:t>
            </a:fld>
            <a:endParaRPr lang="en-US"/>
          </a:p>
        </p:txBody>
      </p:sp>
    </p:spTree>
    <p:extLst>
      <p:ext uri="{BB962C8B-B14F-4D97-AF65-F5344CB8AC3E}">
        <p14:creationId xmlns:p14="http://schemas.microsoft.com/office/powerpoint/2010/main" val="4217346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other circuits say this?</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45</a:t>
            </a:fld>
            <a:endParaRPr lang="en-US"/>
          </a:p>
        </p:txBody>
      </p:sp>
    </p:spTree>
    <p:extLst>
      <p:ext uri="{BB962C8B-B14F-4D97-AF65-F5344CB8AC3E}">
        <p14:creationId xmlns:p14="http://schemas.microsoft.com/office/powerpoint/2010/main" val="808934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 away the underbrush.</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46</a:t>
            </a:fld>
            <a:endParaRPr lang="en-US"/>
          </a:p>
        </p:txBody>
      </p:sp>
    </p:spTree>
    <p:extLst>
      <p:ext uri="{BB962C8B-B14F-4D97-AF65-F5344CB8AC3E}">
        <p14:creationId xmlns:p14="http://schemas.microsoft.com/office/powerpoint/2010/main" val="1249038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700088"/>
            <a:ext cx="6216650" cy="3497262"/>
          </a:xfrm>
        </p:spPr>
      </p:sp>
      <p:sp>
        <p:nvSpPr>
          <p:cNvPr id="3" name="Notes Placeholder 2"/>
          <p:cNvSpPr>
            <a:spLocks noGrp="1"/>
          </p:cNvSpPr>
          <p:nvPr>
            <p:ph type="body" idx="1"/>
          </p:nvPr>
        </p:nvSpPr>
        <p:spPr/>
        <p:txBody>
          <a:bodyPr/>
          <a:lstStyle/>
          <a:p>
            <a:r>
              <a:rPr lang="en-US" dirty="0" smtClean="0"/>
              <a:t>You can argue … </a:t>
            </a:r>
            <a:r>
              <a:rPr lang="en-US" dirty="0"/>
              <a:t>Since any small-time drug offender knows or objectively should know that someone in the distribution chain is handling large quantities, </a:t>
            </a:r>
          </a:p>
        </p:txBody>
      </p:sp>
      <p:sp>
        <p:nvSpPr>
          <p:cNvPr id="4" name="Slide Number Placeholder 3"/>
          <p:cNvSpPr>
            <a:spLocks noGrp="1"/>
          </p:cNvSpPr>
          <p:nvPr>
            <p:ph type="sldNum" sz="quarter" idx="10"/>
          </p:nvPr>
        </p:nvSpPr>
        <p:spPr/>
        <p:txBody>
          <a:bodyPr/>
          <a:lstStyle/>
          <a:p>
            <a:fld id="{A20F41C1-0D69-0F43-BF41-B90B61316B5D}" type="slidenum">
              <a:rPr lang="en-US" smtClean="0"/>
              <a:pPr/>
              <a:t>48</a:t>
            </a:fld>
            <a:endParaRPr lang="en-US"/>
          </a:p>
        </p:txBody>
      </p:sp>
    </p:spTree>
    <p:extLst>
      <p:ext uri="{BB962C8B-B14F-4D97-AF65-F5344CB8AC3E}">
        <p14:creationId xmlns:p14="http://schemas.microsoft.com/office/powerpoint/2010/main" val="398165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Worth reading.  Rosemary </a:t>
            </a:r>
            <a:r>
              <a:rPr lang="en-US" dirty="0" err="1" smtClean="0"/>
              <a:t>Cakmis</a:t>
            </a:r>
            <a:r>
              <a:rPr lang="en-US" dirty="0" smtClean="0"/>
              <a:t> did a great job, government got hammered by every justice except Alito. </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3</a:t>
            </a:fld>
            <a:endParaRPr lang="en-US"/>
          </a:p>
        </p:txBody>
      </p:sp>
    </p:spTree>
    <p:extLst>
      <p:ext uri="{BB962C8B-B14F-4D97-AF65-F5344CB8AC3E}">
        <p14:creationId xmlns:p14="http://schemas.microsoft.com/office/powerpoint/2010/main" val="2720048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the SAFE Act</a:t>
            </a:r>
            <a:endParaRPr lang="en-US" dirty="0"/>
          </a:p>
        </p:txBody>
      </p:sp>
      <p:sp>
        <p:nvSpPr>
          <p:cNvPr id="4" name="Slide Number Placeholder 3"/>
          <p:cNvSpPr>
            <a:spLocks noGrp="1"/>
          </p:cNvSpPr>
          <p:nvPr>
            <p:ph type="sldNum" sz="quarter" idx="10"/>
          </p:nvPr>
        </p:nvSpPr>
        <p:spPr/>
        <p:txBody>
          <a:bodyPr/>
          <a:lstStyle/>
          <a:p>
            <a:fld id="{A20F41C1-0D69-0F43-BF41-B90B61316B5D}" type="slidenum">
              <a:rPr lang="en-US" smtClean="0"/>
              <a:pPr/>
              <a:t>49</a:t>
            </a:fld>
            <a:endParaRPr lang="en-US"/>
          </a:p>
        </p:txBody>
      </p:sp>
    </p:spTree>
    <p:extLst>
      <p:ext uri="{BB962C8B-B14F-4D97-AF65-F5344CB8AC3E}">
        <p14:creationId xmlns:p14="http://schemas.microsoft.com/office/powerpoint/2010/main" val="737225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Recognizing that it may be hard to turn</a:t>
            </a:r>
            <a:r>
              <a:rPr lang="en-US" baseline="0" dirty="0" smtClean="0"/>
              <a:t> the ship around ….</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50</a:t>
            </a:fld>
            <a:endParaRPr lang="en-US"/>
          </a:p>
        </p:txBody>
      </p:sp>
    </p:spTree>
    <p:extLst>
      <p:ext uri="{BB962C8B-B14F-4D97-AF65-F5344CB8AC3E}">
        <p14:creationId xmlns:p14="http://schemas.microsoft.com/office/powerpoint/2010/main" val="2569799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version of the </a:t>
            </a:r>
            <a:r>
              <a:rPr lang="en-US" i="1" dirty="0" smtClean="0"/>
              <a:t>Pinkerton</a:t>
            </a:r>
            <a:r>
              <a:rPr lang="en-US" dirty="0" smtClean="0"/>
              <a:t> standard under</a:t>
            </a:r>
            <a:r>
              <a:rPr lang="en-US" baseline="0" dirty="0" smtClean="0"/>
              <a:t> conspiracy law, which allows D convicted of conspiracy to be also convicted of substantive offenses of co-conspirators.   DQT is not based on quantities for conspiracy as a whole.  It is defendant-specific, with crucial first step being to determine the scope of the defendant’s agreement.  The actual test is not clearly revealed until the illustrations, now at Application Note 4.</a:t>
            </a:r>
            <a:endParaRPr lang="en-US" dirty="0"/>
          </a:p>
        </p:txBody>
      </p:sp>
      <p:sp>
        <p:nvSpPr>
          <p:cNvPr id="4" name="Slide Number Placeholder 3"/>
          <p:cNvSpPr>
            <a:spLocks noGrp="1"/>
          </p:cNvSpPr>
          <p:nvPr>
            <p:ph type="sldNum" sz="quarter" idx="10"/>
          </p:nvPr>
        </p:nvSpPr>
        <p:spPr/>
        <p:txBody>
          <a:bodyPr/>
          <a:lstStyle/>
          <a:p>
            <a:fld id="{A20F41C1-0D69-0F43-BF41-B90B61316B5D}" type="slidenum">
              <a:rPr lang="en-US" smtClean="0"/>
              <a:pPr/>
              <a:t>51</a:t>
            </a:fld>
            <a:endParaRPr lang="en-US"/>
          </a:p>
        </p:txBody>
      </p:sp>
    </p:spTree>
    <p:extLst>
      <p:ext uri="{BB962C8B-B14F-4D97-AF65-F5344CB8AC3E}">
        <p14:creationId xmlns:p14="http://schemas.microsoft.com/office/powerpoint/2010/main" val="2007119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700088"/>
            <a:ext cx="6216650" cy="3497262"/>
          </a:xfrm>
        </p:spPr>
      </p:sp>
      <p:sp>
        <p:nvSpPr>
          <p:cNvPr id="3" name="Notes Placeholder 2"/>
          <p:cNvSpPr>
            <a:spLocks noGrp="1"/>
          </p:cNvSpPr>
          <p:nvPr>
            <p:ph type="body" idx="1"/>
          </p:nvPr>
        </p:nvSpPr>
        <p:spPr/>
        <p:txBody>
          <a:bodyPr/>
          <a:lstStyle/>
          <a:p>
            <a:r>
              <a:rPr lang="en-US" b="1" dirty="0" smtClean="0"/>
              <a:t>At least try to rehabilitate that standard.</a:t>
            </a:r>
            <a:endParaRPr lang="en-US" i="0" dirty="0"/>
          </a:p>
        </p:txBody>
      </p:sp>
      <p:sp>
        <p:nvSpPr>
          <p:cNvPr id="4" name="Slide Number Placeholder 3"/>
          <p:cNvSpPr>
            <a:spLocks noGrp="1"/>
          </p:cNvSpPr>
          <p:nvPr>
            <p:ph type="sldNum" sz="quarter" idx="10"/>
          </p:nvPr>
        </p:nvSpPr>
        <p:spPr/>
        <p:txBody>
          <a:bodyPr/>
          <a:lstStyle/>
          <a:p>
            <a:fld id="{A20F41C1-0D69-0F43-BF41-B90B61316B5D}" type="slidenum">
              <a:rPr lang="en-US" smtClean="0"/>
              <a:pPr/>
              <a:t>54</a:t>
            </a:fld>
            <a:endParaRPr lang="en-US"/>
          </a:p>
        </p:txBody>
      </p:sp>
    </p:spTree>
    <p:extLst>
      <p:ext uri="{BB962C8B-B14F-4D97-AF65-F5344CB8AC3E}">
        <p14:creationId xmlns:p14="http://schemas.microsoft.com/office/powerpoint/2010/main" val="265488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7</a:t>
            </a:fld>
            <a:endParaRPr lang="en-US"/>
          </a:p>
        </p:txBody>
      </p:sp>
    </p:spTree>
    <p:extLst>
      <p:ext uri="{BB962C8B-B14F-4D97-AF65-F5344CB8AC3E}">
        <p14:creationId xmlns:p14="http://schemas.microsoft.com/office/powerpoint/2010/main" val="36749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8</a:t>
            </a:fld>
            <a:endParaRPr lang="en-US"/>
          </a:p>
        </p:txBody>
      </p:sp>
    </p:spTree>
    <p:extLst>
      <p:ext uri="{BB962C8B-B14F-4D97-AF65-F5344CB8AC3E}">
        <p14:creationId xmlns:p14="http://schemas.microsoft.com/office/powerpoint/2010/main" val="1067019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898"/>
            <a:r>
              <a:rPr lang="en-US" dirty="0" smtClean="0"/>
              <a:t>More on</a:t>
            </a:r>
            <a:r>
              <a:rPr lang="en-US" baseline="0" dirty="0" smtClean="0"/>
              <a:t> sentencing factors later.</a:t>
            </a:r>
            <a:endParaRPr lang="en-US" dirty="0" smtClean="0"/>
          </a:p>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9</a:t>
            </a:fld>
            <a:endParaRPr lang="en-US"/>
          </a:p>
        </p:txBody>
      </p:sp>
    </p:spTree>
    <p:extLst>
      <p:ext uri="{BB962C8B-B14F-4D97-AF65-F5344CB8AC3E}">
        <p14:creationId xmlns:p14="http://schemas.microsoft.com/office/powerpoint/2010/main" val="157217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17</a:t>
            </a:fld>
            <a:endParaRPr lang="en-US"/>
          </a:p>
        </p:txBody>
      </p:sp>
    </p:spTree>
    <p:extLst>
      <p:ext uri="{BB962C8B-B14F-4D97-AF65-F5344CB8AC3E}">
        <p14:creationId xmlns:p14="http://schemas.microsoft.com/office/powerpoint/2010/main" val="2606000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Edwards was well</a:t>
            </a:r>
            <a:r>
              <a:rPr lang="en-US" baseline="0" dirty="0" smtClean="0"/>
              <a:t> after Congress enacted the Anti-Drug Abuse Act, it is nearly impossible to divine what it was doing without reading the briefs, so even if there was a shred of evidence in the text or history that Congress intended drug type or quantity as “sentencing factors,” it cannot be said that “</a:t>
            </a:r>
            <a:r>
              <a:rPr lang="en-US" sz="1100" dirty="0"/>
              <a:t>Congress would have had no reason to believe that it was approaching the constitutional line.”  Harris (another ridiculous case).</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19</a:t>
            </a:fld>
            <a:endParaRPr lang="en-US"/>
          </a:p>
        </p:txBody>
      </p:sp>
    </p:spTree>
    <p:extLst>
      <p:ext uri="{BB962C8B-B14F-4D97-AF65-F5344CB8AC3E}">
        <p14:creationId xmlns:p14="http://schemas.microsoft.com/office/powerpoint/2010/main" val="176249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fact remains ….</a:t>
            </a:r>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20</a:t>
            </a:fld>
            <a:endParaRPr lang="en-US"/>
          </a:p>
        </p:txBody>
      </p:sp>
    </p:spTree>
    <p:extLst>
      <p:ext uri="{BB962C8B-B14F-4D97-AF65-F5344CB8AC3E}">
        <p14:creationId xmlns:p14="http://schemas.microsoft.com/office/powerpoint/2010/main" val="1498960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it didn’t need to expressly</a:t>
            </a:r>
            <a:r>
              <a:rPr lang="en-US" baseline="0" dirty="0" smtClean="0"/>
              <a:t> say the D must know T &amp; Q.  And it did nothing to indicate otherwise.</a:t>
            </a:r>
          </a:p>
          <a:p>
            <a:endParaRPr lang="en-US" baseline="0" dirty="0" smtClean="0"/>
          </a:p>
          <a:p>
            <a:pPr defTabSz="874898">
              <a:defRPr/>
            </a:pPr>
            <a:r>
              <a:rPr lang="en-US" sz="1100" dirty="0"/>
              <a:t>The government can prove with circumstantial evidence and complaints that it is too hard are unavailing.</a:t>
            </a:r>
          </a:p>
          <a:p>
            <a:endParaRPr lang="en-US" dirty="0"/>
          </a:p>
        </p:txBody>
      </p:sp>
      <p:sp>
        <p:nvSpPr>
          <p:cNvPr id="4" name="Slide Number Placeholder 3"/>
          <p:cNvSpPr>
            <a:spLocks noGrp="1"/>
          </p:cNvSpPr>
          <p:nvPr>
            <p:ph type="sldNum" sz="quarter" idx="10"/>
          </p:nvPr>
        </p:nvSpPr>
        <p:spPr/>
        <p:txBody>
          <a:bodyPr/>
          <a:lstStyle/>
          <a:p>
            <a:fld id="{42E1BFA4-A148-40B8-A13D-6B22CC30D2E7}" type="slidenum">
              <a:rPr lang="en-US" smtClean="0"/>
              <a:pPr/>
              <a:t>22</a:t>
            </a:fld>
            <a:endParaRPr lang="en-US"/>
          </a:p>
        </p:txBody>
      </p:sp>
    </p:spTree>
    <p:extLst>
      <p:ext uri="{BB962C8B-B14F-4D97-AF65-F5344CB8AC3E}">
        <p14:creationId xmlns:p14="http://schemas.microsoft.com/office/powerpoint/2010/main" val="331025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101096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146177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316372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372534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151161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247416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423899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270077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162290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328014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55D4D-A8B8-4DEB-9AC5-4EC783598598}"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A9898-7FC7-4188-A048-4BE093E912F2}" type="slidenum">
              <a:rPr lang="en-US" smtClean="0"/>
              <a:pPr/>
              <a:t>‹#›</a:t>
            </a:fld>
            <a:endParaRPr lang="en-US"/>
          </a:p>
        </p:txBody>
      </p:sp>
    </p:spTree>
    <p:extLst>
      <p:ext uri="{BB962C8B-B14F-4D97-AF65-F5344CB8AC3E}">
        <p14:creationId xmlns:p14="http://schemas.microsoft.com/office/powerpoint/2010/main" val="381705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55D4D-A8B8-4DEB-9AC5-4EC783598598}" type="datetimeFigureOut">
              <a:rPr lang="en-US" smtClean="0"/>
              <a:pPr/>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A9898-7FC7-4188-A048-4BE093E912F2}" type="slidenum">
              <a:rPr lang="en-US" smtClean="0"/>
              <a:pPr/>
              <a:t>‹#›</a:t>
            </a:fld>
            <a:endParaRPr lang="en-US"/>
          </a:p>
        </p:txBody>
      </p:sp>
    </p:spTree>
    <p:extLst>
      <p:ext uri="{BB962C8B-B14F-4D97-AF65-F5344CB8AC3E}">
        <p14:creationId xmlns:p14="http://schemas.microsoft.com/office/powerpoint/2010/main" val="341457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upremecourt.gov/search.aspx?filename=/docket/docketfiles/html/public/18-8050.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upremecourt.gov/oral_arguments/argument_transcripts/2018/17-9560_1bn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070" y="1223493"/>
            <a:ext cx="11416553" cy="1999392"/>
          </a:xfrm>
        </p:spPr>
        <p:txBody>
          <a:bodyPr>
            <a:normAutofit fontScale="90000"/>
          </a:bodyPr>
          <a:lstStyle/>
          <a:p>
            <a:r>
              <a:rPr lang="en-US" sz="3600" b="1" dirty="0" err="1" smtClean="0">
                <a:solidFill>
                  <a:schemeClr val="accent1">
                    <a:lumMod val="75000"/>
                  </a:schemeClr>
                </a:solidFill>
              </a:rPr>
              <a:t>Mens</a:t>
            </a:r>
            <a:r>
              <a:rPr lang="en-US" sz="3600" b="1" dirty="0" smtClean="0">
                <a:solidFill>
                  <a:schemeClr val="accent1">
                    <a:lumMod val="75000"/>
                  </a:schemeClr>
                </a:solidFill>
              </a:rPr>
              <a:t> Rea for Drug Type and </a:t>
            </a:r>
            <a:r>
              <a:rPr lang="en-US" sz="3600" b="1" dirty="0">
                <a:solidFill>
                  <a:schemeClr val="accent1">
                    <a:lumMod val="75000"/>
                  </a:schemeClr>
                </a:solidFill>
              </a:rPr>
              <a:t>Quantity Elements </a:t>
            </a:r>
            <a:r>
              <a:rPr lang="en-US" sz="3600" b="1" dirty="0" smtClean="0">
                <a:solidFill>
                  <a:schemeClr val="accent1">
                    <a:lumMod val="75000"/>
                  </a:schemeClr>
                </a:solidFill>
              </a:rPr>
              <a:t/>
            </a:r>
            <a:br>
              <a:rPr lang="en-US" sz="3600" b="1" dirty="0" smtClean="0">
                <a:solidFill>
                  <a:schemeClr val="accent1">
                    <a:lumMod val="75000"/>
                  </a:schemeClr>
                </a:solidFill>
              </a:rPr>
            </a:br>
            <a:r>
              <a:rPr lang="en-US" sz="3600" b="1" dirty="0" smtClean="0">
                <a:solidFill>
                  <a:schemeClr val="accent1">
                    <a:lumMod val="75000"/>
                  </a:schemeClr>
                </a:solidFill>
              </a:rPr>
              <a:t>Instructions for Conspiracy Prosecutions</a:t>
            </a:r>
            <a:br>
              <a:rPr lang="en-US" sz="3600" b="1" dirty="0" smtClean="0">
                <a:solidFill>
                  <a:schemeClr val="accent1">
                    <a:lumMod val="75000"/>
                  </a:schemeClr>
                </a:solidFill>
              </a:rPr>
            </a:br>
            <a:r>
              <a:rPr lang="en-US" sz="3600" b="1" dirty="0" smtClean="0">
                <a:solidFill>
                  <a:schemeClr val="accent1">
                    <a:lumMod val="75000"/>
                  </a:schemeClr>
                </a:solidFill>
              </a:rPr>
              <a:t>Limits on “Jointly Undertaken” Relevant </a:t>
            </a:r>
            <a:r>
              <a:rPr lang="en-US" sz="3600" b="1" dirty="0">
                <a:solidFill>
                  <a:schemeClr val="accent1">
                    <a:lumMod val="75000"/>
                  </a:schemeClr>
                </a:solidFill>
              </a:rPr>
              <a:t>Conduct</a:t>
            </a:r>
            <a:r>
              <a:rPr lang="en-US" sz="4400" b="1" dirty="0">
                <a:solidFill>
                  <a:srgbClr val="00B050"/>
                </a:solidFill>
              </a:rPr>
              <a:t/>
            </a:r>
            <a:br>
              <a:rPr lang="en-US" sz="4400" b="1" dirty="0">
                <a:solidFill>
                  <a:srgbClr val="00B050"/>
                </a:solidFill>
              </a:rPr>
            </a:br>
            <a:endParaRPr lang="en-US" sz="4400" b="1" dirty="0">
              <a:solidFill>
                <a:srgbClr val="00B050"/>
              </a:solidFill>
            </a:endParaRPr>
          </a:p>
        </p:txBody>
      </p:sp>
      <p:sp>
        <p:nvSpPr>
          <p:cNvPr id="3" name="Subtitle 2"/>
          <p:cNvSpPr>
            <a:spLocks noGrp="1"/>
          </p:cNvSpPr>
          <p:nvPr>
            <p:ph type="subTitle" idx="1"/>
          </p:nvPr>
        </p:nvSpPr>
        <p:spPr>
          <a:xfrm>
            <a:off x="363071" y="3222885"/>
            <a:ext cx="11416553" cy="3406515"/>
          </a:xfrm>
        </p:spPr>
        <p:txBody>
          <a:bodyPr>
            <a:normAutofit/>
          </a:bodyPr>
          <a:lstStyle/>
          <a:p>
            <a:pPr>
              <a:spcBef>
                <a:spcPts val="0"/>
              </a:spcBef>
            </a:pPr>
            <a:r>
              <a:rPr lang="en-US" sz="3500" dirty="0" smtClean="0"/>
              <a:t>Advanced Defenders</a:t>
            </a:r>
            <a:endParaRPr lang="en-US" sz="3500" dirty="0"/>
          </a:p>
          <a:p>
            <a:pPr>
              <a:spcBef>
                <a:spcPts val="0"/>
              </a:spcBef>
            </a:pPr>
            <a:r>
              <a:rPr lang="en-US" dirty="0" smtClean="0"/>
              <a:t>May 30, 2019</a:t>
            </a:r>
            <a:endParaRPr lang="en-US" dirty="0"/>
          </a:p>
          <a:p>
            <a:pPr>
              <a:spcBef>
                <a:spcPts val="0"/>
              </a:spcBef>
            </a:pPr>
            <a:r>
              <a:rPr lang="en-US" dirty="0"/>
              <a:t>Amy Baron-Evans</a:t>
            </a:r>
          </a:p>
          <a:p>
            <a:pPr>
              <a:spcBef>
                <a:spcPts val="0"/>
              </a:spcBef>
            </a:pPr>
            <a:r>
              <a:rPr lang="en-US" dirty="0"/>
              <a:t>Sentencing Resource Counsel</a:t>
            </a:r>
          </a:p>
          <a:p>
            <a:pPr>
              <a:spcBef>
                <a:spcPts val="0"/>
              </a:spcBef>
            </a:pPr>
            <a:r>
              <a:rPr lang="en-US" dirty="0" smtClean="0"/>
              <a:t>abaronevans@gmail.com</a:t>
            </a:r>
            <a:endParaRPr lang="en-US" dirty="0"/>
          </a:p>
        </p:txBody>
      </p:sp>
    </p:spTree>
    <p:extLst>
      <p:ext uri="{BB962C8B-B14F-4D97-AF65-F5344CB8AC3E}">
        <p14:creationId xmlns:p14="http://schemas.microsoft.com/office/powerpoint/2010/main" val="384624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365126"/>
            <a:ext cx="10748493" cy="806852"/>
          </a:xfrm>
        </p:spPr>
        <p:txBody>
          <a:bodyPr/>
          <a:lstStyle/>
          <a:p>
            <a:r>
              <a:rPr lang="en-US" dirty="0" smtClean="0">
                <a:solidFill>
                  <a:schemeClr val="accent1">
                    <a:lumMod val="75000"/>
                  </a:schemeClr>
                </a:solidFill>
              </a:rPr>
              <a:t>In addition to S Ct decisions</a:t>
            </a:r>
            <a:endParaRPr lang="en-US" dirty="0">
              <a:solidFill>
                <a:schemeClr val="accent1">
                  <a:lumMod val="75000"/>
                </a:schemeClr>
              </a:solidFill>
            </a:endParaRPr>
          </a:p>
        </p:txBody>
      </p:sp>
      <p:sp>
        <p:nvSpPr>
          <p:cNvPr id="3" name="Content Placeholder 2"/>
          <p:cNvSpPr>
            <a:spLocks noGrp="1"/>
          </p:cNvSpPr>
          <p:nvPr>
            <p:ph idx="1"/>
          </p:nvPr>
        </p:nvSpPr>
        <p:spPr>
          <a:xfrm>
            <a:off x="605307" y="1171978"/>
            <a:ext cx="11140225" cy="5409125"/>
          </a:xfrm>
        </p:spPr>
        <p:txBody>
          <a:bodyPr>
            <a:normAutofit fontScale="70000" lnSpcReduction="20000"/>
          </a:bodyPr>
          <a:lstStyle/>
          <a:p>
            <a:r>
              <a:rPr lang="en-US" sz="2900" i="1" dirty="0" smtClean="0"/>
              <a:t>Thompson v. United States</a:t>
            </a:r>
            <a:r>
              <a:rPr lang="en-US" sz="2900" dirty="0" smtClean="0"/>
              <a:t>, </a:t>
            </a:r>
            <a:r>
              <a:rPr lang="en-US" sz="2900" dirty="0"/>
              <a:t>No. 18-8050 </a:t>
            </a:r>
            <a:r>
              <a:rPr lang="en-US" sz="2900" dirty="0" smtClean="0"/>
              <a:t>- 1591(b) expressly requires knowledge that the person trafficked was under 18 subject to 10-year MM,  1591(b) does not expressly require knowledge she was under 14 subject to 15-year MM - not otherwise innocent but age of victim is greater offense</a:t>
            </a:r>
          </a:p>
          <a:p>
            <a:pPr lvl="1"/>
            <a:r>
              <a:rPr lang="en-US" sz="2900" dirty="0" smtClean="0">
                <a:hlinkClick r:id="rId2"/>
              </a:rPr>
              <a:t>https</a:t>
            </a:r>
            <a:r>
              <a:rPr lang="en-US" sz="2900" dirty="0">
                <a:hlinkClick r:id="rId2"/>
              </a:rPr>
              <a:t>://www.supremecourt.gov/search.aspx?filename=/docket/docketfiles/html/public/18-8050.html</a:t>
            </a:r>
            <a:endParaRPr lang="en-US" sz="2900" dirty="0" smtClean="0"/>
          </a:p>
          <a:p>
            <a:pPr lvl="1"/>
            <a:r>
              <a:rPr lang="en-US" sz="2900" dirty="0" smtClean="0"/>
              <a:t>Petition for cert, Reply to BIO</a:t>
            </a:r>
          </a:p>
          <a:p>
            <a:pPr marL="457200" lvl="1" indent="0">
              <a:buNone/>
            </a:pPr>
            <a:endParaRPr lang="en-US" sz="2900" dirty="0" smtClean="0"/>
          </a:p>
          <a:p>
            <a:r>
              <a:rPr lang="en-US" sz="2900" i="1" dirty="0" smtClean="0"/>
              <a:t>Jefferson v. United States</a:t>
            </a:r>
            <a:r>
              <a:rPr lang="en-US" sz="2900" dirty="0" smtClean="0"/>
              <a:t>, No. 15-8101, reply to BIO (</a:t>
            </a:r>
            <a:r>
              <a:rPr lang="en-US" sz="2900" dirty="0"/>
              <a:t>2014 WL </a:t>
            </a:r>
            <a:r>
              <a:rPr lang="en-US" sz="2900" dirty="0" smtClean="0"/>
              <a:t>4206743), </a:t>
            </a:r>
            <a:r>
              <a:rPr lang="en-US" sz="2900" i="1" dirty="0" smtClean="0"/>
              <a:t>cert. denied </a:t>
            </a:r>
            <a:r>
              <a:rPr lang="en-US" sz="2900" dirty="0" smtClean="0"/>
              <a:t>(Mar. 21, 2016) – D reasonably believed carrying a controlled substance (marijuana) but it was meth – </a:t>
            </a:r>
            <a:r>
              <a:rPr lang="en-US" sz="2900" u="sng" dirty="0" smtClean="0"/>
              <a:t>but be careful</a:t>
            </a:r>
            <a:r>
              <a:rPr lang="en-US" sz="2900" dirty="0" smtClean="0"/>
              <a:t> – the Supreme Court did </a:t>
            </a:r>
            <a:r>
              <a:rPr lang="en-US" sz="2900" i="1" dirty="0" smtClean="0"/>
              <a:t>not</a:t>
            </a:r>
            <a:r>
              <a:rPr lang="en-US" sz="2900" dirty="0" smtClean="0"/>
              <a:t> make facts that raise the statutory range elements only for constitutional purposes – </a:t>
            </a:r>
            <a:r>
              <a:rPr lang="en-US" sz="2900" u="sng" dirty="0" smtClean="0"/>
              <a:t>Courts traditionally treated drug type and quantity as elements and Congress never made them “sentencing factors</a:t>
            </a:r>
            <a:r>
              <a:rPr lang="en-US" sz="2900" dirty="0" smtClean="0"/>
              <a:t>.”  </a:t>
            </a:r>
          </a:p>
          <a:p>
            <a:pPr marL="0" indent="0">
              <a:buNone/>
            </a:pPr>
            <a:endParaRPr lang="en-US" sz="2900" dirty="0" smtClean="0"/>
          </a:p>
          <a:p>
            <a:r>
              <a:rPr lang="en-US" sz="2900" i="1" dirty="0"/>
              <a:t>United States v. Burwell</a:t>
            </a:r>
            <a:r>
              <a:rPr lang="en-US" sz="2900" dirty="0"/>
              <a:t>, 690 F.3d 500, 527-53 (D.C. Cir. 2012) (</a:t>
            </a:r>
            <a:r>
              <a:rPr lang="en-US" sz="2900" dirty="0" err="1"/>
              <a:t>Kavanaugh</a:t>
            </a:r>
            <a:r>
              <a:rPr lang="en-US" sz="2900" dirty="0"/>
              <a:t>, J., dissenting) – </a:t>
            </a:r>
            <a:r>
              <a:rPr lang="en-US" sz="2900" dirty="0" smtClean="0"/>
              <a:t>reviews </a:t>
            </a:r>
            <a:r>
              <a:rPr lang="en-US" sz="2900" dirty="0"/>
              <a:t>law to </a:t>
            </a:r>
            <a:r>
              <a:rPr lang="en-US" sz="2900" dirty="0" smtClean="0"/>
              <a:t>2012 – 924(c) silent on any </a:t>
            </a:r>
            <a:r>
              <a:rPr lang="en-US" sz="2900" dirty="0" err="1" smtClean="0"/>
              <a:t>mens</a:t>
            </a:r>
            <a:r>
              <a:rPr lang="en-US" sz="2900" dirty="0" smtClean="0"/>
              <a:t> rea - </a:t>
            </a:r>
            <a:r>
              <a:rPr lang="en-US" sz="2900" dirty="0"/>
              <a:t>not otherwise innocent but </a:t>
            </a:r>
            <a:r>
              <a:rPr lang="en-US" sz="2900" dirty="0" smtClean="0"/>
              <a:t>character of gun is greater offense</a:t>
            </a:r>
          </a:p>
          <a:p>
            <a:pPr marL="0" indent="0">
              <a:buNone/>
            </a:pPr>
            <a:endParaRPr lang="en-US" sz="2900" dirty="0"/>
          </a:p>
          <a:p>
            <a:r>
              <a:rPr lang="en-US" sz="2900" i="1" dirty="0"/>
              <a:t>United States v. Games-Perez</a:t>
            </a:r>
            <a:r>
              <a:rPr lang="en-US" sz="2900" dirty="0"/>
              <a:t>, 695 F.3d 1104, 1116-25 (10th Cir. 2012) (Gorsuch, J., dissenting from the denial of rehearing </a:t>
            </a:r>
            <a:r>
              <a:rPr lang="en-US" sz="2900" dirty="0" err="1"/>
              <a:t>en</a:t>
            </a:r>
            <a:r>
              <a:rPr lang="en-US" sz="2900" dirty="0"/>
              <a:t> banc</a:t>
            </a:r>
            <a:r>
              <a:rPr lang="en-US" sz="2900" dirty="0" smtClean="0"/>
              <a:t>) – knowledge in separate statute – prohibited status makes criminal otherwise innocent conduct</a:t>
            </a:r>
            <a:endParaRPr lang="en-US" sz="2900" dirty="0"/>
          </a:p>
          <a:p>
            <a:endParaRPr lang="en-US" dirty="0"/>
          </a:p>
          <a:p>
            <a:endParaRPr lang="en-US" i="1" dirty="0" smtClean="0"/>
          </a:p>
          <a:p>
            <a:endParaRPr lang="en-US" dirty="0"/>
          </a:p>
          <a:p>
            <a:endParaRPr lang="en-US" dirty="0"/>
          </a:p>
        </p:txBody>
      </p:sp>
    </p:spTree>
    <p:extLst>
      <p:ext uri="{BB962C8B-B14F-4D97-AF65-F5344CB8AC3E}">
        <p14:creationId xmlns:p14="http://schemas.microsoft.com/office/powerpoint/2010/main" val="379903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6" y="365125"/>
            <a:ext cx="10735614" cy="1309129"/>
          </a:xfrm>
        </p:spPr>
        <p:txBody>
          <a:bodyPr>
            <a:normAutofit/>
          </a:bodyPr>
          <a:lstStyle/>
          <a:p>
            <a:r>
              <a:rPr lang="en-US" sz="4000" dirty="0" smtClean="0">
                <a:solidFill>
                  <a:schemeClr val="accent1">
                    <a:lumMod val="75000"/>
                  </a:schemeClr>
                </a:solidFill>
              </a:rPr>
              <a:t>Does the text or context </a:t>
            </a:r>
            <a:r>
              <a:rPr lang="en-US" sz="4000" dirty="0">
                <a:solidFill>
                  <a:schemeClr val="accent1">
                    <a:lumMod val="75000"/>
                  </a:schemeClr>
                </a:solidFill>
              </a:rPr>
              <a:t>of 21 USC 841 overcome </a:t>
            </a:r>
            <a:r>
              <a:rPr lang="en-US" sz="4000" dirty="0" smtClean="0">
                <a:solidFill>
                  <a:schemeClr val="accent1">
                    <a:lumMod val="75000"/>
                  </a:schemeClr>
                </a:solidFill>
              </a:rPr>
              <a:t>the presumption?</a:t>
            </a:r>
            <a:endParaRPr lang="en-US" sz="4000" dirty="0">
              <a:solidFill>
                <a:schemeClr val="accent1">
                  <a:lumMod val="75000"/>
                </a:schemeClr>
              </a:solidFill>
            </a:endParaRPr>
          </a:p>
        </p:txBody>
      </p:sp>
      <p:sp>
        <p:nvSpPr>
          <p:cNvPr id="3" name="Content Placeholder 2"/>
          <p:cNvSpPr>
            <a:spLocks noGrp="1"/>
          </p:cNvSpPr>
          <p:nvPr>
            <p:ph idx="1"/>
          </p:nvPr>
        </p:nvSpPr>
        <p:spPr>
          <a:xfrm>
            <a:off x="618186" y="1674254"/>
            <a:ext cx="10908406" cy="4636393"/>
          </a:xfrm>
        </p:spPr>
        <p:txBody>
          <a:bodyPr>
            <a:normAutofit/>
          </a:bodyPr>
          <a:lstStyle/>
          <a:p>
            <a:pPr marL="0" indent="0">
              <a:buNone/>
            </a:pPr>
            <a:r>
              <a:rPr lang="en-US" dirty="0" smtClean="0"/>
              <a:t>“(a) Unlawful Acts</a:t>
            </a:r>
          </a:p>
          <a:p>
            <a:pPr marL="0" indent="0">
              <a:buNone/>
            </a:pPr>
            <a:r>
              <a:rPr lang="en-US" dirty="0" smtClean="0"/>
              <a:t>Except </a:t>
            </a:r>
            <a:r>
              <a:rPr lang="en-US" dirty="0"/>
              <a:t>as authorized by this </a:t>
            </a:r>
            <a:r>
              <a:rPr lang="en-US" dirty="0" smtClean="0"/>
              <a:t>subchapter, </a:t>
            </a:r>
            <a:r>
              <a:rPr lang="en-US" dirty="0"/>
              <a:t>it shall be unlawful for any person </a:t>
            </a:r>
            <a:r>
              <a:rPr lang="en-US" u="sng" dirty="0"/>
              <a:t>knowingly or intentionally</a:t>
            </a:r>
            <a:r>
              <a:rPr lang="en-US" dirty="0"/>
              <a:t>--</a:t>
            </a:r>
          </a:p>
          <a:p>
            <a:pPr marL="457200" lvl="1" indent="0">
              <a:buNone/>
            </a:pPr>
            <a:r>
              <a:rPr lang="en-US" dirty="0" smtClean="0"/>
              <a:t>(</a:t>
            </a:r>
            <a:r>
              <a:rPr lang="en-US" dirty="0"/>
              <a:t>1) to manufacture, distribute, or dispense, or possess with intent to manufacture, distribute, or dispense, a controlled substance; or</a:t>
            </a:r>
          </a:p>
          <a:p>
            <a:pPr marL="457200" lvl="1" indent="0">
              <a:buNone/>
            </a:pPr>
            <a:r>
              <a:rPr lang="en-US" dirty="0"/>
              <a:t>(2) to create, distribute, or dispense, or possess with intent to distribute or dispense, a counterfeit substance.</a:t>
            </a:r>
          </a:p>
          <a:p>
            <a:pPr marL="0" indent="0">
              <a:buNone/>
            </a:pPr>
            <a:r>
              <a:rPr lang="en-US" dirty="0"/>
              <a:t>(b) </a:t>
            </a:r>
            <a:r>
              <a:rPr lang="en-US" dirty="0" smtClean="0"/>
              <a:t>Penalties</a:t>
            </a:r>
          </a:p>
          <a:p>
            <a:pPr marL="0" indent="0">
              <a:buNone/>
            </a:pPr>
            <a:r>
              <a:rPr lang="en-US" dirty="0" smtClean="0"/>
              <a:t>Except </a:t>
            </a:r>
            <a:r>
              <a:rPr lang="en-US" dirty="0"/>
              <a:t>as otherwise provided in </a:t>
            </a:r>
            <a:r>
              <a:rPr lang="en-US" dirty="0" smtClean="0"/>
              <a:t>section </a:t>
            </a:r>
            <a:r>
              <a:rPr lang="en-US" dirty="0"/>
              <a:t>849, 859, 860, or 861 of this </a:t>
            </a:r>
            <a:r>
              <a:rPr lang="en-US" dirty="0" smtClean="0"/>
              <a:t>title, </a:t>
            </a:r>
            <a:r>
              <a:rPr lang="en-US" dirty="0"/>
              <a:t>any person who violates subsection (a) of this section shall be sentenced as </a:t>
            </a:r>
            <a:r>
              <a:rPr lang="en-US" dirty="0" smtClean="0"/>
              <a:t>follows</a:t>
            </a:r>
            <a:r>
              <a:rPr lang="en-US" dirty="0"/>
              <a:t> </a:t>
            </a:r>
            <a:r>
              <a:rPr lang="en-US" dirty="0" smtClean="0"/>
              <a:t>. . .”</a:t>
            </a:r>
            <a:endParaRPr lang="en-US" dirty="0"/>
          </a:p>
        </p:txBody>
      </p:sp>
    </p:spTree>
    <p:extLst>
      <p:ext uri="{BB962C8B-B14F-4D97-AF65-F5344CB8AC3E}">
        <p14:creationId xmlns:p14="http://schemas.microsoft.com/office/powerpoint/2010/main" val="3156202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Congress did not enact the headings</a:t>
            </a:r>
            <a:endParaRPr lang="en-US" dirty="0">
              <a:solidFill>
                <a:schemeClr val="accent1">
                  <a:lumMod val="75000"/>
                </a:schemeClr>
              </a:solidFill>
            </a:endParaRP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US" dirty="0" smtClean="0"/>
              <a:t>[T]he headings </a:t>
            </a:r>
            <a:r>
              <a:rPr lang="en-US" dirty="0"/>
              <a:t>“Unlawful Acts” and “Penalties” that appear in the United States Code were not part of the legislation enacted by Congress. </a:t>
            </a:r>
            <a:r>
              <a:rPr lang="en-US" i="1" dirty="0"/>
              <a:t>Compare</a:t>
            </a:r>
            <a:r>
              <a:rPr lang="en-US" dirty="0"/>
              <a:t> </a:t>
            </a:r>
            <a:r>
              <a:rPr lang="en-US" dirty="0" smtClean="0"/>
              <a:t>Comprehensive </a:t>
            </a:r>
            <a:r>
              <a:rPr lang="en-US" dirty="0"/>
              <a:t>Drug Abuse and Prevention and Control Act of 1970, Pub. L. No. 91–513, § 401, 84 Stat. 1260 </a:t>
            </a:r>
            <a:r>
              <a:rPr lang="en-US" i="1" dirty="0"/>
              <a:t>with</a:t>
            </a:r>
            <a:r>
              <a:rPr lang="en-US" dirty="0"/>
              <a:t> 21 U.S.C. § 841(a), (b). These headings were inserted as margin notes by the Office of the Federal Register, National Archives and Records Services, and became subsection headings when the Controlled Substances Act of 1970 was transposed into the United States Code. Congress has amended § 841 numerous times since, but has never opted to enact these headings into law. Thus, as in </a:t>
            </a:r>
            <a:r>
              <a:rPr lang="en-US" i="1" dirty="0"/>
              <a:t>Jones v. United States,</a:t>
            </a:r>
            <a:r>
              <a:rPr lang="en-US" dirty="0"/>
              <a:t> 526 U.S. 227, 233 (1999), the “look” of this statute is not a reliable guide to congressional intentions</a:t>
            </a:r>
            <a:r>
              <a:rPr lang="en-US" dirty="0" smtClean="0"/>
              <a:t>.  </a:t>
            </a:r>
          </a:p>
          <a:p>
            <a:pPr marL="0" indent="0">
              <a:buNone/>
            </a:pPr>
            <a:endParaRPr lang="en-US" i="1" dirty="0" smtClean="0"/>
          </a:p>
          <a:p>
            <a:pPr marL="0" indent="0">
              <a:buNone/>
            </a:pPr>
            <a:r>
              <a:rPr lang="en-US" i="1" dirty="0" smtClean="0"/>
              <a:t>United </a:t>
            </a:r>
            <a:r>
              <a:rPr lang="en-US" i="1" dirty="0"/>
              <a:t>States v. Buckland</a:t>
            </a:r>
            <a:r>
              <a:rPr lang="en-US" dirty="0"/>
              <a:t>, 289 F.3d 558, 565 (9th Cir. 2002</a:t>
            </a:r>
            <a:r>
              <a:rPr lang="en-US" dirty="0" smtClean="0"/>
              <a:t>) (</a:t>
            </a:r>
            <a:r>
              <a:rPr lang="en-US" dirty="0" err="1" smtClean="0"/>
              <a:t>en</a:t>
            </a:r>
            <a:r>
              <a:rPr lang="en-US" dirty="0" smtClean="0"/>
              <a:t> banc).</a:t>
            </a:r>
            <a:endParaRPr lang="en-US" dirty="0"/>
          </a:p>
          <a:p>
            <a:pPr marL="0" indent="0">
              <a:buNone/>
            </a:pPr>
            <a:endParaRPr lang="en-US" dirty="0"/>
          </a:p>
        </p:txBody>
      </p:sp>
    </p:spTree>
    <p:extLst>
      <p:ext uri="{BB962C8B-B14F-4D97-AF65-F5344CB8AC3E}">
        <p14:creationId xmlns:p14="http://schemas.microsoft.com/office/powerpoint/2010/main" val="3025403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31" y="656823"/>
            <a:ext cx="11006069" cy="1378039"/>
          </a:xfrm>
        </p:spPr>
        <p:txBody>
          <a:bodyPr/>
          <a:lstStyle/>
          <a:p>
            <a:r>
              <a:rPr lang="en-US" dirty="0" smtClean="0">
                <a:solidFill>
                  <a:schemeClr val="accent1">
                    <a:lumMod val="75000"/>
                  </a:schemeClr>
                </a:solidFill>
              </a:rPr>
              <a:t>So the statute actually says …</a:t>
            </a:r>
            <a:endParaRPr lang="en-US" dirty="0">
              <a:solidFill>
                <a:schemeClr val="accent1">
                  <a:lumMod val="75000"/>
                </a:schemeClr>
              </a:solidFill>
            </a:endParaRPr>
          </a:p>
        </p:txBody>
      </p:sp>
      <p:sp>
        <p:nvSpPr>
          <p:cNvPr id="3" name="Content Placeholder 2"/>
          <p:cNvSpPr>
            <a:spLocks noGrp="1"/>
          </p:cNvSpPr>
          <p:nvPr>
            <p:ph idx="1"/>
          </p:nvPr>
        </p:nvSpPr>
        <p:spPr>
          <a:xfrm>
            <a:off x="347731" y="2150772"/>
            <a:ext cx="11320528" cy="4278603"/>
          </a:xfrm>
        </p:spPr>
        <p:txBody>
          <a:bodyPr>
            <a:normAutofit fontScale="92500"/>
          </a:bodyPr>
          <a:lstStyle/>
          <a:p>
            <a:pPr marL="0" indent="0">
              <a:buNone/>
            </a:pPr>
            <a:r>
              <a:rPr lang="en-US" dirty="0" smtClean="0"/>
              <a:t>“(a) [] it </a:t>
            </a:r>
            <a:r>
              <a:rPr lang="en-US" dirty="0"/>
              <a:t>shall be unlawful for any person knowingly or intentionally … to … possess with intent to distribute … a controlled </a:t>
            </a:r>
            <a:r>
              <a:rPr lang="en-US" dirty="0" smtClean="0"/>
              <a:t>substance . . .” </a:t>
            </a:r>
          </a:p>
          <a:p>
            <a:pPr marL="0" indent="0">
              <a:buNone/>
            </a:pPr>
            <a:r>
              <a:rPr lang="en-US" dirty="0" smtClean="0"/>
              <a:t>“(b) [](1)(A) In </a:t>
            </a:r>
            <a:r>
              <a:rPr lang="en-US" dirty="0"/>
              <a:t>the case of a </a:t>
            </a:r>
            <a:r>
              <a:rPr lang="en-US" dirty="0" smtClean="0"/>
              <a:t>violation of subsection (a) of this section involving </a:t>
            </a:r>
            <a:r>
              <a:rPr lang="en-US" b="1" dirty="0" smtClean="0"/>
              <a:t>[a controlled substance of a type and quantity specified in (A)] </a:t>
            </a:r>
            <a:r>
              <a:rPr lang="en-US" dirty="0"/>
              <a:t>such person shall be sentenced to a term of imprisonment which may not be less than 10 years or more than </a:t>
            </a:r>
            <a:r>
              <a:rPr lang="en-US" dirty="0" smtClean="0"/>
              <a:t>life,” or “(B) In </a:t>
            </a:r>
            <a:r>
              <a:rPr lang="en-US" dirty="0"/>
              <a:t>the case of a violation of subsection (a) of this section involving </a:t>
            </a:r>
            <a:r>
              <a:rPr lang="en-US" b="1" dirty="0"/>
              <a:t>[a controlled substance of </a:t>
            </a:r>
            <a:r>
              <a:rPr lang="en-US" b="1" dirty="0" smtClean="0"/>
              <a:t>a type </a:t>
            </a:r>
            <a:r>
              <a:rPr lang="en-US" b="1" dirty="0"/>
              <a:t>and </a:t>
            </a:r>
            <a:r>
              <a:rPr lang="en-US" b="1" dirty="0" smtClean="0"/>
              <a:t>quantity </a:t>
            </a:r>
            <a:r>
              <a:rPr lang="en-US" b="1" dirty="0"/>
              <a:t>specified in </a:t>
            </a:r>
            <a:r>
              <a:rPr lang="en-US" b="1" dirty="0" smtClean="0"/>
              <a:t>(B)]</a:t>
            </a:r>
            <a:r>
              <a:rPr lang="en-US" dirty="0" smtClean="0"/>
              <a:t> </a:t>
            </a:r>
            <a:r>
              <a:rPr lang="en-US" dirty="0"/>
              <a:t>such person shall be sentenced to a term of imprisonment which may not be less than 10 years or more than </a:t>
            </a:r>
            <a:r>
              <a:rPr lang="en-US" dirty="0" smtClean="0"/>
              <a:t>life,” or “(C</a:t>
            </a:r>
            <a:r>
              <a:rPr lang="en-US" dirty="0"/>
              <a:t>) </a:t>
            </a:r>
            <a:r>
              <a:rPr lang="en-US" dirty="0" smtClean="0"/>
              <a:t>In </a:t>
            </a:r>
            <a:r>
              <a:rPr lang="en-US" dirty="0"/>
              <a:t>the case of </a:t>
            </a:r>
            <a:r>
              <a:rPr lang="en-US" dirty="0" smtClean="0"/>
              <a:t>a controlled substance in schedule I or II . . ., except as provided in subparagraphs (A), (B), and (D), </a:t>
            </a:r>
            <a:r>
              <a:rPr lang="en-US" dirty="0"/>
              <a:t>such person shall be sentenced </a:t>
            </a:r>
            <a:r>
              <a:rPr lang="en-US" dirty="0" smtClean="0"/>
              <a:t>to a term of imprisonment of not more than 20 years . .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773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365125"/>
            <a:ext cx="10985679" cy="1325563"/>
          </a:xfrm>
        </p:spPr>
        <p:txBody>
          <a:bodyPr>
            <a:noAutofit/>
          </a:bodyPr>
          <a:lstStyle/>
          <a:p>
            <a:r>
              <a:rPr lang="en-US" sz="3200" dirty="0">
                <a:solidFill>
                  <a:schemeClr val="accent1">
                    <a:lumMod val="75000"/>
                  </a:schemeClr>
                </a:solidFill>
              </a:rPr>
              <a:t>Drug type and quantity </a:t>
            </a:r>
            <a:r>
              <a:rPr lang="en-US" sz="3200" dirty="0" smtClean="0">
                <a:solidFill>
                  <a:schemeClr val="accent1">
                    <a:lumMod val="75000"/>
                  </a:schemeClr>
                </a:solidFill>
              </a:rPr>
              <a:t>are </a:t>
            </a:r>
            <a:r>
              <a:rPr lang="en-US" sz="3200" dirty="0">
                <a:solidFill>
                  <a:schemeClr val="accent1">
                    <a:lumMod val="75000"/>
                  </a:schemeClr>
                </a:solidFill>
              </a:rPr>
              <a:t>elements of </a:t>
            </a:r>
            <a:r>
              <a:rPr lang="en-US" sz="3200" dirty="0" smtClean="0">
                <a:solidFill>
                  <a:schemeClr val="accent1">
                    <a:lumMod val="75000"/>
                  </a:schemeClr>
                </a:solidFill>
              </a:rPr>
              <a:t>separate aggravated crimes, and not just for constitutional purposes.</a:t>
            </a:r>
            <a:endParaRPr lang="en-US" sz="3200" dirty="0">
              <a:solidFill>
                <a:schemeClr val="accent1">
                  <a:lumMod val="75000"/>
                </a:schemeClr>
              </a:solidFill>
            </a:endParaRPr>
          </a:p>
        </p:txBody>
      </p:sp>
      <p:sp>
        <p:nvSpPr>
          <p:cNvPr id="3" name="Content Placeholder 2"/>
          <p:cNvSpPr>
            <a:spLocks noGrp="1"/>
          </p:cNvSpPr>
          <p:nvPr>
            <p:ph idx="1"/>
          </p:nvPr>
        </p:nvSpPr>
        <p:spPr>
          <a:xfrm>
            <a:off x="579549" y="1545465"/>
            <a:ext cx="10985679" cy="5100034"/>
          </a:xfrm>
        </p:spPr>
        <p:txBody>
          <a:bodyPr>
            <a:normAutofit fontScale="92500" lnSpcReduction="10000"/>
          </a:bodyPr>
          <a:lstStyle/>
          <a:p>
            <a:r>
              <a:rPr lang="en-US" sz="2600" dirty="0" smtClean="0"/>
              <a:t>“[</a:t>
            </a:r>
            <a:r>
              <a:rPr lang="en-US" sz="2600" dirty="0"/>
              <a:t>F]acts that expose a defendant to a punishment greater than that otherwise legally prescribed [are] by definition ‘elements’ of a separate legal </a:t>
            </a:r>
            <a:r>
              <a:rPr lang="en-US" sz="2600" dirty="0" smtClean="0"/>
              <a:t>offense.” </a:t>
            </a:r>
            <a:r>
              <a:rPr lang="en-US" sz="2600" i="1" dirty="0" err="1"/>
              <a:t>Apprendi</a:t>
            </a:r>
            <a:r>
              <a:rPr lang="en-US" sz="2600" i="1" dirty="0"/>
              <a:t> v. New Jersey</a:t>
            </a:r>
            <a:r>
              <a:rPr lang="en-US" sz="2600" dirty="0"/>
              <a:t>, 530 U.S. 466, 483 </a:t>
            </a:r>
            <a:r>
              <a:rPr lang="en-US" sz="2600" dirty="0" smtClean="0"/>
              <a:t>n.10 </a:t>
            </a:r>
            <a:r>
              <a:rPr lang="en-US" sz="2600" dirty="0"/>
              <a:t>(2000</a:t>
            </a:r>
            <a:r>
              <a:rPr lang="en-US" sz="2600" dirty="0" smtClean="0"/>
              <a:t>).</a:t>
            </a:r>
          </a:p>
          <a:p>
            <a:pPr marL="0" indent="0">
              <a:buNone/>
            </a:pPr>
            <a:endParaRPr lang="en-US" sz="2600" dirty="0" smtClean="0"/>
          </a:p>
          <a:p>
            <a:r>
              <a:rPr lang="en-US" sz="2600" dirty="0" smtClean="0"/>
              <a:t>“</a:t>
            </a:r>
            <a:r>
              <a:rPr lang="en-US" sz="2600" dirty="0"/>
              <a:t>The essential point is that the aggravating fact produced a higher range, which, in turn, conclusively indicates that the fact is an element of a distinct and aggravated crime</a:t>
            </a:r>
            <a:r>
              <a:rPr lang="en-US" sz="2600" dirty="0" smtClean="0"/>
              <a:t>.” </a:t>
            </a:r>
            <a:r>
              <a:rPr lang="en-US" sz="2600" i="1" dirty="0"/>
              <a:t>Alleyne v. United States</a:t>
            </a:r>
            <a:r>
              <a:rPr lang="en-US" sz="2600" dirty="0"/>
              <a:t>, 570 U.S. 99, 115-16 (2013</a:t>
            </a:r>
            <a:r>
              <a:rPr lang="en-US" sz="2600" dirty="0" smtClean="0"/>
              <a:t>).</a:t>
            </a:r>
          </a:p>
          <a:p>
            <a:pPr marL="0" indent="0">
              <a:buNone/>
            </a:pPr>
            <a:endParaRPr lang="en-US" sz="2600" dirty="0"/>
          </a:p>
          <a:p>
            <a:r>
              <a:rPr lang="en-US" sz="2400" dirty="0" smtClean="0">
                <a:solidFill>
                  <a:srgbClr val="FF0000"/>
                </a:solidFill>
              </a:rPr>
              <a:t>Court </a:t>
            </a:r>
            <a:r>
              <a:rPr lang="en-US" sz="2400" dirty="0">
                <a:solidFill>
                  <a:srgbClr val="FF0000"/>
                </a:solidFill>
              </a:rPr>
              <a:t>has expressly </a:t>
            </a:r>
            <a:r>
              <a:rPr lang="en-US" sz="2400" dirty="0" smtClean="0">
                <a:solidFill>
                  <a:srgbClr val="FF0000"/>
                </a:solidFill>
              </a:rPr>
              <a:t>held:</a:t>
            </a:r>
          </a:p>
          <a:p>
            <a:r>
              <a:rPr lang="en-US" sz="2400" dirty="0" smtClean="0">
                <a:solidFill>
                  <a:srgbClr val="FF0000"/>
                </a:solidFill>
              </a:rPr>
              <a:t>“</a:t>
            </a:r>
            <a:r>
              <a:rPr lang="en-US" sz="2400" dirty="0">
                <a:solidFill>
                  <a:srgbClr val="FF0000"/>
                </a:solidFill>
              </a:rPr>
              <a:t>death or serious bodily injury results” is an </a:t>
            </a:r>
            <a:r>
              <a:rPr lang="en-US" sz="2400" dirty="0" smtClean="0">
                <a:solidFill>
                  <a:srgbClr val="FF0000"/>
                </a:solidFill>
              </a:rPr>
              <a:t>element because it increases </a:t>
            </a:r>
            <a:r>
              <a:rPr lang="en-US" sz="2400" dirty="0">
                <a:solidFill>
                  <a:srgbClr val="FF0000"/>
                </a:solidFill>
              </a:rPr>
              <a:t>the minimum </a:t>
            </a:r>
            <a:r>
              <a:rPr lang="en-US" sz="2400" dirty="0" smtClean="0">
                <a:solidFill>
                  <a:srgbClr val="FF0000"/>
                </a:solidFill>
              </a:rPr>
              <a:t>and maximum </a:t>
            </a:r>
          </a:p>
          <a:p>
            <a:r>
              <a:rPr lang="en-US" sz="2400" dirty="0" smtClean="0">
                <a:solidFill>
                  <a:srgbClr val="FF0000"/>
                </a:solidFill>
              </a:rPr>
              <a:t>841(a</a:t>
            </a:r>
            <a:r>
              <a:rPr lang="en-US" sz="2400" dirty="0">
                <a:solidFill>
                  <a:srgbClr val="FF0000"/>
                </a:solidFill>
              </a:rPr>
              <a:t>) was a </a:t>
            </a:r>
            <a:r>
              <a:rPr lang="en-US" sz="2400" dirty="0" smtClean="0">
                <a:solidFill>
                  <a:srgbClr val="FF0000"/>
                </a:solidFill>
              </a:rPr>
              <a:t>“lesser included” </a:t>
            </a:r>
            <a:r>
              <a:rPr lang="en-US" sz="2400" dirty="0">
                <a:solidFill>
                  <a:srgbClr val="FF0000"/>
                </a:solidFill>
              </a:rPr>
              <a:t>offense of </a:t>
            </a:r>
            <a:r>
              <a:rPr lang="en-US" sz="2400" dirty="0" smtClean="0">
                <a:solidFill>
                  <a:srgbClr val="FF0000"/>
                </a:solidFill>
              </a:rPr>
              <a:t>the crime charged, which was (1) “knowing </a:t>
            </a:r>
            <a:r>
              <a:rPr lang="en-US" sz="2400" dirty="0">
                <a:solidFill>
                  <a:srgbClr val="FF0000"/>
                </a:solidFill>
              </a:rPr>
              <a:t>or intentional distribution of </a:t>
            </a:r>
            <a:r>
              <a:rPr lang="en-US" sz="2400" dirty="0" smtClean="0">
                <a:solidFill>
                  <a:srgbClr val="FF0000"/>
                </a:solidFill>
              </a:rPr>
              <a:t>heroin, § 841(a),” </a:t>
            </a:r>
            <a:r>
              <a:rPr lang="en-US" sz="2400" dirty="0">
                <a:solidFill>
                  <a:srgbClr val="FF0000"/>
                </a:solidFill>
              </a:rPr>
              <a:t>and </a:t>
            </a:r>
            <a:r>
              <a:rPr lang="en-US" sz="2400" dirty="0" smtClean="0">
                <a:solidFill>
                  <a:srgbClr val="FF0000"/>
                </a:solidFill>
              </a:rPr>
              <a:t>(2) “death </a:t>
            </a:r>
            <a:r>
              <a:rPr lang="en-US" sz="2400" dirty="0">
                <a:solidFill>
                  <a:srgbClr val="FF0000"/>
                </a:solidFill>
              </a:rPr>
              <a:t>caused by (‘resulting from’) the use of that drug, § </a:t>
            </a:r>
            <a:r>
              <a:rPr lang="en-US" sz="2400" dirty="0" smtClean="0">
                <a:solidFill>
                  <a:srgbClr val="FF0000"/>
                </a:solidFill>
              </a:rPr>
              <a:t>841(b</a:t>
            </a:r>
            <a:r>
              <a:rPr lang="en-US" sz="2400" dirty="0">
                <a:solidFill>
                  <a:srgbClr val="FF0000"/>
                </a:solidFill>
              </a:rPr>
              <a:t>)(1)(C</a:t>
            </a:r>
            <a:r>
              <a:rPr lang="en-US" sz="2400" dirty="0" smtClean="0">
                <a:solidFill>
                  <a:srgbClr val="FF0000"/>
                </a:solidFill>
              </a:rPr>
              <a:t>).”  </a:t>
            </a:r>
            <a:r>
              <a:rPr lang="en-US" sz="2400" i="1" dirty="0" err="1" smtClean="0">
                <a:solidFill>
                  <a:srgbClr val="FF0000"/>
                </a:solidFill>
              </a:rPr>
              <a:t>Burrage</a:t>
            </a:r>
            <a:r>
              <a:rPr lang="en-US" sz="2400" i="1" dirty="0" smtClean="0">
                <a:solidFill>
                  <a:srgbClr val="FF0000"/>
                </a:solidFill>
              </a:rPr>
              <a:t> v. United States</a:t>
            </a:r>
            <a:r>
              <a:rPr lang="en-US" sz="2400" dirty="0" smtClean="0">
                <a:solidFill>
                  <a:srgbClr val="FF0000"/>
                </a:solidFill>
              </a:rPr>
              <a:t>, </a:t>
            </a:r>
            <a:r>
              <a:rPr lang="en-US" sz="2400" dirty="0">
                <a:solidFill>
                  <a:srgbClr val="FF0000"/>
                </a:solidFill>
              </a:rPr>
              <a:t>571 U.S. 204, 210 &amp; n.3 (2014).</a:t>
            </a:r>
          </a:p>
          <a:p>
            <a:endParaRPr lang="en-US" sz="2600" dirty="0" smtClean="0">
              <a:solidFill>
                <a:srgbClr val="FF0000"/>
              </a:solidFill>
            </a:endParaRPr>
          </a:p>
        </p:txBody>
      </p:sp>
    </p:spTree>
    <p:extLst>
      <p:ext uri="{BB962C8B-B14F-4D97-AF65-F5344CB8AC3E}">
        <p14:creationId xmlns:p14="http://schemas.microsoft.com/office/powerpoint/2010/main" val="159226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365125"/>
            <a:ext cx="10868025" cy="1235075"/>
          </a:xfrm>
        </p:spPr>
        <p:txBody>
          <a:bodyPr>
            <a:normAutofit fontScale="90000"/>
          </a:bodyPr>
          <a:lstStyle/>
          <a:p>
            <a:r>
              <a:rPr lang="en-US" dirty="0" smtClean="0">
                <a:solidFill>
                  <a:schemeClr val="accent1">
                    <a:lumMod val="75000"/>
                  </a:schemeClr>
                </a:solidFill>
              </a:rPr>
              <a:t>Nothing in the text indicates drug type or quantity are not elements.</a:t>
            </a:r>
            <a:endParaRPr lang="en-US" dirty="0"/>
          </a:p>
        </p:txBody>
      </p:sp>
      <p:sp>
        <p:nvSpPr>
          <p:cNvPr id="3" name="Content Placeholder 2"/>
          <p:cNvSpPr>
            <a:spLocks noGrp="1"/>
          </p:cNvSpPr>
          <p:nvPr>
            <p:ph idx="1"/>
          </p:nvPr>
        </p:nvSpPr>
        <p:spPr>
          <a:xfrm>
            <a:off x="485775" y="1600200"/>
            <a:ext cx="11272838" cy="4914900"/>
          </a:xfrm>
        </p:spPr>
        <p:txBody>
          <a:bodyPr>
            <a:normAutofit fontScale="70000" lnSpcReduction="20000"/>
          </a:bodyPr>
          <a:lstStyle/>
          <a:p>
            <a:pPr marL="0" indent="0">
              <a:buNone/>
            </a:pPr>
            <a:r>
              <a:rPr lang="en-US" dirty="0" smtClean="0"/>
              <a:t>Court has construed other statutes that place aggravating offense characteristics in </a:t>
            </a:r>
            <a:r>
              <a:rPr lang="en-US" dirty="0"/>
              <a:t>a separate subsection from </a:t>
            </a:r>
            <a:r>
              <a:rPr lang="en-US" dirty="0" smtClean="0"/>
              <a:t>a prohibited act to be intended by Congress as “elements.”</a:t>
            </a:r>
          </a:p>
          <a:p>
            <a:pPr marL="0" indent="0">
              <a:buNone/>
            </a:pPr>
            <a:endParaRPr lang="en-US" dirty="0" smtClean="0"/>
          </a:p>
          <a:p>
            <a:r>
              <a:rPr lang="en-US" i="1" dirty="0" smtClean="0"/>
              <a:t>US v. O’Brien</a:t>
            </a:r>
            <a:r>
              <a:rPr lang="en-US" dirty="0" smtClean="0"/>
              <a:t>, 560 U.S. 218, 234 (2010) </a:t>
            </a:r>
            <a:r>
              <a:rPr lang="en-US" dirty="0"/>
              <a:t>– machinegun </a:t>
            </a:r>
            <a:r>
              <a:rPr lang="en-US" dirty="0" smtClean="0"/>
              <a:t>subject to 25-year </a:t>
            </a:r>
            <a:r>
              <a:rPr lang="en-US" dirty="0"/>
              <a:t>minimum </a:t>
            </a:r>
            <a:r>
              <a:rPr lang="en-US" dirty="0" smtClean="0"/>
              <a:t>in separate subsection in 924(c)</a:t>
            </a:r>
          </a:p>
          <a:p>
            <a:r>
              <a:rPr lang="en-US" i="1" dirty="0"/>
              <a:t>Jones v. </a:t>
            </a:r>
            <a:r>
              <a:rPr lang="en-US" i="1" dirty="0" smtClean="0"/>
              <a:t>US,</a:t>
            </a:r>
            <a:r>
              <a:rPr lang="en-US" dirty="0"/>
              <a:t> 526 U.S. 227, </a:t>
            </a:r>
            <a:r>
              <a:rPr lang="en-US" dirty="0" smtClean="0"/>
              <a:t>232-39 (</a:t>
            </a:r>
            <a:r>
              <a:rPr lang="en-US" dirty="0"/>
              <a:t>1999)</a:t>
            </a:r>
            <a:r>
              <a:rPr lang="en-US" dirty="0" smtClean="0"/>
              <a:t> – serious bodily injury subject to 25-year </a:t>
            </a:r>
            <a:r>
              <a:rPr lang="en-US" dirty="0"/>
              <a:t>minimum in </a:t>
            </a:r>
            <a:r>
              <a:rPr lang="en-US" dirty="0" smtClean="0"/>
              <a:t>separate subsection in 18 USC 2119</a:t>
            </a:r>
          </a:p>
          <a:p>
            <a:pPr marL="0" indent="0">
              <a:buNone/>
            </a:pPr>
            <a:endParaRPr lang="en-US" dirty="0" smtClean="0"/>
          </a:p>
          <a:p>
            <a:pPr marL="0" indent="0">
              <a:buNone/>
            </a:pPr>
            <a:r>
              <a:rPr lang="en-US" dirty="0" smtClean="0"/>
              <a:t>Why did Congress divide it into subsections?  To make it readable. </a:t>
            </a:r>
            <a:endParaRPr lang="en-US" dirty="0"/>
          </a:p>
          <a:p>
            <a:pPr marL="0" indent="0">
              <a:buNone/>
            </a:pPr>
            <a:endParaRPr lang="en-US" dirty="0"/>
          </a:p>
          <a:p>
            <a:pPr marL="0" indent="0">
              <a:buNone/>
            </a:pPr>
            <a:r>
              <a:rPr lang="en-US" dirty="0" smtClean="0"/>
              <a:t>Court assumes Congress did not intend to severely increase sanction based on a fact that is not an element, unlike the “incremental </a:t>
            </a:r>
            <a:r>
              <a:rPr lang="en-US" dirty="0"/>
              <a:t>changes in the minimum” </a:t>
            </a:r>
            <a:r>
              <a:rPr lang="en-US" dirty="0" smtClean="0"/>
              <a:t>for brandishing in </a:t>
            </a:r>
            <a:r>
              <a:rPr lang="en-US" i="1" dirty="0" smtClean="0"/>
              <a:t>Harris</a:t>
            </a:r>
            <a:r>
              <a:rPr lang="en-US" dirty="0" smtClean="0"/>
              <a:t>.  </a:t>
            </a:r>
            <a:r>
              <a:rPr lang="en-US" i="1" dirty="0" smtClean="0"/>
              <a:t>O’Brien</a:t>
            </a:r>
            <a:r>
              <a:rPr lang="en-US" dirty="0" smtClean="0"/>
              <a:t>, at 229.</a:t>
            </a:r>
          </a:p>
          <a:p>
            <a:pPr marL="0" indent="0">
              <a:buNone/>
            </a:pPr>
            <a:endParaRPr lang="en-US" dirty="0"/>
          </a:p>
          <a:p>
            <a:pPr marL="0" indent="0">
              <a:buNone/>
            </a:pPr>
            <a:r>
              <a:rPr lang="en-US" dirty="0" smtClean="0"/>
              <a:t>“</a:t>
            </a:r>
            <a:r>
              <a:rPr lang="en-US" dirty="0"/>
              <a:t>Why else would Congress link an increased mandatory minimum to a particular aggravating fact other than to heighten the consequences for that behavior? …This reality demonstrates that the core crime and the fact triggering the mandatory minimum sentence together constitute a new, aggravated crime, each element of which must be submitted to the jury.” </a:t>
            </a:r>
            <a:r>
              <a:rPr lang="en-US" i="1" dirty="0"/>
              <a:t>Alleyne v. United States</a:t>
            </a:r>
            <a:r>
              <a:rPr lang="en-US" dirty="0"/>
              <a:t>, 570 U.S. </a:t>
            </a:r>
            <a:r>
              <a:rPr lang="en-US" dirty="0" smtClean="0"/>
              <a:t>99, 115 </a:t>
            </a:r>
            <a:r>
              <a:rPr lang="en-US" dirty="0"/>
              <a:t>(2013</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4394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365125"/>
            <a:ext cx="10947042" cy="1025793"/>
          </a:xfrm>
        </p:spPr>
        <p:txBody>
          <a:bodyPr>
            <a:normAutofit fontScale="90000"/>
          </a:bodyPr>
          <a:lstStyle/>
          <a:p>
            <a:r>
              <a:rPr lang="en-US" dirty="0" smtClean="0">
                <a:solidFill>
                  <a:schemeClr val="accent1">
                    <a:lumMod val="75000"/>
                  </a:schemeClr>
                </a:solidFill>
              </a:rPr>
              <a:t>Drug type and quantity were traditionally treated as elements.</a:t>
            </a:r>
            <a:endParaRPr lang="en-US" dirty="0">
              <a:solidFill>
                <a:schemeClr val="accent1">
                  <a:lumMod val="75000"/>
                </a:schemeClr>
              </a:solidFill>
            </a:endParaRPr>
          </a:p>
        </p:txBody>
      </p:sp>
      <p:sp>
        <p:nvSpPr>
          <p:cNvPr id="3" name="Content Placeholder 2"/>
          <p:cNvSpPr>
            <a:spLocks noGrp="1"/>
          </p:cNvSpPr>
          <p:nvPr>
            <p:ph idx="1"/>
          </p:nvPr>
        </p:nvSpPr>
        <p:spPr>
          <a:xfrm>
            <a:off x="592428" y="1751527"/>
            <a:ext cx="10761372" cy="4649273"/>
          </a:xfrm>
        </p:spPr>
        <p:txBody>
          <a:bodyPr>
            <a:normAutofit/>
          </a:bodyPr>
          <a:lstStyle/>
          <a:p>
            <a:pPr marL="0" indent="0">
              <a:buNone/>
            </a:pPr>
            <a:r>
              <a:rPr lang="en-US" dirty="0" smtClean="0"/>
              <a:t>The 1970-1986 </a:t>
            </a:r>
            <a:r>
              <a:rPr lang="en-US" dirty="0"/>
              <a:t>versions of the </a:t>
            </a:r>
            <a:r>
              <a:rPr lang="en-US" dirty="0" smtClean="0"/>
              <a:t>statute provided </a:t>
            </a:r>
            <a:r>
              <a:rPr lang="en-US" dirty="0"/>
              <a:t>different statutory </a:t>
            </a:r>
            <a:r>
              <a:rPr lang="en-US" dirty="0" smtClean="0"/>
              <a:t>maxima (but no mandatory minimums) </a:t>
            </a:r>
            <a:r>
              <a:rPr lang="en-US" dirty="0"/>
              <a:t>depending on drug type </a:t>
            </a:r>
            <a:r>
              <a:rPr lang="en-US" dirty="0" smtClean="0"/>
              <a:t>(15 years for narcotic drugs like cocaine and heroin, 5 years for non-narcotic drugs like </a:t>
            </a:r>
            <a:r>
              <a:rPr lang="en-US" dirty="0"/>
              <a:t>methaqualone</a:t>
            </a:r>
            <a:r>
              <a:rPr lang="en-US" dirty="0" smtClean="0"/>
              <a:t>), </a:t>
            </a:r>
            <a:r>
              <a:rPr lang="en-US" dirty="0"/>
              <a:t>and in some instances quantity </a:t>
            </a:r>
            <a:r>
              <a:rPr lang="en-US" dirty="0" smtClean="0"/>
              <a:t>(15 years for more than 1,000 pounds of marijuana, 5 years for less, 1 year for “small amount for no remuneration”).</a:t>
            </a:r>
          </a:p>
          <a:p>
            <a:pPr marL="0" indent="0">
              <a:buNone/>
            </a:pPr>
            <a:endParaRPr lang="en-US" i="1" dirty="0"/>
          </a:p>
          <a:p>
            <a:pPr marL="0" indent="0">
              <a:buNone/>
            </a:pPr>
            <a:r>
              <a:rPr lang="en-US" sz="2400" i="1" dirty="0" smtClean="0"/>
              <a:t>See </a:t>
            </a:r>
            <a:r>
              <a:rPr lang="en-US" sz="2400" dirty="0"/>
              <a:t>Comprehensive Drug Abuse Prevention and Control Act of 1970, Pub. L. No. 91-513, § 401, 84 Stat. 1260-62 (1970), </a:t>
            </a:r>
            <a:r>
              <a:rPr lang="en-US" sz="2400" i="1" dirty="0"/>
              <a:t>as amended by </a:t>
            </a:r>
            <a:r>
              <a:rPr lang="en-US" sz="2400" dirty="0"/>
              <a:t>Pub. L. No. 95-633, § 201, 92 Stat. 3774 (1978); Pub. L. No. 96-359, § 8(c), 94 Stat. 1194 (1980); Pub. L. No. 98-473, §§ 502, 503(b)(1), (2), 98 Stat. 2068, 2070 (1984).</a:t>
            </a:r>
            <a:endParaRPr lang="en-US" sz="3200" dirty="0" smtClean="0"/>
          </a:p>
          <a:p>
            <a:pPr marL="0" indent="0">
              <a:buNone/>
            </a:pPr>
            <a:endParaRPr lang="en-US" sz="3600" dirty="0"/>
          </a:p>
          <a:p>
            <a:pPr marL="457200" lvl="1" indent="0">
              <a:buNone/>
            </a:pPr>
            <a:endParaRPr lang="en-US" sz="2900" dirty="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1010252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365125"/>
            <a:ext cx="11565228" cy="897005"/>
          </a:xfrm>
        </p:spPr>
        <p:txBody>
          <a:bodyPr>
            <a:normAutofit/>
          </a:bodyPr>
          <a:lstStyle/>
          <a:p>
            <a:r>
              <a:rPr lang="en-US" sz="3600" dirty="0" smtClean="0">
                <a:solidFill>
                  <a:schemeClr val="accent1">
                    <a:lumMod val="75000"/>
                  </a:schemeClr>
                </a:solidFill>
              </a:rPr>
              <a:t>Courts always treated drug type and quantity as elements.</a:t>
            </a:r>
            <a:endParaRPr lang="en-US" sz="3600" dirty="0">
              <a:solidFill>
                <a:schemeClr val="accent1">
                  <a:lumMod val="75000"/>
                </a:schemeClr>
              </a:solidFill>
            </a:endParaRPr>
          </a:p>
        </p:txBody>
      </p:sp>
      <p:sp>
        <p:nvSpPr>
          <p:cNvPr id="3" name="Content Placeholder 2"/>
          <p:cNvSpPr>
            <a:spLocks noGrp="1"/>
          </p:cNvSpPr>
          <p:nvPr>
            <p:ph idx="1"/>
          </p:nvPr>
        </p:nvSpPr>
        <p:spPr>
          <a:xfrm>
            <a:off x="321972" y="1390918"/>
            <a:ext cx="11449318" cy="5331854"/>
          </a:xfrm>
        </p:spPr>
        <p:txBody>
          <a:bodyPr>
            <a:normAutofit fontScale="25000" lnSpcReduction="20000"/>
          </a:bodyPr>
          <a:lstStyle/>
          <a:p>
            <a:r>
              <a:rPr lang="en-US" sz="8000" dirty="0" smtClean="0"/>
              <a:t>If drug type and/or quantity increased the statutory maximum, it had to be charged in </a:t>
            </a:r>
            <a:r>
              <a:rPr lang="en-US" sz="8000" dirty="0"/>
              <a:t>the indictment and </a:t>
            </a:r>
            <a:r>
              <a:rPr lang="en-US" sz="8000" dirty="0" smtClean="0"/>
              <a:t>proved </a:t>
            </a:r>
            <a:r>
              <a:rPr lang="en-US" sz="8000" dirty="0"/>
              <a:t>to the jury beyond a reasonable </a:t>
            </a:r>
            <a:r>
              <a:rPr lang="en-US" sz="8000" dirty="0" smtClean="0"/>
              <a:t>doubt.</a:t>
            </a:r>
          </a:p>
          <a:p>
            <a:endParaRPr lang="en-US" sz="8000" dirty="0" smtClean="0"/>
          </a:p>
          <a:p>
            <a:r>
              <a:rPr lang="en-US" sz="8000" dirty="0" smtClean="0"/>
              <a:t>When </a:t>
            </a:r>
            <a:r>
              <a:rPr lang="en-US" sz="8000" dirty="0"/>
              <a:t>an indictment in a conspiracy case under § 846 charged multiple objects with varying statutory maxima, and the jury returned a general verdict without specifying the object or objects it found the defendant guilty of conspiring to commit, the court was required to impose a sentence no greater than that for the object with the lowest statutory maximum.  </a:t>
            </a:r>
            <a:r>
              <a:rPr lang="en-US" sz="8000" i="1" dirty="0"/>
              <a:t>See United States v. Orozco-Prada</a:t>
            </a:r>
            <a:r>
              <a:rPr lang="en-US" sz="8000" dirty="0"/>
              <a:t>, 732 F.2d 1076, 1079-80, 1083-84 (2d Cir. 1984); </a:t>
            </a:r>
            <a:r>
              <a:rPr lang="en-US" sz="8000" i="1" dirty="0"/>
              <a:t>United States v. Alvarez</a:t>
            </a:r>
            <a:r>
              <a:rPr lang="en-US" sz="8000" dirty="0"/>
              <a:t>, 735 F.2d 461, 466-68 (11th Cir. 1984);</a:t>
            </a:r>
            <a:r>
              <a:rPr lang="en-US" sz="8000" b="1" dirty="0"/>
              <a:t> </a:t>
            </a:r>
            <a:r>
              <a:rPr lang="en-US" sz="8000" i="1" dirty="0"/>
              <a:t>United States v. Dennis</a:t>
            </a:r>
            <a:r>
              <a:rPr lang="en-US" sz="8000" dirty="0"/>
              <a:t>, 786 F.2d 1029, 1037-41 (11th Cir. 1986); </a:t>
            </a:r>
            <a:r>
              <a:rPr lang="en-US" sz="8000" i="1" dirty="0"/>
              <a:t>Newman v. United States</a:t>
            </a:r>
            <a:r>
              <a:rPr lang="en-US" sz="8000" dirty="0"/>
              <a:t>, 817 F.2d 635, 637-39 (10th Cir. 1987); </a:t>
            </a:r>
            <a:r>
              <a:rPr lang="en-US" sz="8000" i="1" dirty="0"/>
              <a:t>United States v. Garcia</a:t>
            </a:r>
            <a:r>
              <a:rPr lang="en-US" sz="8000" dirty="0"/>
              <a:t>, 37 F.3d 1359, 1369-71 (9th Cir. 1994).  </a:t>
            </a:r>
            <a:endParaRPr lang="en-US" sz="8000" dirty="0" smtClean="0"/>
          </a:p>
          <a:p>
            <a:pPr marL="0" indent="0">
              <a:buNone/>
            </a:pPr>
            <a:endParaRPr lang="en-US" sz="8000" dirty="0" smtClean="0"/>
          </a:p>
          <a:p>
            <a:r>
              <a:rPr lang="en-US" sz="8000" dirty="0" smtClean="0"/>
              <a:t>For substantive counts, quantity </a:t>
            </a:r>
            <a:r>
              <a:rPr lang="en-US" sz="8000" dirty="0"/>
              <a:t>had to be charged and proved to a jury when the statutory maximum depended on it.  </a:t>
            </a:r>
            <a:r>
              <a:rPr lang="en-US" sz="8000" i="1" dirty="0"/>
              <a:t>See United States v. McHugh</a:t>
            </a:r>
            <a:r>
              <a:rPr lang="en-US" sz="8000" dirty="0"/>
              <a:t>, 769 F.2d 860, 867-68 (1st Cir. 1985) (quantity over 1,000 pounds of marijuana </a:t>
            </a:r>
            <a:r>
              <a:rPr lang="en-US" sz="8000" dirty="0" smtClean="0"/>
              <a:t>would have to </a:t>
            </a:r>
            <a:r>
              <a:rPr lang="en-US" sz="8000" dirty="0"/>
              <a:t>be proved to a jury if sentence was in excess of maximum prescribed for less); </a:t>
            </a:r>
            <a:r>
              <a:rPr lang="en-US" sz="8000" i="1" dirty="0"/>
              <a:t>United States v. Gibbs</a:t>
            </a:r>
            <a:r>
              <a:rPr lang="en-US" sz="8000" dirty="0"/>
              <a:t>, 813 F.2d 596, 601 (3d Cir. 1987) (for court to impose a sentence of more than five years, indictment had to charge a quantity of marijuana exceeding 1,000 pounds); </a:t>
            </a:r>
            <a:r>
              <a:rPr lang="en-US" sz="8000" i="1" dirty="0"/>
              <a:t>United States v. </a:t>
            </a:r>
            <a:r>
              <a:rPr lang="en-US" sz="8000" i="1" dirty="0" err="1"/>
              <a:t>Normandeau</a:t>
            </a:r>
            <a:r>
              <a:rPr lang="en-US" sz="8000" dirty="0"/>
              <a:t>, 800 F.2d 953, 956 (9th Cir. 1986) (indictment must allege more than 1000 pounds of marijuana before the government may seek enhanced sentences); </a:t>
            </a:r>
            <a:r>
              <a:rPr lang="en-US" sz="8000" i="1" dirty="0"/>
              <a:t>United States v. </a:t>
            </a:r>
            <a:r>
              <a:rPr lang="en-US" sz="8000" i="1" dirty="0" err="1"/>
              <a:t>Buishas</a:t>
            </a:r>
            <a:r>
              <a:rPr lang="en-US" sz="8000" dirty="0"/>
              <a:t>, 791 F.2d 1310, 1317 (7th Cir. 1986) (since defendants’ sentences depended on the amount of marijuana they were dealing, the trial court’s use of special interrogatories to the jury on quantity was </a:t>
            </a:r>
            <a:r>
              <a:rPr lang="en-US" sz="8000" dirty="0" smtClean="0"/>
              <a:t>proper).  </a:t>
            </a:r>
            <a:endParaRPr lang="en-US" dirty="0"/>
          </a:p>
        </p:txBody>
      </p:sp>
    </p:spTree>
    <p:extLst>
      <p:ext uri="{BB962C8B-B14F-4D97-AF65-F5344CB8AC3E}">
        <p14:creationId xmlns:p14="http://schemas.microsoft.com/office/powerpoint/2010/main" val="245119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6" y="365126"/>
            <a:ext cx="11127345" cy="1154582"/>
          </a:xfrm>
        </p:spPr>
        <p:txBody>
          <a:bodyPr>
            <a:normAutofit/>
          </a:bodyPr>
          <a:lstStyle/>
          <a:p>
            <a:r>
              <a:rPr lang="en-US" sz="2800" dirty="0" smtClean="0">
                <a:solidFill>
                  <a:schemeClr val="accent1">
                    <a:lumMod val="75000"/>
                  </a:schemeClr>
                </a:solidFill>
              </a:rPr>
              <a:t>Congress is presumed to have adopted this interpretation when it amended the statute in the ADAA of 1986, and has never said otherwise.</a:t>
            </a:r>
            <a:endParaRPr lang="en-US" sz="2800" dirty="0"/>
          </a:p>
        </p:txBody>
      </p:sp>
      <p:sp>
        <p:nvSpPr>
          <p:cNvPr id="3" name="Content Placeholder 2"/>
          <p:cNvSpPr>
            <a:spLocks noGrp="1"/>
          </p:cNvSpPr>
          <p:nvPr>
            <p:ph idx="1"/>
          </p:nvPr>
        </p:nvSpPr>
        <p:spPr>
          <a:xfrm>
            <a:off x="618186" y="1519708"/>
            <a:ext cx="10908406" cy="4932607"/>
          </a:xfrm>
        </p:spPr>
        <p:txBody>
          <a:bodyPr>
            <a:normAutofit fontScale="77500" lnSpcReduction="20000"/>
          </a:bodyPr>
          <a:lstStyle/>
          <a:p>
            <a:r>
              <a:rPr lang="en-US" dirty="0"/>
              <a:t>Congress is presumed to be aware of </a:t>
            </a:r>
            <a:r>
              <a:rPr lang="en-US" dirty="0" smtClean="0"/>
              <a:t>and to adopt a </a:t>
            </a:r>
            <a:r>
              <a:rPr lang="en-US" dirty="0"/>
              <a:t>judicial interpretation of a statute </a:t>
            </a:r>
            <a:r>
              <a:rPr lang="en-US" dirty="0" smtClean="0"/>
              <a:t>when </a:t>
            </a:r>
            <a:r>
              <a:rPr lang="en-US" dirty="0"/>
              <a:t>it re-enacts the statute without change or incorporates sections of it into a new law, as it did in the 1986 ADAA. </a:t>
            </a:r>
            <a:r>
              <a:rPr lang="en-US" i="1" dirty="0"/>
              <a:t>Lorillard v. Pons</a:t>
            </a:r>
            <a:r>
              <a:rPr lang="en-US" dirty="0"/>
              <a:t>, 98 S. Ct. 866, 870 (1978).  </a:t>
            </a:r>
          </a:p>
          <a:p>
            <a:endParaRPr lang="en-US" dirty="0" smtClean="0"/>
          </a:p>
          <a:p>
            <a:r>
              <a:rPr lang="en-US" dirty="0" smtClean="0"/>
              <a:t>Congress </a:t>
            </a:r>
            <a:r>
              <a:rPr lang="en-US" i="1" dirty="0"/>
              <a:t>never</a:t>
            </a:r>
            <a:r>
              <a:rPr lang="en-US" dirty="0"/>
              <a:t> </a:t>
            </a:r>
            <a:r>
              <a:rPr lang="en-US" dirty="0" smtClean="0"/>
              <a:t>required or approved of treating drug </a:t>
            </a:r>
            <a:r>
              <a:rPr lang="en-US" dirty="0"/>
              <a:t>type and quantity </a:t>
            </a:r>
            <a:r>
              <a:rPr lang="en-US" dirty="0" smtClean="0"/>
              <a:t>as uncharged “sentencing factors” to be found by a judge by a preponderance at sentencing.  </a:t>
            </a:r>
            <a:r>
              <a:rPr lang="en-US" i="1" dirty="0" smtClean="0"/>
              <a:t>See United </a:t>
            </a:r>
            <a:r>
              <a:rPr lang="en-US" i="1" dirty="0"/>
              <a:t>States v. Buckland</a:t>
            </a:r>
            <a:r>
              <a:rPr lang="en-US" dirty="0"/>
              <a:t>, 289 F.3d 558, 565-67 (9th Cir. 2002) (</a:t>
            </a:r>
            <a:r>
              <a:rPr lang="en-US" dirty="0" err="1"/>
              <a:t>en</a:t>
            </a:r>
            <a:r>
              <a:rPr lang="en-US" dirty="0"/>
              <a:t> </a:t>
            </a:r>
            <a:r>
              <a:rPr lang="en-US" dirty="0" smtClean="0"/>
              <a:t>banc); </a:t>
            </a:r>
            <a:r>
              <a:rPr lang="en-US" i="1" dirty="0" smtClean="0"/>
              <a:t>United </a:t>
            </a:r>
            <a:r>
              <a:rPr lang="en-US" i="1" dirty="0"/>
              <a:t>States v. </a:t>
            </a:r>
            <a:r>
              <a:rPr lang="en-US" i="1" dirty="0" err="1"/>
              <a:t>Cernobyl</a:t>
            </a:r>
            <a:r>
              <a:rPr lang="en-US" dirty="0"/>
              <a:t>, 255 F.3d 1215, 1219 (10th Cir. 2001</a:t>
            </a:r>
            <a:r>
              <a:rPr lang="en-US" dirty="0" smtClean="0"/>
              <a:t>); </a:t>
            </a:r>
            <a:r>
              <a:rPr lang="en-US" i="1" dirty="0" smtClean="0"/>
              <a:t>United </a:t>
            </a:r>
            <a:r>
              <a:rPr lang="en-US" i="1" dirty="0"/>
              <a:t>States v. </a:t>
            </a:r>
            <a:r>
              <a:rPr lang="en-US" i="1" dirty="0" err="1"/>
              <a:t>Brough</a:t>
            </a:r>
            <a:r>
              <a:rPr lang="en-US" dirty="0"/>
              <a:t>, 243 F.3d 1078, 1079 (7th Cir. 2001</a:t>
            </a:r>
            <a:r>
              <a:rPr lang="en-US" dirty="0" smtClean="0"/>
              <a:t>); </a:t>
            </a:r>
            <a:r>
              <a:rPr lang="en-US" i="1" dirty="0" smtClean="0"/>
              <a:t>United States </a:t>
            </a:r>
            <a:r>
              <a:rPr lang="en-US" i="1" dirty="0"/>
              <a:t>v. Collazo-Aponte</a:t>
            </a:r>
            <a:r>
              <a:rPr lang="en-US" dirty="0"/>
              <a:t>, 281 F.3d 320, 325 (1st Cir. 2002</a:t>
            </a:r>
            <a:r>
              <a:rPr lang="en-US" dirty="0" smtClean="0"/>
              <a:t>).</a:t>
            </a:r>
            <a:endParaRPr lang="en-US" dirty="0"/>
          </a:p>
          <a:p>
            <a:pPr marL="0" indent="0">
              <a:buNone/>
            </a:pPr>
            <a:r>
              <a:rPr lang="en-US" dirty="0"/>
              <a:t>  </a:t>
            </a:r>
          </a:p>
          <a:p>
            <a:r>
              <a:rPr lang="en-US" sz="2900" dirty="0"/>
              <a:t>This understanding prevailed for a time under the </a:t>
            </a:r>
            <a:r>
              <a:rPr lang="en-US" sz="2900" dirty="0" smtClean="0"/>
              <a:t>ADAA of 1986.  </a:t>
            </a:r>
            <a:r>
              <a:rPr lang="en-US" sz="2900" i="1" dirty="0"/>
              <a:t>See United States v. Crockett</a:t>
            </a:r>
            <a:r>
              <a:rPr lang="en-US" sz="2900" dirty="0"/>
              <a:t>, 812 F.2d 626, 628-29 (10th Cir. 1987) (reversing sentence of 7 years where indictment to which defendant pled guilty failed to allege that the conspiracy involved fifty kilograms or more of </a:t>
            </a:r>
            <a:r>
              <a:rPr lang="en-US" sz="2900" dirty="0" smtClean="0"/>
              <a:t>marijuana thus exceeding 5-year maximum); </a:t>
            </a:r>
            <a:r>
              <a:rPr lang="en-US" sz="2900" i="1" dirty="0" smtClean="0"/>
              <a:t>United </a:t>
            </a:r>
            <a:r>
              <a:rPr lang="en-US" sz="2900" i="1" dirty="0"/>
              <a:t>States v. Morgan</a:t>
            </a:r>
            <a:r>
              <a:rPr lang="en-US" sz="2900" dirty="0"/>
              <a:t>, 835 F.2d 79 (5th Cir. 1987) (applying same principle under ADAA); </a:t>
            </a:r>
            <a:r>
              <a:rPr lang="en-US" sz="2900" i="1" dirty="0"/>
              <a:t>United States v. Powell</a:t>
            </a:r>
            <a:r>
              <a:rPr lang="en-US" sz="2900" dirty="0"/>
              <a:t>, 886 F.2d 81 (4th Cir. 1989) (“Because Powell was convicted” by a jury “of possessing more than 50 grams of crack, the trial court was able to enhance his sentence pursuant to … 21 U.S.C. § 841(b)(1)(A</a:t>
            </a:r>
            <a:r>
              <a:rPr lang="en-US" sz="2900" dirty="0" smtClean="0"/>
              <a:t>).”).</a:t>
            </a:r>
            <a:r>
              <a:rPr lang="en-US" sz="2900" i="1" dirty="0"/>
              <a:t> </a:t>
            </a:r>
            <a:endParaRPr lang="en-US" sz="2900" dirty="0"/>
          </a:p>
          <a:p>
            <a:endParaRPr lang="en-US" dirty="0"/>
          </a:p>
          <a:p>
            <a:pPr marL="0" indent="0">
              <a:buNone/>
            </a:pPr>
            <a:endParaRPr lang="en-US" dirty="0"/>
          </a:p>
        </p:txBody>
      </p:sp>
    </p:spTree>
    <p:extLst>
      <p:ext uri="{BB962C8B-B14F-4D97-AF65-F5344CB8AC3E}">
        <p14:creationId xmlns:p14="http://schemas.microsoft.com/office/powerpoint/2010/main" val="1676634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365126"/>
            <a:ext cx="10941676" cy="703820"/>
          </a:xfrm>
        </p:spPr>
        <p:txBody>
          <a:bodyPr>
            <a:normAutofit/>
          </a:bodyPr>
          <a:lstStyle/>
          <a:p>
            <a:r>
              <a:rPr lang="en-US" dirty="0" smtClean="0">
                <a:solidFill>
                  <a:schemeClr val="accent1">
                    <a:lumMod val="75000"/>
                  </a:schemeClr>
                </a:solidFill>
              </a:rPr>
              <a:t>What happened?</a:t>
            </a:r>
            <a:endParaRPr lang="en-US" dirty="0">
              <a:solidFill>
                <a:schemeClr val="accent1">
                  <a:lumMod val="75000"/>
                </a:schemeClr>
              </a:solidFill>
            </a:endParaRPr>
          </a:p>
        </p:txBody>
      </p:sp>
      <p:sp>
        <p:nvSpPr>
          <p:cNvPr id="3" name="Content Placeholder 2"/>
          <p:cNvSpPr>
            <a:spLocks noGrp="1"/>
          </p:cNvSpPr>
          <p:nvPr>
            <p:ph idx="1"/>
          </p:nvPr>
        </p:nvSpPr>
        <p:spPr>
          <a:xfrm>
            <a:off x="412124" y="1068946"/>
            <a:ext cx="11397803" cy="5789053"/>
          </a:xfrm>
        </p:spPr>
        <p:txBody>
          <a:bodyPr>
            <a:normAutofit fontScale="25000" lnSpcReduction="20000"/>
          </a:bodyPr>
          <a:lstStyle/>
          <a:p>
            <a:r>
              <a:rPr lang="en-US" sz="7600" i="1" dirty="0" smtClean="0"/>
              <a:t>Courts of appeals</a:t>
            </a:r>
            <a:r>
              <a:rPr lang="en-US" sz="7600" dirty="0" smtClean="0"/>
              <a:t> transferred </a:t>
            </a:r>
            <a:r>
              <a:rPr lang="en-US" sz="7600" dirty="0"/>
              <a:t>the </a:t>
            </a:r>
            <a:r>
              <a:rPr lang="en-US" sz="7600" dirty="0" smtClean="0"/>
              <a:t>Sentencing Commission’s uncharged/</a:t>
            </a:r>
            <a:r>
              <a:rPr lang="en-US" sz="7600" dirty="0" err="1" smtClean="0"/>
              <a:t>unconvicted</a:t>
            </a:r>
            <a:r>
              <a:rPr lang="en-US" sz="7600" dirty="0" smtClean="0"/>
              <a:t> conduct method for mandatory guidelines </a:t>
            </a:r>
            <a:r>
              <a:rPr lang="en-US" sz="7600" dirty="0"/>
              <a:t>(invented by Breyer) </a:t>
            </a:r>
            <a:r>
              <a:rPr lang="en-US" sz="7600" dirty="0" smtClean="0"/>
              <a:t> to </a:t>
            </a:r>
            <a:r>
              <a:rPr lang="en-US" sz="7600" i="1" dirty="0" smtClean="0"/>
              <a:t>statutory ranges</a:t>
            </a:r>
            <a:r>
              <a:rPr lang="en-US" sz="7600" dirty="0" smtClean="0"/>
              <a:t>. </a:t>
            </a:r>
            <a:r>
              <a:rPr lang="en-US" sz="7600" i="1" dirty="0"/>
              <a:t>See</a:t>
            </a:r>
            <a:r>
              <a:rPr lang="en-US" sz="7600" dirty="0"/>
              <a:t>, </a:t>
            </a:r>
            <a:r>
              <a:rPr lang="en-US" sz="7600" i="1" dirty="0"/>
              <a:t>e.g., United States v. Jones</a:t>
            </a:r>
            <a:r>
              <a:rPr lang="en-US" sz="7600" dirty="0"/>
              <a:t>, 235 F.3d 1231, 1237 (10th Cir. 2000) </a:t>
            </a:r>
            <a:r>
              <a:rPr lang="en-US" sz="7600" dirty="0" smtClean="0"/>
              <a:t>(explaining </a:t>
            </a:r>
            <a:r>
              <a:rPr lang="en-US" sz="7600" i="1" dirty="0" smtClean="0"/>
              <a:t>the courts </a:t>
            </a:r>
            <a:r>
              <a:rPr lang="en-US" sz="7600" dirty="0" smtClean="0"/>
              <a:t>did it); </a:t>
            </a:r>
            <a:r>
              <a:rPr lang="en-US" sz="8000" i="1" dirty="0"/>
              <a:t>Buckland</a:t>
            </a:r>
            <a:r>
              <a:rPr lang="en-US" sz="8000" dirty="0"/>
              <a:t>, 289 F.3d </a:t>
            </a:r>
            <a:r>
              <a:rPr lang="en-US" sz="8000" dirty="0" smtClean="0"/>
              <a:t>at 567 (same)</a:t>
            </a:r>
            <a:r>
              <a:rPr lang="en-US" sz="7600" dirty="0" smtClean="0"/>
              <a:t>.</a:t>
            </a:r>
          </a:p>
          <a:p>
            <a:r>
              <a:rPr lang="en-US" sz="7600" dirty="0" smtClean="0"/>
              <a:t>District </a:t>
            </a:r>
            <a:r>
              <a:rPr lang="en-US" sz="7600" dirty="0"/>
              <a:t>courts </a:t>
            </a:r>
            <a:r>
              <a:rPr lang="en-US" sz="7600" dirty="0" smtClean="0"/>
              <a:t>were not </a:t>
            </a:r>
            <a:r>
              <a:rPr lang="en-US" sz="7600" dirty="0"/>
              <a:t>only permitted, but required, to impose sentences </a:t>
            </a:r>
            <a:r>
              <a:rPr lang="en-US" sz="7600" u="sng" dirty="0"/>
              <a:t>above the statutory maximum</a:t>
            </a:r>
            <a:r>
              <a:rPr lang="en-US" sz="7600" dirty="0"/>
              <a:t> </a:t>
            </a:r>
            <a:r>
              <a:rPr lang="en-US" sz="7600" dirty="0" smtClean="0"/>
              <a:t>attached to type and quantity charged and proved to jury BRD to </a:t>
            </a:r>
            <a:r>
              <a:rPr lang="en-US" sz="7600" dirty="0"/>
              <a:t>accommodate a higher mandatory guideline range based on uncharged judge-found facts by a preponderance. </a:t>
            </a:r>
            <a:r>
              <a:rPr lang="en-US" sz="7600" dirty="0" smtClean="0"/>
              <a:t> E.g.,</a:t>
            </a:r>
          </a:p>
          <a:p>
            <a:pPr lvl="1"/>
            <a:r>
              <a:rPr lang="en-US" sz="7600" i="1" dirty="0" smtClean="0"/>
              <a:t>United </a:t>
            </a:r>
            <a:r>
              <a:rPr lang="en-US" sz="7600" i="1" dirty="0"/>
              <a:t>States v. Cross</a:t>
            </a:r>
            <a:r>
              <a:rPr lang="en-US" sz="7600" dirty="0"/>
              <a:t>, 916 F.2d 622, 623 (11th Cir. 1990) (upholding 63-month sentence imposed under § 841(b)(1)(B) where no quantity was charged or found by the jury and the default statutory range in a marijuana case was 0-5 years under § 841(b)(1)(D)); </a:t>
            </a:r>
            <a:endParaRPr lang="en-US" sz="7600" dirty="0" smtClean="0"/>
          </a:p>
          <a:p>
            <a:pPr lvl="1"/>
            <a:r>
              <a:rPr lang="en-US" sz="7600" i="1" dirty="0" smtClean="0"/>
              <a:t>United </a:t>
            </a:r>
            <a:r>
              <a:rPr lang="en-US" sz="7600" i="1" dirty="0"/>
              <a:t>States v. </a:t>
            </a:r>
            <a:r>
              <a:rPr lang="en-US" sz="7600" i="1" dirty="0" err="1"/>
              <a:t>Rigsby</a:t>
            </a:r>
            <a:r>
              <a:rPr lang="en-US" sz="7600" dirty="0"/>
              <a:t>, 943 F.2d 631, 634, 639-43 (6th Cir. 1991) (upholding 151-month sentence where jury was not permitted to specify quantity and may have concluded defendant grew a quantity of marijuana subject to a five-year maximum, </a:t>
            </a:r>
            <a:r>
              <a:rPr lang="en-US" sz="7600" dirty="0" smtClean="0"/>
              <a:t>despite </a:t>
            </a:r>
            <a:r>
              <a:rPr lang="en-US" sz="7600" dirty="0"/>
              <a:t>court’s belief that judicial </a:t>
            </a:r>
            <a:r>
              <a:rPr lang="en-US" sz="7600" dirty="0" err="1"/>
              <a:t>factfinding</a:t>
            </a:r>
            <a:r>
              <a:rPr lang="en-US" sz="7600" dirty="0"/>
              <a:t> by a preponderance to set the statutory range violated the Due Process Clause and the Sixth Amendment); </a:t>
            </a:r>
            <a:endParaRPr lang="en-US" sz="7600" dirty="0" smtClean="0"/>
          </a:p>
          <a:p>
            <a:pPr lvl="1"/>
            <a:r>
              <a:rPr lang="en-US" sz="7600" i="1" dirty="0" smtClean="0"/>
              <a:t>United </a:t>
            </a:r>
            <a:r>
              <a:rPr lang="en-US" sz="7600" i="1" dirty="0"/>
              <a:t>States v. Royal</a:t>
            </a:r>
            <a:r>
              <a:rPr lang="en-US" sz="7600" dirty="0"/>
              <a:t>, 972 F.2d 643, 649-50 (5th Cir. 1992) (upholding 30-year sentence under § 841(b)(1)(A) where indictment did not allege and the jury did not find any quantity of cocaine and default range was 0-20 years under § 841(b)(1)(C</a:t>
            </a:r>
            <a:r>
              <a:rPr lang="en-US" sz="7600" dirty="0" smtClean="0"/>
              <a:t>)) </a:t>
            </a:r>
          </a:p>
          <a:p>
            <a:r>
              <a:rPr lang="en-US" sz="7600" i="1" dirty="0" smtClean="0"/>
              <a:t>McMillan </a:t>
            </a:r>
            <a:r>
              <a:rPr lang="en-US" sz="7600" dirty="0" smtClean="0"/>
              <a:t>(June </a:t>
            </a:r>
            <a:r>
              <a:rPr lang="en-US" sz="7600" dirty="0"/>
              <a:t>19, </a:t>
            </a:r>
            <a:r>
              <a:rPr lang="en-US" sz="7600" dirty="0" smtClean="0"/>
              <a:t>1986) </a:t>
            </a:r>
            <a:r>
              <a:rPr lang="en-US" sz="7600" dirty="0"/>
              <a:t>does </a:t>
            </a:r>
            <a:r>
              <a:rPr lang="en-US" sz="7600" u="sng" dirty="0"/>
              <a:t>not</a:t>
            </a:r>
            <a:r>
              <a:rPr lang="en-US" sz="7600" dirty="0"/>
              <a:t> explain it – critical to </a:t>
            </a:r>
            <a:r>
              <a:rPr lang="en-US" sz="7600" dirty="0" smtClean="0"/>
              <a:t>Court’s determination </a:t>
            </a:r>
            <a:r>
              <a:rPr lang="en-US" sz="7600" dirty="0"/>
              <a:t>that </a:t>
            </a:r>
            <a:r>
              <a:rPr lang="en-US" sz="7600" dirty="0" smtClean="0"/>
              <a:t>“visible possession of a firearm” was </a:t>
            </a:r>
            <a:r>
              <a:rPr lang="en-US" sz="7600" dirty="0"/>
              <a:t>not an element </a:t>
            </a:r>
            <a:r>
              <a:rPr lang="en-US" sz="7600" dirty="0" smtClean="0"/>
              <a:t>was </a:t>
            </a:r>
            <a:r>
              <a:rPr lang="en-US" sz="7600" dirty="0"/>
              <a:t>that it did not increase the </a:t>
            </a:r>
            <a:r>
              <a:rPr lang="en-US" sz="7600" dirty="0" smtClean="0"/>
              <a:t>maximum. </a:t>
            </a:r>
          </a:p>
          <a:p>
            <a:r>
              <a:rPr lang="en-US" sz="7600" dirty="0" smtClean="0"/>
              <a:t>The </a:t>
            </a:r>
            <a:r>
              <a:rPr lang="en-US" sz="7600" dirty="0"/>
              <a:t>Supreme Court, </a:t>
            </a:r>
            <a:r>
              <a:rPr lang="en-US" sz="7600" dirty="0" smtClean="0"/>
              <a:t>in </a:t>
            </a:r>
            <a:r>
              <a:rPr lang="en-US" sz="7600" dirty="0"/>
              <a:t>a unanimous </a:t>
            </a:r>
            <a:r>
              <a:rPr lang="en-US" sz="7600" dirty="0" smtClean="0"/>
              <a:t>opinion </a:t>
            </a:r>
            <a:r>
              <a:rPr lang="en-US" sz="7600" dirty="0"/>
              <a:t>authored by </a:t>
            </a:r>
            <a:r>
              <a:rPr lang="en-US" sz="7600" dirty="0" smtClean="0"/>
              <a:t>Breyer (12 years after ADAA was enacted), upheld sentences that exceeded the </a:t>
            </a:r>
            <a:r>
              <a:rPr lang="en-US" sz="7600" dirty="0"/>
              <a:t>statutory </a:t>
            </a:r>
            <a:r>
              <a:rPr lang="en-US" sz="7600" dirty="0" smtClean="0"/>
              <a:t>maxima for drug type and quantity found by the jury based on drug type and quantity found by a preponderance by the judge.  </a:t>
            </a:r>
            <a:r>
              <a:rPr lang="en-US" sz="7600" i="1" dirty="0"/>
              <a:t>See United States v. Edwards</a:t>
            </a:r>
            <a:r>
              <a:rPr lang="en-US" sz="7600" dirty="0"/>
              <a:t>, 523 U.S. </a:t>
            </a:r>
            <a:r>
              <a:rPr lang="en-US" sz="7600" dirty="0" smtClean="0"/>
              <a:t>511 </a:t>
            </a:r>
            <a:r>
              <a:rPr lang="en-US" sz="7600" dirty="0"/>
              <a:t>(1998</a:t>
            </a:r>
            <a:r>
              <a:rPr lang="en-US" sz="7600" dirty="0" smtClean="0"/>
              <a:t>).</a:t>
            </a:r>
          </a:p>
          <a:p>
            <a:r>
              <a:rPr lang="en-US" sz="7600" dirty="0"/>
              <a:t>A</a:t>
            </a:r>
            <a:r>
              <a:rPr lang="en-US" sz="7600" dirty="0" smtClean="0"/>
              <a:t>ccording </a:t>
            </a:r>
            <a:r>
              <a:rPr lang="en-US" sz="7600" dirty="0"/>
              <a:t>to the account of </a:t>
            </a:r>
            <a:r>
              <a:rPr lang="en-US" sz="7600" i="1" dirty="0"/>
              <a:t>Edwards </a:t>
            </a:r>
            <a:r>
              <a:rPr lang="en-US" sz="7600" dirty="0"/>
              <a:t>in </a:t>
            </a:r>
            <a:r>
              <a:rPr lang="en-US" sz="7600" i="1" dirty="0"/>
              <a:t>Booker</a:t>
            </a:r>
            <a:r>
              <a:rPr lang="en-US" sz="7600" dirty="0"/>
              <a:t>, at least five justices had no idea </a:t>
            </a:r>
            <a:r>
              <a:rPr lang="en-US" sz="7600" dirty="0" smtClean="0"/>
              <a:t>that’s what </a:t>
            </a:r>
            <a:r>
              <a:rPr lang="en-US" sz="7600" dirty="0"/>
              <a:t>they were signing on to.  </a:t>
            </a:r>
            <a:r>
              <a:rPr lang="en-US" sz="7600" i="1" dirty="0"/>
              <a:t>See United States v. Booker</a:t>
            </a:r>
            <a:r>
              <a:rPr lang="en-US" sz="7600" dirty="0"/>
              <a:t>, 543 U.S. 220, 240-41 (2005).</a:t>
            </a:r>
            <a:endParaRPr lang="en-US" sz="7600" dirty="0" smtClean="0"/>
          </a:p>
          <a:p>
            <a:endParaRPr lang="en-US" sz="2900" dirty="0" smtClean="0"/>
          </a:p>
          <a:p>
            <a:endParaRPr lang="en-US" sz="2900" dirty="0"/>
          </a:p>
          <a:p>
            <a:endParaRPr lang="en-US" dirty="0"/>
          </a:p>
        </p:txBody>
      </p:sp>
    </p:spTree>
    <p:extLst>
      <p:ext uri="{BB962C8B-B14F-4D97-AF65-F5344CB8AC3E}">
        <p14:creationId xmlns:p14="http://schemas.microsoft.com/office/powerpoint/2010/main" val="1338761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3" y="365125"/>
            <a:ext cx="10825767" cy="1180339"/>
          </a:xfrm>
        </p:spPr>
        <p:txBody>
          <a:bodyPr>
            <a:normAutofit fontScale="90000"/>
          </a:bodyPr>
          <a:lstStyle/>
          <a:p>
            <a:r>
              <a:rPr lang="en-US" dirty="0" err="1" smtClean="0">
                <a:solidFill>
                  <a:schemeClr val="accent1">
                    <a:lumMod val="75000"/>
                  </a:schemeClr>
                </a:solidFill>
              </a:rPr>
              <a:t>Mens</a:t>
            </a:r>
            <a:r>
              <a:rPr lang="en-US" dirty="0" smtClean="0">
                <a:solidFill>
                  <a:schemeClr val="accent1">
                    <a:lumMod val="75000"/>
                  </a:schemeClr>
                </a:solidFill>
              </a:rPr>
              <a:t> Rea: Gorsuch and </a:t>
            </a:r>
            <a:r>
              <a:rPr lang="en-US" dirty="0" err="1" smtClean="0">
                <a:solidFill>
                  <a:schemeClr val="accent1">
                    <a:lumMod val="75000"/>
                  </a:schemeClr>
                </a:solidFill>
              </a:rPr>
              <a:t>Kavanaugh</a:t>
            </a:r>
            <a:r>
              <a:rPr lang="en-US" dirty="0" smtClean="0">
                <a:solidFill>
                  <a:schemeClr val="accent1">
                    <a:lumMod val="75000"/>
                  </a:schemeClr>
                </a:solidFill>
              </a:rPr>
              <a:t> on a Mission</a:t>
            </a:r>
            <a:endParaRPr lang="en-US" dirty="0"/>
          </a:p>
        </p:txBody>
      </p:sp>
      <p:sp>
        <p:nvSpPr>
          <p:cNvPr id="3" name="Content Placeholder 2"/>
          <p:cNvSpPr>
            <a:spLocks noGrp="1"/>
          </p:cNvSpPr>
          <p:nvPr>
            <p:ph idx="1"/>
          </p:nvPr>
        </p:nvSpPr>
        <p:spPr>
          <a:xfrm>
            <a:off x="528033" y="1545464"/>
            <a:ext cx="11075831" cy="5074277"/>
          </a:xfrm>
        </p:spPr>
        <p:txBody>
          <a:bodyPr>
            <a:normAutofit lnSpcReduction="10000"/>
          </a:bodyPr>
          <a:lstStyle/>
          <a:p>
            <a:pPr marL="0" indent="0">
              <a:buNone/>
            </a:pPr>
            <a:r>
              <a:rPr lang="en-US" i="1" dirty="0" smtClean="0"/>
              <a:t>United </a:t>
            </a:r>
            <a:r>
              <a:rPr lang="en-US" i="1" dirty="0"/>
              <a:t>States v. Games-Perez</a:t>
            </a:r>
            <a:r>
              <a:rPr lang="en-US" dirty="0"/>
              <a:t>, 695 F.3d 1104, </a:t>
            </a:r>
            <a:r>
              <a:rPr lang="en-US" dirty="0" smtClean="0"/>
              <a:t>1116-25 </a:t>
            </a:r>
            <a:r>
              <a:rPr lang="en-US" dirty="0"/>
              <a:t>(10th Cir. 2012) (Gorsuch, J., dissenting from the denial of rehearing </a:t>
            </a:r>
            <a:r>
              <a:rPr lang="en-US" dirty="0" err="1"/>
              <a:t>en</a:t>
            </a:r>
            <a:r>
              <a:rPr lang="en-US" dirty="0"/>
              <a:t> banc</a:t>
            </a:r>
            <a:r>
              <a:rPr lang="en-US" dirty="0" smtClean="0"/>
              <a:t>), </a:t>
            </a:r>
            <a:r>
              <a:rPr lang="en-US" i="1" dirty="0" smtClean="0"/>
              <a:t>cert. denied</a:t>
            </a:r>
            <a:r>
              <a:rPr lang="en-US" dirty="0" smtClean="0"/>
              <a:t>, </a:t>
            </a:r>
            <a:r>
              <a:rPr lang="en-US" dirty="0"/>
              <a:t>134 S</a:t>
            </a:r>
            <a:r>
              <a:rPr lang="en-US" dirty="0" smtClean="0"/>
              <a:t>. Ct</a:t>
            </a:r>
            <a:r>
              <a:rPr lang="en-US" dirty="0"/>
              <a:t>. </a:t>
            </a:r>
            <a:r>
              <a:rPr lang="en-US" dirty="0" smtClean="0"/>
              <a:t>54 (Oct. 7, 2013)</a:t>
            </a:r>
          </a:p>
          <a:p>
            <a:r>
              <a:rPr lang="en-US" dirty="0" smtClean="0"/>
              <a:t>Argues D must know </a:t>
            </a:r>
            <a:r>
              <a:rPr lang="en-US" dirty="0"/>
              <a:t>prohibited status under 922(g</a:t>
            </a:r>
            <a:r>
              <a:rPr lang="en-US" dirty="0" smtClean="0"/>
              <a:t>); knowledge </a:t>
            </a:r>
            <a:r>
              <a:rPr lang="en-US" dirty="0"/>
              <a:t>requirement in separate penalty statute, 924(a)(2</a:t>
            </a:r>
            <a:r>
              <a:rPr lang="en-US" dirty="0" smtClean="0"/>
              <a:t>); </a:t>
            </a:r>
            <a:r>
              <a:rPr lang="en-US" dirty="0"/>
              <a:t>status makes innocent conduct a crime subject to 10-year </a:t>
            </a:r>
            <a:r>
              <a:rPr lang="en-US" dirty="0" smtClean="0"/>
              <a:t>maximum.</a:t>
            </a:r>
            <a:endParaRPr lang="en-US" dirty="0"/>
          </a:p>
          <a:p>
            <a:pPr marL="0" indent="0">
              <a:buNone/>
            </a:pPr>
            <a:endParaRPr lang="en-US" dirty="0"/>
          </a:p>
          <a:p>
            <a:pPr marL="0" indent="0">
              <a:buNone/>
            </a:pPr>
            <a:r>
              <a:rPr lang="en-US" i="1" dirty="0" smtClean="0"/>
              <a:t>United </a:t>
            </a:r>
            <a:r>
              <a:rPr lang="en-US" i="1" dirty="0"/>
              <a:t>States v. Burwell</a:t>
            </a:r>
            <a:r>
              <a:rPr lang="en-US" dirty="0"/>
              <a:t>, 690 F.3d 500, 527-53 (D.C. Cir. 2012) (</a:t>
            </a:r>
            <a:r>
              <a:rPr lang="en-US" dirty="0" err="1"/>
              <a:t>Kavanaugh</a:t>
            </a:r>
            <a:r>
              <a:rPr lang="en-US" dirty="0"/>
              <a:t>, J., dissenting</a:t>
            </a:r>
            <a:r>
              <a:rPr lang="en-US" dirty="0" smtClean="0"/>
              <a:t>)</a:t>
            </a:r>
          </a:p>
          <a:p>
            <a:r>
              <a:rPr lang="en-US" dirty="0" smtClean="0"/>
              <a:t>Argues D must know gun </a:t>
            </a:r>
            <a:r>
              <a:rPr lang="en-US" dirty="0"/>
              <a:t>carried in robbery was automatic </a:t>
            </a:r>
            <a:r>
              <a:rPr lang="en-US" dirty="0" smtClean="0"/>
              <a:t>rather </a:t>
            </a:r>
            <a:r>
              <a:rPr lang="en-US" dirty="0"/>
              <a:t>than semiautomatic </a:t>
            </a:r>
            <a:r>
              <a:rPr lang="en-US" dirty="0" smtClean="0"/>
              <a:t>under </a:t>
            </a:r>
            <a:r>
              <a:rPr lang="en-US" dirty="0"/>
              <a:t>924(c)(1)(B</a:t>
            </a:r>
            <a:r>
              <a:rPr lang="en-US" dirty="0" smtClean="0"/>
              <a:t>); 924(c</a:t>
            </a:r>
            <a:r>
              <a:rPr lang="en-US" dirty="0"/>
              <a:t>) </a:t>
            </a:r>
            <a:r>
              <a:rPr lang="en-US" dirty="0" smtClean="0"/>
              <a:t>silent </a:t>
            </a:r>
            <a:r>
              <a:rPr lang="en-US" dirty="0"/>
              <a:t>on </a:t>
            </a:r>
            <a:r>
              <a:rPr lang="en-US" dirty="0" err="1"/>
              <a:t>mens</a:t>
            </a:r>
            <a:r>
              <a:rPr lang="en-US" dirty="0"/>
              <a:t> </a:t>
            </a:r>
            <a:r>
              <a:rPr lang="en-US" dirty="0" smtClean="0"/>
              <a:t>rea; automatic type </a:t>
            </a:r>
            <a:r>
              <a:rPr lang="en-US" dirty="0"/>
              <a:t>makes a </a:t>
            </a:r>
            <a:r>
              <a:rPr lang="en-US" dirty="0" smtClean="0"/>
              <a:t>lesser </a:t>
            </a:r>
            <a:r>
              <a:rPr lang="en-US" dirty="0"/>
              <a:t>crime </a:t>
            </a:r>
            <a:r>
              <a:rPr lang="en-US" dirty="0" smtClean="0"/>
              <a:t>(10-year MM) a </a:t>
            </a:r>
            <a:r>
              <a:rPr lang="en-US" dirty="0"/>
              <a:t>more serious one </a:t>
            </a:r>
            <a:r>
              <a:rPr lang="en-US" dirty="0" smtClean="0"/>
              <a:t>(30-year MM) </a:t>
            </a:r>
            <a:endParaRPr lang="en-US" dirty="0"/>
          </a:p>
          <a:p>
            <a:pPr marL="0" indent="0">
              <a:buNone/>
            </a:pPr>
            <a:endParaRPr lang="en-US" dirty="0"/>
          </a:p>
          <a:p>
            <a:pPr marL="0" indent="0">
              <a:buNone/>
            </a:pPr>
            <a:endParaRPr lang="en-US" u="sng" dirty="0"/>
          </a:p>
        </p:txBody>
      </p:sp>
    </p:spTree>
    <p:extLst>
      <p:ext uri="{BB962C8B-B14F-4D97-AF65-F5344CB8AC3E}">
        <p14:creationId xmlns:p14="http://schemas.microsoft.com/office/powerpoint/2010/main" val="42082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365126"/>
            <a:ext cx="11294772" cy="1206098"/>
          </a:xfrm>
        </p:spPr>
        <p:txBody>
          <a:bodyPr>
            <a:normAutofit/>
          </a:bodyPr>
          <a:lstStyle/>
          <a:p>
            <a:r>
              <a:rPr lang="en-US" sz="2900" b="1" dirty="0" smtClean="0">
                <a:solidFill>
                  <a:schemeClr val="accent1">
                    <a:lumMod val="75000"/>
                  </a:schemeClr>
                </a:solidFill>
              </a:rPr>
              <a:t>The fact remains: </a:t>
            </a:r>
            <a:r>
              <a:rPr lang="en-US" sz="2900" b="1" u="sng" dirty="0" smtClean="0">
                <a:solidFill>
                  <a:schemeClr val="accent1">
                    <a:lumMod val="75000"/>
                  </a:schemeClr>
                </a:solidFill>
              </a:rPr>
              <a:t>Congress</a:t>
            </a:r>
            <a:r>
              <a:rPr lang="en-US" sz="2900" b="1" dirty="0" smtClean="0">
                <a:solidFill>
                  <a:schemeClr val="accent1">
                    <a:lumMod val="75000"/>
                  </a:schemeClr>
                </a:solidFill>
              </a:rPr>
              <a:t> enacted drug type and quantity as </a:t>
            </a:r>
            <a:r>
              <a:rPr lang="en-US" sz="2900" b="1" i="1" dirty="0" smtClean="0">
                <a:solidFill>
                  <a:schemeClr val="accent1">
                    <a:lumMod val="75000"/>
                  </a:schemeClr>
                </a:solidFill>
              </a:rPr>
              <a:t>elements </a:t>
            </a:r>
            <a:r>
              <a:rPr lang="en-US" sz="2900" b="1" dirty="0" smtClean="0">
                <a:solidFill>
                  <a:schemeClr val="accent1">
                    <a:lumMod val="75000"/>
                  </a:schemeClr>
                </a:solidFill>
              </a:rPr>
              <a:t>of greater offenses</a:t>
            </a:r>
            <a:endParaRPr lang="en-US" sz="2900" b="1" dirty="0">
              <a:solidFill>
                <a:schemeClr val="accent1">
                  <a:lumMod val="75000"/>
                </a:schemeClr>
              </a:solidFill>
            </a:endParaRPr>
          </a:p>
        </p:txBody>
      </p:sp>
      <p:sp>
        <p:nvSpPr>
          <p:cNvPr id="3" name="Content Placeholder 2"/>
          <p:cNvSpPr>
            <a:spLocks noGrp="1"/>
          </p:cNvSpPr>
          <p:nvPr>
            <p:ph idx="1"/>
          </p:nvPr>
        </p:nvSpPr>
        <p:spPr>
          <a:xfrm>
            <a:off x="373487" y="1481070"/>
            <a:ext cx="11294772" cy="5376930"/>
          </a:xfrm>
        </p:spPr>
        <p:txBody>
          <a:bodyPr>
            <a:normAutofit fontScale="85000" lnSpcReduction="10000"/>
          </a:bodyPr>
          <a:lstStyle/>
          <a:p>
            <a:r>
              <a:rPr lang="en-US" dirty="0" smtClean="0"/>
              <a:t>841(b)(1)(</a:t>
            </a:r>
            <a:r>
              <a:rPr lang="en-US" dirty="0"/>
              <a:t>A) -- </a:t>
            </a:r>
            <a:r>
              <a:rPr lang="en-US" dirty="0" smtClean="0"/>
              <a:t>specified </a:t>
            </a:r>
            <a:r>
              <a:rPr lang="en-US" dirty="0"/>
              <a:t>types </a:t>
            </a:r>
            <a:r>
              <a:rPr lang="en-US" dirty="0" smtClean="0"/>
              <a:t>and quantities of </a:t>
            </a:r>
            <a:r>
              <a:rPr lang="en-US" dirty="0"/>
              <a:t>substances in Schedule I or </a:t>
            </a:r>
            <a:r>
              <a:rPr lang="en-US" dirty="0" smtClean="0"/>
              <a:t>II = 10-life</a:t>
            </a:r>
          </a:p>
          <a:p>
            <a:r>
              <a:rPr lang="en-US" dirty="0" smtClean="0"/>
              <a:t>841(b</a:t>
            </a:r>
            <a:r>
              <a:rPr lang="en-US" dirty="0"/>
              <a:t>)(1)(B) </a:t>
            </a:r>
            <a:r>
              <a:rPr lang="en-US" dirty="0" smtClean="0"/>
              <a:t>-- specified types </a:t>
            </a:r>
            <a:r>
              <a:rPr lang="en-US" dirty="0"/>
              <a:t>and quantities of </a:t>
            </a:r>
            <a:r>
              <a:rPr lang="en-US" dirty="0" smtClean="0"/>
              <a:t>substances in Schedule I or II = 5-40</a:t>
            </a:r>
          </a:p>
          <a:p>
            <a:r>
              <a:rPr lang="en-US" dirty="0" smtClean="0"/>
              <a:t>841(b</a:t>
            </a:r>
            <a:r>
              <a:rPr lang="en-US" dirty="0"/>
              <a:t>)(1)(C) </a:t>
            </a:r>
            <a:r>
              <a:rPr lang="en-US" dirty="0" smtClean="0"/>
              <a:t>-- any </a:t>
            </a:r>
            <a:r>
              <a:rPr lang="en-US" dirty="0"/>
              <a:t>Schedule I or II substance, gamma </a:t>
            </a:r>
            <a:r>
              <a:rPr lang="en-US" dirty="0" err="1"/>
              <a:t>hydroxybutric</a:t>
            </a:r>
            <a:r>
              <a:rPr lang="en-US" dirty="0"/>
              <a:t> acid, or 1 gram </a:t>
            </a:r>
            <a:r>
              <a:rPr lang="en-US" dirty="0" err="1"/>
              <a:t>flunitrazepam</a:t>
            </a:r>
            <a:r>
              <a:rPr lang="en-US" dirty="0"/>
              <a:t>, except as provided in (A), (B) or (D) = </a:t>
            </a:r>
            <a:r>
              <a:rPr lang="en-US" dirty="0" smtClean="0"/>
              <a:t>0-20</a:t>
            </a:r>
            <a:endParaRPr lang="en-US" dirty="0"/>
          </a:p>
          <a:p>
            <a:r>
              <a:rPr lang="en-US" dirty="0" smtClean="0"/>
              <a:t>841(b</a:t>
            </a:r>
            <a:r>
              <a:rPr lang="en-US" dirty="0"/>
              <a:t>)(1)(D</a:t>
            </a:r>
            <a:r>
              <a:rPr lang="en-US" dirty="0" smtClean="0"/>
              <a:t>) -- less than 50 kg. of marijuana (except for 50 or more plants which are subject to (A)-(C)), less than 10 kg. hashish, or less than 1 kg. hashish oil = 0-5 </a:t>
            </a:r>
          </a:p>
          <a:p>
            <a:r>
              <a:rPr lang="en-US" dirty="0" smtClean="0"/>
              <a:t>841(b)(1)(E) -- </a:t>
            </a:r>
            <a:r>
              <a:rPr lang="en-US" dirty="0"/>
              <a:t>any Schedule </a:t>
            </a:r>
            <a:r>
              <a:rPr lang="en-US" dirty="0" smtClean="0"/>
              <a:t>III substance except as provided in (C) and (D) = 0-10</a:t>
            </a:r>
          </a:p>
          <a:p>
            <a:r>
              <a:rPr lang="en-US" dirty="0" smtClean="0"/>
              <a:t>841(b)(2) -- </a:t>
            </a:r>
            <a:r>
              <a:rPr lang="en-US" dirty="0"/>
              <a:t>any Schedule </a:t>
            </a:r>
            <a:r>
              <a:rPr lang="en-US" dirty="0" smtClean="0"/>
              <a:t>IV substance = 0-5</a:t>
            </a:r>
          </a:p>
          <a:p>
            <a:r>
              <a:rPr lang="en-US" dirty="0" smtClean="0"/>
              <a:t>841(b)(3) -- </a:t>
            </a:r>
            <a:r>
              <a:rPr lang="en-US" dirty="0"/>
              <a:t>any Schedule </a:t>
            </a:r>
            <a:r>
              <a:rPr lang="en-US" dirty="0" smtClean="0"/>
              <a:t>V </a:t>
            </a:r>
            <a:r>
              <a:rPr lang="en-US" dirty="0"/>
              <a:t>substance = </a:t>
            </a:r>
            <a:r>
              <a:rPr lang="en-US" dirty="0" smtClean="0"/>
              <a:t>not more than 1 year </a:t>
            </a:r>
          </a:p>
          <a:p>
            <a:r>
              <a:rPr lang="en-US" dirty="0" smtClean="0"/>
              <a:t>841(b)(4) -- small amount of marijuana for no remuneration = not more than 1 year</a:t>
            </a:r>
          </a:p>
          <a:p>
            <a:r>
              <a:rPr lang="en-US" dirty="0" smtClean="0"/>
              <a:t>841(c) – listed chemicals = 0-10 or 0-20 </a:t>
            </a:r>
          </a:p>
          <a:p>
            <a:r>
              <a:rPr lang="en-US" dirty="0" smtClean="0"/>
              <a:t>844 -- simple possession = not more than </a:t>
            </a:r>
            <a:r>
              <a:rPr lang="en-US" dirty="0"/>
              <a:t>1 </a:t>
            </a:r>
            <a:r>
              <a:rPr lang="en-US" dirty="0" smtClean="0"/>
              <a:t>year</a:t>
            </a:r>
          </a:p>
          <a:p>
            <a:r>
              <a:rPr lang="en-US" dirty="0" smtClean="0"/>
              <a:t>844a -- personal use amount of substance listed in 841(b)(1)(A) = </a:t>
            </a:r>
            <a:r>
              <a:rPr lang="en-US" dirty="0"/>
              <a:t>civil </a:t>
            </a:r>
            <a:r>
              <a:rPr lang="en-US" dirty="0" smtClean="0"/>
              <a:t>penalty</a:t>
            </a:r>
            <a:endParaRPr lang="en-US" dirty="0"/>
          </a:p>
        </p:txBody>
      </p:sp>
    </p:spTree>
    <p:extLst>
      <p:ext uri="{BB962C8B-B14F-4D97-AF65-F5344CB8AC3E}">
        <p14:creationId xmlns:p14="http://schemas.microsoft.com/office/powerpoint/2010/main" val="2857077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5" y="365125"/>
            <a:ext cx="11127346" cy="1051551"/>
          </a:xfrm>
        </p:spPr>
        <p:txBody>
          <a:bodyPr>
            <a:normAutofit fontScale="90000"/>
          </a:bodyPr>
          <a:lstStyle/>
          <a:p>
            <a:r>
              <a:rPr lang="en-US" sz="2800" dirty="0" smtClean="0">
                <a:solidFill>
                  <a:schemeClr val="accent1">
                    <a:lumMod val="75000"/>
                  </a:schemeClr>
                </a:solidFill>
              </a:rPr>
              <a:t>Does the presumption apply to elements that make otherwise criminal conduct more serious, rather than only criminalizing otherwise innocent conduct?</a:t>
            </a:r>
            <a:endParaRPr lang="en-US" sz="2800" dirty="0">
              <a:solidFill>
                <a:schemeClr val="accent1">
                  <a:lumMod val="75000"/>
                </a:schemeClr>
              </a:solidFill>
            </a:endParaRPr>
          </a:p>
        </p:txBody>
      </p:sp>
      <p:sp>
        <p:nvSpPr>
          <p:cNvPr id="3" name="Content Placeholder 2"/>
          <p:cNvSpPr>
            <a:spLocks noGrp="1"/>
          </p:cNvSpPr>
          <p:nvPr>
            <p:ph idx="1"/>
          </p:nvPr>
        </p:nvSpPr>
        <p:spPr>
          <a:xfrm>
            <a:off x="425003" y="1643063"/>
            <a:ext cx="11230378" cy="5105466"/>
          </a:xfrm>
        </p:spPr>
        <p:txBody>
          <a:bodyPr>
            <a:normAutofit fontScale="47500" lnSpcReduction="20000"/>
          </a:bodyPr>
          <a:lstStyle/>
          <a:p>
            <a:r>
              <a:rPr lang="en-US" sz="4000" dirty="0" smtClean="0"/>
              <a:t>“In </a:t>
            </a:r>
            <a:r>
              <a:rPr lang="en-US" sz="4000" i="1" dirty="0" smtClean="0"/>
              <a:t>Flores-Figueroa</a:t>
            </a:r>
            <a:r>
              <a:rPr lang="en-US" sz="4000" dirty="0" smtClean="0"/>
              <a:t>, the Court rejected the government’s argument that the absence of innocence should circumscribe the reach of an explicit </a:t>
            </a:r>
            <a:r>
              <a:rPr lang="en-US" sz="4000" dirty="0" err="1" smtClean="0"/>
              <a:t>mens</a:t>
            </a:r>
            <a:r>
              <a:rPr lang="en-US" sz="4000" dirty="0" smtClean="0"/>
              <a:t> rea requirement.” </a:t>
            </a:r>
            <a:r>
              <a:rPr lang="en-US" sz="4000" i="1" dirty="0" smtClean="0"/>
              <a:t>Burwell</a:t>
            </a:r>
            <a:r>
              <a:rPr lang="en-US" sz="4000" dirty="0" smtClean="0"/>
              <a:t>, 690 F.3d at 516 (</a:t>
            </a:r>
            <a:r>
              <a:rPr lang="en-US" sz="4000" dirty="0" err="1" smtClean="0"/>
              <a:t>en</a:t>
            </a:r>
            <a:r>
              <a:rPr lang="en-US" sz="4000" dirty="0" smtClean="0"/>
              <a:t> banc </a:t>
            </a:r>
            <a:r>
              <a:rPr lang="en-US" sz="4000" dirty="0" err="1" smtClean="0"/>
              <a:t>maj.</a:t>
            </a:r>
            <a:r>
              <a:rPr lang="en-US" sz="4000" dirty="0" smtClean="0"/>
              <a:t> op.).</a:t>
            </a:r>
          </a:p>
          <a:p>
            <a:pPr marL="0" indent="0">
              <a:buNone/>
            </a:pPr>
            <a:endParaRPr lang="en-US" sz="4000" dirty="0" smtClean="0"/>
          </a:p>
          <a:p>
            <a:pPr lvl="1"/>
            <a:r>
              <a:rPr lang="en-US" sz="4000" dirty="0"/>
              <a:t>Statute, 18 USC </a:t>
            </a:r>
            <a:r>
              <a:rPr lang="en-US" sz="4000" dirty="0" smtClean="0"/>
              <a:t>1028A, required 2-year consecutive prison term, if during </a:t>
            </a:r>
            <a:r>
              <a:rPr lang="en-US" sz="4000" dirty="0"/>
              <a:t>and in relation to the commission of </a:t>
            </a:r>
            <a:r>
              <a:rPr lang="en-US" sz="4000" i="1" dirty="0"/>
              <a:t>other crimes</a:t>
            </a:r>
            <a:r>
              <a:rPr lang="en-US" sz="4000" dirty="0"/>
              <a:t>, D “knowingly transfers, possesses, or uses, without lawful authority, a means of identification of another person” </a:t>
            </a:r>
            <a:endParaRPr lang="en-US" sz="4000" dirty="0" smtClean="0"/>
          </a:p>
          <a:p>
            <a:pPr lvl="1"/>
            <a:r>
              <a:rPr lang="en-US" sz="4000" dirty="0" smtClean="0"/>
              <a:t>D must not only commit the other crimes with their </a:t>
            </a:r>
            <a:r>
              <a:rPr lang="en-US" sz="4000" dirty="0" err="1" smtClean="0"/>
              <a:t>mens</a:t>
            </a:r>
            <a:r>
              <a:rPr lang="en-US" sz="4000" dirty="0" smtClean="0"/>
              <a:t> rea, and knowingly transfer, possess or use the ID without </a:t>
            </a:r>
            <a:r>
              <a:rPr lang="en-US" sz="4000" dirty="0"/>
              <a:t>lawful authority, but </a:t>
            </a:r>
            <a:r>
              <a:rPr lang="en-US" sz="4000" dirty="0" smtClean="0"/>
              <a:t>must know the </a:t>
            </a:r>
            <a:r>
              <a:rPr lang="en-US" sz="4000" dirty="0"/>
              <a:t>ID was of “another person.”   </a:t>
            </a:r>
          </a:p>
          <a:p>
            <a:pPr marL="0" indent="0">
              <a:buNone/>
            </a:pPr>
            <a:endParaRPr lang="en-US" sz="4000" dirty="0" smtClean="0"/>
          </a:p>
          <a:p>
            <a:r>
              <a:rPr lang="en-US" sz="4000" dirty="0" smtClean="0"/>
              <a:t>“</a:t>
            </a:r>
            <a:r>
              <a:rPr lang="en-US" sz="4000" dirty="0"/>
              <a:t>When the facts as the defendant believed them would have warranted conviction of a lesser offense and called for a lesser punishment, no legitimate purpose of criminal law—whether it be retribution, deterrence, or rehabilitation—is served by convicting him of an aggravated offense and imposing a more severe punishment.”  </a:t>
            </a:r>
            <a:r>
              <a:rPr lang="en-US" sz="4000" i="1" dirty="0" smtClean="0"/>
              <a:t>Burwell</a:t>
            </a:r>
            <a:r>
              <a:rPr lang="en-US" sz="4000" dirty="0" smtClean="0"/>
              <a:t>, 690 F.3d at 544 (</a:t>
            </a:r>
            <a:r>
              <a:rPr lang="en-US" sz="4000" dirty="0" err="1" smtClean="0"/>
              <a:t>Kavanaugh</a:t>
            </a:r>
            <a:r>
              <a:rPr lang="en-US" sz="4000" dirty="0" smtClean="0"/>
              <a:t>, dissenting).</a:t>
            </a:r>
          </a:p>
          <a:p>
            <a:pPr marL="0" indent="0">
              <a:buNone/>
            </a:pPr>
            <a:endParaRPr lang="en-US" sz="4000" dirty="0" smtClean="0"/>
          </a:p>
          <a:p>
            <a:r>
              <a:rPr lang="en-US" sz="4000" dirty="0"/>
              <a:t>“After all, a comparable degree of inequity exists in (1) punishing a person who, but for the strict liability application to the element, would have received zero punishment (the ‘innocent’ case protected by </a:t>
            </a:r>
            <a:r>
              <a:rPr lang="en-US" sz="4000" i="1" dirty="0"/>
              <a:t>X–</a:t>
            </a:r>
            <a:r>
              <a:rPr lang="en-US" sz="4000" i="1" dirty="0" err="1"/>
              <a:t>Citement</a:t>
            </a:r>
            <a:r>
              <a:rPr lang="en-US" sz="4000" i="1" dirty="0"/>
              <a:t> Video</a:t>
            </a:r>
            <a:r>
              <a:rPr lang="en-US" sz="4000" dirty="0"/>
              <a:t>) and (2) punishing with more years of imprisonment a person who, but for the strict liability application to the element, would still have received substantial punishment.” Leonid Traps, “</a:t>
            </a:r>
            <a:r>
              <a:rPr lang="en-US" sz="4000" i="1" dirty="0"/>
              <a:t>Knowingly” Ignorant: </a:t>
            </a:r>
            <a:r>
              <a:rPr lang="en-US" sz="4000" i="1" dirty="0" err="1"/>
              <a:t>Mens</a:t>
            </a:r>
            <a:r>
              <a:rPr lang="en-US" sz="4000" i="1" dirty="0"/>
              <a:t> Rea Distribution in Federal Criminal Law After</a:t>
            </a:r>
            <a:r>
              <a:rPr lang="en-US" sz="4000" dirty="0"/>
              <a:t> Flores–Figueroa, 112 </a:t>
            </a:r>
            <a:r>
              <a:rPr lang="en-US" sz="4000" cap="all" dirty="0" smtClean="0"/>
              <a:t>Colum. </a:t>
            </a:r>
            <a:r>
              <a:rPr lang="en-US" sz="4000" cap="all" dirty="0"/>
              <a:t>L.REV.</a:t>
            </a:r>
            <a:r>
              <a:rPr lang="en-US" sz="4000" dirty="0"/>
              <a:t> 628, 661 (2012). (quoted by </a:t>
            </a:r>
            <a:r>
              <a:rPr lang="en-US" sz="4000" dirty="0" err="1"/>
              <a:t>Kavanaugh</a:t>
            </a:r>
            <a:r>
              <a:rPr lang="en-US" sz="4000" dirty="0"/>
              <a:t>, 690 F.3d at 544). </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646095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365126"/>
            <a:ext cx="11256137" cy="497760"/>
          </a:xfrm>
        </p:spPr>
        <p:txBody>
          <a:bodyPr>
            <a:noAutofit/>
          </a:bodyPr>
          <a:lstStyle/>
          <a:p>
            <a:r>
              <a:rPr lang="en-US" sz="3600" dirty="0">
                <a:solidFill>
                  <a:schemeClr val="accent1">
                    <a:lumMod val="75000"/>
                  </a:schemeClr>
                </a:solidFill>
              </a:rPr>
              <a:t>F</a:t>
            </a:r>
            <a:r>
              <a:rPr lang="en-US" sz="3600" dirty="0" smtClean="0">
                <a:solidFill>
                  <a:schemeClr val="accent1">
                    <a:lumMod val="75000"/>
                  </a:schemeClr>
                </a:solidFill>
              </a:rPr>
              <a:t>eatures that reinforce the presumption of </a:t>
            </a:r>
            <a:r>
              <a:rPr lang="en-US" sz="3600" dirty="0" err="1" smtClean="0">
                <a:solidFill>
                  <a:schemeClr val="accent1">
                    <a:lumMod val="75000"/>
                  </a:schemeClr>
                </a:solidFill>
              </a:rPr>
              <a:t>mens</a:t>
            </a:r>
            <a:r>
              <a:rPr lang="en-US" sz="3600" dirty="0" smtClean="0">
                <a:solidFill>
                  <a:schemeClr val="accent1">
                    <a:lumMod val="75000"/>
                  </a:schemeClr>
                </a:solidFill>
              </a:rPr>
              <a:t> rea</a:t>
            </a:r>
            <a:endParaRPr lang="en-US" sz="3600" dirty="0">
              <a:solidFill>
                <a:schemeClr val="accent1">
                  <a:lumMod val="75000"/>
                </a:schemeClr>
              </a:solidFill>
            </a:endParaRPr>
          </a:p>
        </p:txBody>
      </p:sp>
      <p:sp>
        <p:nvSpPr>
          <p:cNvPr id="3" name="Content Placeholder 2"/>
          <p:cNvSpPr>
            <a:spLocks noGrp="1"/>
          </p:cNvSpPr>
          <p:nvPr>
            <p:ph idx="1"/>
          </p:nvPr>
        </p:nvSpPr>
        <p:spPr>
          <a:xfrm>
            <a:off x="360608" y="1013254"/>
            <a:ext cx="11500833" cy="5670881"/>
          </a:xfrm>
        </p:spPr>
        <p:txBody>
          <a:bodyPr>
            <a:noAutofit/>
          </a:bodyPr>
          <a:lstStyle/>
          <a:p>
            <a:r>
              <a:rPr lang="en-US" sz="1600" dirty="0" smtClean="0"/>
              <a:t>Congress introduced the elements with the phrase “knowingly or intentionally” </a:t>
            </a:r>
          </a:p>
          <a:p>
            <a:pPr lvl="1"/>
            <a:r>
              <a:rPr lang="en-US" sz="1600" i="1" dirty="0" smtClean="0"/>
              <a:t>Flores-Figueroa</a:t>
            </a:r>
            <a:r>
              <a:rPr lang="en-US" sz="1600" dirty="0" smtClean="0"/>
              <a:t>  </a:t>
            </a:r>
          </a:p>
          <a:p>
            <a:pPr lvl="1"/>
            <a:r>
              <a:rPr lang="en-US" sz="1600" dirty="0" smtClean="0"/>
              <a:t>Despite the explicit knowledge requirement for “converts [property] to his use or the use of another,” the “mere omission” of any mention that the defendant knew the property belonged to the United States “will </a:t>
            </a:r>
            <a:r>
              <a:rPr lang="en-US" sz="1600" dirty="0"/>
              <a:t>not be construed as eliminating that </a:t>
            </a:r>
            <a:r>
              <a:rPr lang="en-US" sz="1600" dirty="0" smtClean="0"/>
              <a:t>element.”  </a:t>
            </a:r>
            <a:r>
              <a:rPr lang="en-US" sz="1600" i="1" dirty="0" err="1" smtClean="0"/>
              <a:t>Morissette</a:t>
            </a:r>
            <a:r>
              <a:rPr lang="en-US" sz="1600" i="1" dirty="0" smtClean="0"/>
              <a:t>.</a:t>
            </a:r>
            <a:endParaRPr lang="en-US" sz="1600" dirty="0" smtClean="0"/>
          </a:p>
          <a:p>
            <a:r>
              <a:rPr lang="en-US" sz="1600" dirty="0" smtClean="0"/>
              <a:t>Congress did not divide the elements into “unlawful acts” and “penalties”</a:t>
            </a:r>
          </a:p>
          <a:p>
            <a:r>
              <a:rPr lang="en-US" sz="1600" dirty="0" smtClean="0"/>
              <a:t>Congress is presumed to have adopted courts’ traditional treatment of </a:t>
            </a:r>
            <a:r>
              <a:rPr lang="en-US" sz="1600" dirty="0"/>
              <a:t>drug type </a:t>
            </a:r>
            <a:r>
              <a:rPr lang="en-US" sz="1600" dirty="0" smtClean="0"/>
              <a:t>and </a:t>
            </a:r>
            <a:r>
              <a:rPr lang="en-US" sz="1600" dirty="0"/>
              <a:t>quantity as </a:t>
            </a:r>
            <a:r>
              <a:rPr lang="en-US" sz="1600" dirty="0" smtClean="0"/>
              <a:t>elements.</a:t>
            </a:r>
          </a:p>
          <a:p>
            <a:r>
              <a:rPr lang="en-US" sz="1600" dirty="0"/>
              <a:t>Congress </a:t>
            </a:r>
            <a:r>
              <a:rPr lang="en-US" sz="1600" dirty="0" smtClean="0"/>
              <a:t>never made them “sentencing </a:t>
            </a:r>
            <a:r>
              <a:rPr lang="en-US" sz="1600" dirty="0"/>
              <a:t>factors.”  </a:t>
            </a:r>
            <a:r>
              <a:rPr lang="en-US" sz="1600" dirty="0" smtClean="0"/>
              <a:t> </a:t>
            </a:r>
          </a:p>
          <a:p>
            <a:r>
              <a:rPr lang="en-US" sz="1600" dirty="0" smtClean="0"/>
              <a:t>Congress was aware that courts would apply a </a:t>
            </a:r>
            <a:r>
              <a:rPr lang="en-US" sz="1600" dirty="0" err="1" smtClean="0"/>
              <a:t>mens</a:t>
            </a:r>
            <a:r>
              <a:rPr lang="en-US" sz="1600" dirty="0" smtClean="0"/>
              <a:t> rea to every element, whether the statute was silent on </a:t>
            </a:r>
            <a:r>
              <a:rPr lang="en-US" sz="1600" dirty="0" err="1" smtClean="0"/>
              <a:t>mens</a:t>
            </a:r>
            <a:r>
              <a:rPr lang="en-US" sz="1600" dirty="0" smtClean="0"/>
              <a:t> rea or specified </a:t>
            </a:r>
            <a:r>
              <a:rPr lang="en-US" sz="1600" dirty="0" err="1" smtClean="0"/>
              <a:t>mens</a:t>
            </a:r>
            <a:r>
              <a:rPr lang="en-US" sz="1600" dirty="0" smtClean="0"/>
              <a:t> rea for less than all elements, absent a clear congressional command.  </a:t>
            </a:r>
            <a:r>
              <a:rPr lang="en-US" sz="1600" i="1" dirty="0" smtClean="0"/>
              <a:t>See, e.g.</a:t>
            </a:r>
            <a:r>
              <a:rPr lang="en-US" sz="1600" dirty="0" smtClean="0"/>
              <a:t>,</a:t>
            </a:r>
            <a:r>
              <a:rPr lang="en-US" sz="1600" i="1" dirty="0" smtClean="0"/>
              <a:t> </a:t>
            </a:r>
            <a:r>
              <a:rPr lang="en-US" sz="1600" i="1" dirty="0" err="1" smtClean="0"/>
              <a:t>Morissette</a:t>
            </a:r>
            <a:r>
              <a:rPr lang="en-US" sz="1600" dirty="0" smtClean="0"/>
              <a:t>, 342 U.S. at 250, 251 n.14, 261-62 (1952); </a:t>
            </a:r>
            <a:r>
              <a:rPr lang="en-US" sz="1600" i="1" dirty="0" smtClean="0"/>
              <a:t>Bailey</a:t>
            </a:r>
            <a:r>
              <a:rPr lang="en-US" sz="1600" dirty="0" smtClean="0"/>
              <a:t>, 444 U.S. at 406 n.6, 408 (1980); </a:t>
            </a:r>
            <a:r>
              <a:rPr lang="en-US" sz="1600" i="1" dirty="0" err="1" smtClean="0"/>
              <a:t>Liparota</a:t>
            </a:r>
            <a:r>
              <a:rPr lang="en-US" sz="1600" dirty="0" smtClean="0"/>
              <a:t>, 471 U.S. at 427 (1985).  </a:t>
            </a:r>
          </a:p>
          <a:p>
            <a:r>
              <a:rPr lang="en-US" sz="1600" dirty="0" smtClean="0"/>
              <a:t>Court has expressly held that 841(a) is a lesser included offense of the crime of (a) “knowing </a:t>
            </a:r>
            <a:r>
              <a:rPr lang="en-US" sz="1600" dirty="0"/>
              <a:t>or intentional distribution of </a:t>
            </a:r>
            <a:r>
              <a:rPr lang="en-US" sz="1600" dirty="0" smtClean="0"/>
              <a:t>heroin, § 841(a)(1)” and (b) “death caused by … </a:t>
            </a:r>
            <a:r>
              <a:rPr lang="en-US" sz="1600" dirty="0"/>
              <a:t>the use of </a:t>
            </a:r>
            <a:r>
              <a:rPr lang="en-US" sz="1600" dirty="0" smtClean="0"/>
              <a:t>that </a:t>
            </a:r>
            <a:r>
              <a:rPr lang="en-US" sz="1600" dirty="0"/>
              <a:t>drug, § </a:t>
            </a:r>
            <a:r>
              <a:rPr lang="en-US" sz="1600" dirty="0" smtClean="0"/>
              <a:t>841(b)(1)(C).”  </a:t>
            </a:r>
            <a:r>
              <a:rPr lang="en-US" sz="1600" i="1" dirty="0" err="1" smtClean="0"/>
              <a:t>Burrage</a:t>
            </a:r>
            <a:r>
              <a:rPr lang="en-US" sz="1600" dirty="0" smtClean="0"/>
              <a:t>, at 210 &amp; n.3.</a:t>
            </a:r>
          </a:p>
          <a:p>
            <a:r>
              <a:rPr lang="en-US" sz="1600" dirty="0" smtClean="0"/>
              <a:t>Sanctions </a:t>
            </a:r>
            <a:r>
              <a:rPr lang="en-US" sz="1600" dirty="0"/>
              <a:t>are mandatory and severe, far more than the 1, 3 and 10 year maximums in </a:t>
            </a:r>
            <a:r>
              <a:rPr lang="en-US" sz="1600" i="1" dirty="0" err="1"/>
              <a:t>Morissette</a:t>
            </a:r>
            <a:r>
              <a:rPr lang="en-US" sz="1600" dirty="0"/>
              <a:t>, </a:t>
            </a:r>
            <a:r>
              <a:rPr lang="en-US" sz="1600" i="1" dirty="0"/>
              <a:t>US Gypsum</a:t>
            </a:r>
            <a:r>
              <a:rPr lang="en-US" sz="1600" dirty="0"/>
              <a:t>, </a:t>
            </a:r>
            <a:r>
              <a:rPr lang="en-US" sz="1600" i="1" dirty="0"/>
              <a:t>Staples</a:t>
            </a:r>
            <a:r>
              <a:rPr lang="en-US" sz="1600" dirty="0"/>
              <a:t>, </a:t>
            </a:r>
            <a:r>
              <a:rPr lang="en-US" sz="1600" i="1" dirty="0" smtClean="0"/>
              <a:t>X-</a:t>
            </a:r>
            <a:r>
              <a:rPr lang="en-US" sz="1600" i="1" dirty="0" err="1" smtClean="0"/>
              <a:t>Citement</a:t>
            </a:r>
            <a:endParaRPr lang="en-US" sz="1600" i="1" dirty="0" smtClean="0"/>
          </a:p>
          <a:p>
            <a:r>
              <a:rPr lang="en-US" sz="1600" dirty="0" smtClean="0"/>
              <a:t>As much basis to assume Ds do not always know drug type or quantity (e.g., couriers, runners, low-level conspirators) as that Ds always know prohibited status under 922(g).  “So </a:t>
            </a:r>
            <a:r>
              <a:rPr lang="en-US" sz="1600" dirty="0"/>
              <a:t>it's not </a:t>
            </a:r>
            <a:r>
              <a:rPr lang="en-US" sz="1600" dirty="0" smtClean="0"/>
              <a:t>hard … </a:t>
            </a:r>
            <a:r>
              <a:rPr lang="en-US" sz="1600" dirty="0"/>
              <a:t>to think of tremendous unfairness that can exist</a:t>
            </a:r>
            <a:r>
              <a:rPr lang="en-US" sz="1600" dirty="0" smtClean="0"/>
              <a:t>.”  </a:t>
            </a:r>
            <a:r>
              <a:rPr lang="en-US" sz="1600" i="1" dirty="0" err="1" smtClean="0"/>
              <a:t>Rehaif</a:t>
            </a:r>
            <a:r>
              <a:rPr lang="en-US" sz="1600" dirty="0" smtClean="0"/>
              <a:t> OA Tr. at 48 (Breyer, J.); </a:t>
            </a:r>
            <a:r>
              <a:rPr lang="en-US" sz="1600" i="1" dirty="0" smtClean="0"/>
              <a:t>see also X-</a:t>
            </a:r>
            <a:r>
              <a:rPr lang="en-US" sz="1600" i="1" dirty="0" err="1" smtClean="0"/>
              <a:t>Citement</a:t>
            </a:r>
            <a:r>
              <a:rPr lang="en-US" sz="1600" i="1" dirty="0" smtClean="0"/>
              <a:t> Video</a:t>
            </a:r>
            <a:r>
              <a:rPr lang="en-US" sz="1600" dirty="0" smtClean="0"/>
              <a:t>, </a:t>
            </a:r>
            <a:r>
              <a:rPr lang="en-US" sz="1600" dirty="0"/>
              <a:t>513 U.S. </a:t>
            </a:r>
            <a:r>
              <a:rPr lang="en-US" sz="1600" dirty="0" smtClean="0"/>
              <a:t>at </a:t>
            </a:r>
            <a:r>
              <a:rPr lang="en-US" sz="1600" dirty="0"/>
              <a:t>72 </a:t>
            </a:r>
            <a:r>
              <a:rPr lang="en-US" sz="1600" dirty="0" smtClean="0"/>
              <a:t>n.2 (“opportunity for reasonable mistake” may be relevant to whether presumption applies)</a:t>
            </a:r>
            <a:endParaRPr lang="en-US" sz="1600" dirty="0"/>
          </a:p>
          <a:p>
            <a:r>
              <a:rPr lang="en-US" sz="1600" dirty="0" smtClean="0"/>
              <a:t>Illogical to require the defendant to know the substance is “controlled” (a legal question) but not to require that he knew the facts that increase his minimum sentence from zero to at least 5 or 10 years, and his maximum from 20 years to 40 years or life.</a:t>
            </a:r>
            <a:endParaRPr lang="en-US" sz="1600" dirty="0"/>
          </a:p>
          <a:p>
            <a:endParaRPr lang="en-US" sz="1600" dirty="0"/>
          </a:p>
        </p:txBody>
      </p:sp>
    </p:spTree>
    <p:extLst>
      <p:ext uri="{BB962C8B-B14F-4D97-AF65-F5344CB8AC3E}">
        <p14:creationId xmlns:p14="http://schemas.microsoft.com/office/powerpoint/2010/main" val="2035726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lumMod val="75000"/>
                  </a:schemeClr>
                </a:solidFill>
              </a:rPr>
              <a:t>McFadden v. US</a:t>
            </a:r>
            <a:r>
              <a:rPr lang="en-US" dirty="0" smtClean="0">
                <a:solidFill>
                  <a:schemeClr val="accent1">
                    <a:lumMod val="75000"/>
                  </a:schemeClr>
                </a:solidFill>
              </a:rPr>
              <a:t>, 135 S. Ct. 2298 (2015)</a:t>
            </a:r>
            <a:endParaRPr lang="en-US" dirty="0">
              <a:solidFill>
                <a:schemeClr val="accent1">
                  <a:lumMod val="75000"/>
                </a:schemeClr>
              </a:solidFill>
            </a:endParaRPr>
          </a:p>
        </p:txBody>
      </p:sp>
      <p:sp>
        <p:nvSpPr>
          <p:cNvPr id="3" name="Content Placeholder 2"/>
          <p:cNvSpPr>
            <a:spLocks noGrp="1"/>
          </p:cNvSpPr>
          <p:nvPr>
            <p:ph idx="1"/>
          </p:nvPr>
        </p:nvSpPr>
        <p:spPr>
          <a:xfrm>
            <a:off x="669701" y="1506828"/>
            <a:ext cx="10934164" cy="5048518"/>
          </a:xfrm>
        </p:spPr>
        <p:txBody>
          <a:bodyPr>
            <a:normAutofit fontScale="92500" lnSpcReduction="10000"/>
          </a:bodyPr>
          <a:lstStyle/>
          <a:p>
            <a:pPr marL="0" indent="0">
              <a:buNone/>
            </a:pPr>
            <a:r>
              <a:rPr lang="en-US" dirty="0" smtClean="0"/>
              <a:t>“A </a:t>
            </a:r>
            <a:r>
              <a:rPr lang="en-US" dirty="0"/>
              <a:t>controlled substance analogue </a:t>
            </a:r>
            <a:r>
              <a:rPr lang="en-US" u="sng" dirty="0"/>
              <a:t>shall</a:t>
            </a:r>
            <a:r>
              <a:rPr lang="en-US" dirty="0"/>
              <a:t>, to the extent </a:t>
            </a:r>
            <a:r>
              <a:rPr lang="en-US" u="sng" dirty="0"/>
              <a:t>intended for human consumption</a:t>
            </a:r>
            <a:r>
              <a:rPr lang="en-US" dirty="0"/>
              <a:t>, </a:t>
            </a:r>
            <a:r>
              <a:rPr lang="en-US" u="sng" dirty="0"/>
              <a:t>be treated, for the purposes of any Federal law as a controlled substance in schedule I</a:t>
            </a:r>
            <a:r>
              <a:rPr lang="en-US" dirty="0" smtClean="0"/>
              <a:t>.”  21 USC 813.</a:t>
            </a:r>
          </a:p>
          <a:p>
            <a:pPr marL="0" indent="0">
              <a:buNone/>
            </a:pPr>
            <a:r>
              <a:rPr lang="en-US" dirty="0" smtClean="0"/>
              <a:t>“[T]he </a:t>
            </a:r>
            <a:r>
              <a:rPr lang="en-US" dirty="0"/>
              <a:t>term </a:t>
            </a:r>
            <a:r>
              <a:rPr lang="en-US" dirty="0" smtClean="0"/>
              <a:t>‘controlled </a:t>
            </a:r>
            <a:r>
              <a:rPr lang="en-US" dirty="0"/>
              <a:t>substance </a:t>
            </a:r>
            <a:r>
              <a:rPr lang="en-US" dirty="0" smtClean="0"/>
              <a:t>analogue’ </a:t>
            </a:r>
            <a:r>
              <a:rPr lang="en-US" dirty="0"/>
              <a:t>means a substance-</a:t>
            </a:r>
            <a:r>
              <a:rPr lang="en-US" dirty="0" smtClean="0"/>
              <a:t>-</a:t>
            </a:r>
            <a:endParaRPr lang="en-US" dirty="0"/>
          </a:p>
          <a:p>
            <a:pPr marL="457200" lvl="1" indent="0">
              <a:buNone/>
            </a:pPr>
            <a:r>
              <a:rPr lang="en-US" dirty="0"/>
              <a:t>(</a:t>
            </a:r>
            <a:r>
              <a:rPr lang="en-US" dirty="0" err="1"/>
              <a:t>i</a:t>
            </a:r>
            <a:r>
              <a:rPr lang="en-US" dirty="0"/>
              <a:t>) the </a:t>
            </a:r>
            <a:r>
              <a:rPr lang="en-US" u="sng" dirty="0"/>
              <a:t>chemical structure of which is substantially similar </a:t>
            </a:r>
            <a:r>
              <a:rPr lang="en-US" dirty="0"/>
              <a:t>to the chemical structure of a controlled substance in schedule I or II;</a:t>
            </a:r>
          </a:p>
          <a:p>
            <a:pPr marL="457200" lvl="1" indent="0">
              <a:buNone/>
            </a:pPr>
            <a:r>
              <a:rPr lang="en-US" dirty="0"/>
              <a:t>(ii) which </a:t>
            </a:r>
            <a:r>
              <a:rPr lang="en-US" u="sng" dirty="0"/>
              <a:t>has</a:t>
            </a:r>
            <a:r>
              <a:rPr lang="en-US" dirty="0"/>
              <a:t> a stimulant, depressant, or hallucinogenic </a:t>
            </a:r>
            <a:r>
              <a:rPr lang="en-US" u="sng" dirty="0"/>
              <a:t>effect</a:t>
            </a:r>
            <a:r>
              <a:rPr lang="en-US" dirty="0"/>
              <a:t> on the central nervous system </a:t>
            </a:r>
            <a:r>
              <a:rPr lang="en-US" u="sng" dirty="0"/>
              <a:t>that is substantially similar to or greater than </a:t>
            </a:r>
            <a:r>
              <a:rPr lang="en-US" dirty="0"/>
              <a:t>the stimulant, depressant, or hallucinogenic effect on the central nervous system of a controlled substance in schedule I or II; or</a:t>
            </a:r>
          </a:p>
          <a:p>
            <a:pPr marL="457200" lvl="1" indent="0">
              <a:buNone/>
            </a:pPr>
            <a:r>
              <a:rPr lang="en-US" dirty="0"/>
              <a:t>(iii) with respect to a particular person, which such person </a:t>
            </a:r>
            <a:r>
              <a:rPr lang="en-US" u="sng" dirty="0"/>
              <a:t>represents or intends to have </a:t>
            </a:r>
            <a:r>
              <a:rPr lang="en-US" dirty="0"/>
              <a:t>a stimulant, depressant, or hallucinogenic </a:t>
            </a:r>
            <a:r>
              <a:rPr lang="en-US" u="sng" dirty="0"/>
              <a:t>effect</a:t>
            </a:r>
            <a:r>
              <a:rPr lang="en-US" dirty="0"/>
              <a:t> on the central nervous system that is </a:t>
            </a:r>
            <a:r>
              <a:rPr lang="en-US" u="sng" dirty="0"/>
              <a:t>substantially similar to or greater</a:t>
            </a:r>
            <a:r>
              <a:rPr lang="en-US" dirty="0"/>
              <a:t> than the stimulant, depressant, or hallucinogenic effect on the central nervous system of a controlled substance in schedule I or II</a:t>
            </a:r>
            <a:r>
              <a:rPr lang="en-US" dirty="0" smtClean="0"/>
              <a:t>.”</a:t>
            </a:r>
            <a:endParaRPr lang="en-US" dirty="0"/>
          </a:p>
          <a:p>
            <a:pPr marL="0" indent="0">
              <a:buNone/>
            </a:pPr>
            <a:r>
              <a:rPr lang="en-US" dirty="0" smtClean="0"/>
              <a:t>21 USC 802(32(A).</a:t>
            </a:r>
          </a:p>
        </p:txBody>
      </p:sp>
    </p:spTree>
    <p:extLst>
      <p:ext uri="{BB962C8B-B14F-4D97-AF65-F5344CB8AC3E}">
        <p14:creationId xmlns:p14="http://schemas.microsoft.com/office/powerpoint/2010/main" val="830207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365126"/>
            <a:ext cx="10838645" cy="935640"/>
          </a:xfrm>
        </p:spPr>
        <p:txBody>
          <a:bodyPr>
            <a:normAutofit/>
          </a:bodyPr>
          <a:lstStyle/>
          <a:p>
            <a:r>
              <a:rPr lang="en-US" dirty="0" smtClean="0">
                <a:solidFill>
                  <a:schemeClr val="accent1">
                    <a:lumMod val="75000"/>
                  </a:schemeClr>
                </a:solidFill>
              </a:rPr>
              <a:t>Is </a:t>
            </a:r>
            <a:r>
              <a:rPr lang="en-US" i="1" dirty="0" smtClean="0">
                <a:solidFill>
                  <a:schemeClr val="accent1">
                    <a:lumMod val="75000"/>
                  </a:schemeClr>
                </a:solidFill>
              </a:rPr>
              <a:t>McFadden</a:t>
            </a:r>
            <a:r>
              <a:rPr lang="en-US" dirty="0" smtClean="0">
                <a:solidFill>
                  <a:schemeClr val="accent1">
                    <a:lumMod val="75000"/>
                  </a:schemeClr>
                </a:solidFill>
              </a:rPr>
              <a:t> a problem?  No.</a:t>
            </a:r>
            <a:endParaRPr lang="en-US" dirty="0"/>
          </a:p>
        </p:txBody>
      </p:sp>
      <p:sp>
        <p:nvSpPr>
          <p:cNvPr id="3" name="Content Placeholder 2"/>
          <p:cNvSpPr>
            <a:spLocks noGrp="1"/>
          </p:cNvSpPr>
          <p:nvPr>
            <p:ph idx="1"/>
          </p:nvPr>
        </p:nvSpPr>
        <p:spPr>
          <a:xfrm>
            <a:off x="515155" y="1468192"/>
            <a:ext cx="11191741" cy="5389807"/>
          </a:xfrm>
        </p:spPr>
        <p:txBody>
          <a:bodyPr>
            <a:normAutofit fontScale="32500" lnSpcReduction="20000"/>
          </a:bodyPr>
          <a:lstStyle/>
          <a:p>
            <a:r>
              <a:rPr lang="en-US" sz="6400" dirty="0" smtClean="0"/>
              <a:t>Because 21 </a:t>
            </a:r>
            <a:r>
              <a:rPr lang="en-US" sz="6400" dirty="0"/>
              <a:t>USC 813 requires an analogue, if intended for human consumption, to be treated “as a controlled substance in Schedule I,” </a:t>
            </a:r>
            <a:r>
              <a:rPr lang="en-US" sz="6400" dirty="0" smtClean="0"/>
              <a:t>go to the statute that treats controlled substances in Schedule I</a:t>
            </a:r>
          </a:p>
          <a:p>
            <a:r>
              <a:rPr lang="en-US" sz="6400" dirty="0" smtClean="0"/>
              <a:t>21 USC 841(a)(1) – “</a:t>
            </a:r>
            <a:r>
              <a:rPr lang="en-US" sz="6400" dirty="0"/>
              <a:t>it shall be unlawful for any person knowingly or </a:t>
            </a:r>
            <a:r>
              <a:rPr lang="en-US" sz="6400" dirty="0" smtClean="0"/>
              <a:t>intentionally to </a:t>
            </a:r>
            <a:r>
              <a:rPr lang="en-US" sz="6400" dirty="0"/>
              <a:t>manufacture, distribute, or dispense, or possess with intent to manufacture, distribute, or dispense, a controlled </a:t>
            </a:r>
            <a:r>
              <a:rPr lang="en-US" sz="6400" dirty="0" smtClean="0"/>
              <a:t>substance.”</a:t>
            </a:r>
          </a:p>
          <a:p>
            <a:pPr marL="0" indent="0">
              <a:buNone/>
            </a:pPr>
            <a:endParaRPr lang="en-US" sz="6400" dirty="0" smtClean="0"/>
          </a:p>
          <a:p>
            <a:r>
              <a:rPr lang="en-US" sz="6400" dirty="0" smtClean="0"/>
              <a:t>In a non-analogue case:  </a:t>
            </a:r>
          </a:p>
          <a:p>
            <a:pPr lvl="1"/>
            <a:r>
              <a:rPr lang="en-US" sz="6400" dirty="0" smtClean="0"/>
              <a:t>§ </a:t>
            </a:r>
            <a:r>
              <a:rPr lang="en-US" sz="6400" dirty="0"/>
              <a:t>841(a)(1) requires </a:t>
            </a:r>
            <a:r>
              <a:rPr lang="en-US" sz="6400" dirty="0" smtClean="0"/>
              <a:t>“only” that the defendant knew the substance is “some unspecified substance listed on [any of] the federal drug schedules.” </a:t>
            </a:r>
            <a:r>
              <a:rPr lang="en-US" sz="6400" i="1" dirty="0" smtClean="0"/>
              <a:t>Id</a:t>
            </a:r>
            <a:r>
              <a:rPr lang="en-US" sz="6400" dirty="0" smtClean="0"/>
              <a:t>. at 2304.  </a:t>
            </a:r>
          </a:p>
          <a:p>
            <a:pPr lvl="1"/>
            <a:r>
              <a:rPr lang="en-US" sz="6400" dirty="0" smtClean="0"/>
              <a:t>This knowledge requirement can be met if the D “knew” the substance was “listed on the schedules, even if he did not know which substance it was,” or “knew the identity of the substance he possessed,” e.g., heroin, because “ignorance of the law is typically no defense.”  </a:t>
            </a:r>
            <a:r>
              <a:rPr lang="en-US" sz="6400" i="1" dirty="0" smtClean="0"/>
              <a:t>Id</a:t>
            </a:r>
            <a:r>
              <a:rPr lang="en-US" sz="6400" dirty="0" smtClean="0"/>
              <a:t>.  </a:t>
            </a:r>
          </a:p>
          <a:p>
            <a:pPr lvl="1"/>
            <a:r>
              <a:rPr lang="en-US" sz="6400" i="1" dirty="0" smtClean="0"/>
              <a:t>But see </a:t>
            </a:r>
            <a:r>
              <a:rPr lang="en-US" sz="6400" dirty="0" smtClean="0"/>
              <a:t>Roberts, J., concurring – statement that knowledge of the identity of the substance suffices because ignorance of the law is no defense </a:t>
            </a:r>
            <a:r>
              <a:rPr lang="en-US" sz="6400" dirty="0"/>
              <a:t>is </a:t>
            </a:r>
            <a:r>
              <a:rPr lang="en-US" sz="6400" dirty="0" smtClean="0"/>
              <a:t>incorrect -- when </a:t>
            </a:r>
            <a:r>
              <a:rPr lang="en-US" sz="6400" dirty="0"/>
              <a:t>the definition of the element includes a legal requirement (i.e., </a:t>
            </a:r>
            <a:r>
              <a:rPr lang="en-US" sz="6400" dirty="0" smtClean="0"/>
              <a:t>a </a:t>
            </a:r>
            <a:r>
              <a:rPr lang="en-US" sz="6400" dirty="0"/>
              <a:t>“controlled substance”), D must know </a:t>
            </a:r>
            <a:r>
              <a:rPr lang="en-US" sz="6400" dirty="0" smtClean="0"/>
              <a:t>“more than the identity of the substance; he needs to know that the substance is </a:t>
            </a:r>
            <a:r>
              <a:rPr lang="en-US" sz="6400" i="1" dirty="0" smtClean="0"/>
              <a:t>controlled</a:t>
            </a:r>
            <a:r>
              <a:rPr lang="en-US" sz="6400" dirty="0" smtClean="0"/>
              <a:t>.”  Unnecessary to the holding under the Analogue Act, disregard should the issue arise in </a:t>
            </a:r>
            <a:r>
              <a:rPr lang="en-US" sz="6400" dirty="0"/>
              <a:t>“future </a:t>
            </a:r>
            <a:r>
              <a:rPr lang="en-US" sz="6400" dirty="0" smtClean="0"/>
              <a:t>cases.”</a:t>
            </a:r>
            <a:endParaRPr lang="en-US" sz="4900" dirty="0" smtClean="0">
              <a:solidFill>
                <a:srgbClr val="FF0000"/>
              </a:solidFill>
            </a:endParaRPr>
          </a:p>
          <a:p>
            <a:endParaRPr lang="en-US" dirty="0"/>
          </a:p>
        </p:txBody>
      </p:sp>
    </p:spTree>
    <p:extLst>
      <p:ext uri="{BB962C8B-B14F-4D97-AF65-F5344CB8AC3E}">
        <p14:creationId xmlns:p14="http://schemas.microsoft.com/office/powerpoint/2010/main" val="463955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Is </a:t>
            </a:r>
            <a:r>
              <a:rPr lang="en-US" i="1" dirty="0">
                <a:solidFill>
                  <a:schemeClr val="accent1">
                    <a:lumMod val="75000"/>
                  </a:schemeClr>
                </a:solidFill>
              </a:rPr>
              <a:t>McFadden</a:t>
            </a:r>
            <a:r>
              <a:rPr lang="en-US" dirty="0">
                <a:solidFill>
                  <a:schemeClr val="accent1">
                    <a:lumMod val="75000"/>
                  </a:schemeClr>
                </a:solidFill>
              </a:rPr>
              <a:t> a problem?  No.</a:t>
            </a:r>
            <a:endParaRPr lang="en-US" dirty="0"/>
          </a:p>
        </p:txBody>
      </p:sp>
      <p:sp>
        <p:nvSpPr>
          <p:cNvPr id="3" name="Content Placeholder 2"/>
          <p:cNvSpPr>
            <a:spLocks noGrp="1"/>
          </p:cNvSpPr>
          <p:nvPr>
            <p:ph idx="1"/>
          </p:nvPr>
        </p:nvSpPr>
        <p:spPr>
          <a:xfrm>
            <a:off x="838200" y="1690687"/>
            <a:ext cx="10515600" cy="4761627"/>
          </a:xfrm>
        </p:spPr>
        <p:txBody>
          <a:bodyPr>
            <a:normAutofit fontScale="92500" lnSpcReduction="20000"/>
          </a:bodyPr>
          <a:lstStyle/>
          <a:p>
            <a:r>
              <a:rPr lang="en-US" dirty="0" smtClean="0"/>
              <a:t>Court was </a:t>
            </a:r>
            <a:r>
              <a:rPr lang="en-US" dirty="0"/>
              <a:t>addressing only 841(a)(1), not 841(b)(1)(A) or (B). </a:t>
            </a:r>
            <a:endParaRPr lang="en-US" dirty="0" smtClean="0"/>
          </a:p>
          <a:p>
            <a:r>
              <a:rPr lang="en-US" dirty="0" smtClean="0"/>
              <a:t>An </a:t>
            </a:r>
            <a:r>
              <a:rPr lang="en-US" dirty="0"/>
              <a:t>analogue can never be treated “as a controlled substance in Schedule I” under (A) or (B) because an analogue is </a:t>
            </a:r>
            <a:r>
              <a:rPr lang="en-US" u="sng" dirty="0"/>
              <a:t>never</a:t>
            </a:r>
            <a:r>
              <a:rPr lang="en-US" dirty="0"/>
              <a:t> one of the specific drugs listed in (A) and (B).  </a:t>
            </a:r>
          </a:p>
          <a:p>
            <a:r>
              <a:rPr lang="en-US" dirty="0"/>
              <a:t>An analogue can be treated “as a controlled substance in Schedule I” only under 841(b)(1)(C) or 844 because </a:t>
            </a:r>
            <a:r>
              <a:rPr lang="en-US" dirty="0" smtClean="0"/>
              <a:t>those provisions </a:t>
            </a:r>
            <a:r>
              <a:rPr lang="en-US" dirty="0"/>
              <a:t>do not specify any type.</a:t>
            </a:r>
          </a:p>
          <a:p>
            <a:r>
              <a:rPr lang="en-US" dirty="0" smtClean="0"/>
              <a:t>Therefore:</a:t>
            </a:r>
          </a:p>
          <a:p>
            <a:pPr lvl="1"/>
            <a:r>
              <a:rPr lang="en-US" sz="2600" dirty="0" smtClean="0"/>
              <a:t>Statement about </a:t>
            </a:r>
            <a:r>
              <a:rPr lang="en-US" sz="2600" dirty="0" err="1"/>
              <a:t>mens</a:t>
            </a:r>
            <a:r>
              <a:rPr lang="en-US" sz="2600" dirty="0"/>
              <a:t> rea for 841(a)(1) does not apply to the greater offenses defined by (A) or (B).</a:t>
            </a:r>
          </a:p>
          <a:p>
            <a:pPr lvl="1"/>
            <a:r>
              <a:rPr lang="en-US" sz="2600" dirty="0"/>
              <a:t>Drug type and quantity, like the physical features of a firearm in </a:t>
            </a:r>
            <a:r>
              <a:rPr lang="en-US" sz="2600" i="1" dirty="0"/>
              <a:t>Staples</a:t>
            </a:r>
            <a:r>
              <a:rPr lang="en-US" sz="2600" dirty="0"/>
              <a:t>, </a:t>
            </a:r>
            <a:r>
              <a:rPr lang="en-US" sz="2600" u="sng" dirty="0"/>
              <a:t>do</a:t>
            </a:r>
            <a:r>
              <a:rPr lang="en-US" sz="2600" dirty="0"/>
              <a:t> “</a:t>
            </a:r>
            <a:r>
              <a:rPr lang="en-US" sz="2600" dirty="0" err="1"/>
              <a:t>br</a:t>
            </a:r>
            <a:r>
              <a:rPr lang="en-US" sz="2600" dirty="0"/>
              <a:t>[</a:t>
            </a:r>
            <a:r>
              <a:rPr lang="en-US" sz="2600" dirty="0" err="1"/>
              <a:t>ing</a:t>
            </a:r>
            <a:r>
              <a:rPr lang="en-US" sz="2600" dirty="0"/>
              <a:t>] it within the scope” of those separate aggravated crimes.  </a:t>
            </a:r>
            <a:r>
              <a:rPr lang="en-US" sz="2600" i="1" dirty="0"/>
              <a:t>Cf. McFadden</a:t>
            </a:r>
            <a:r>
              <a:rPr lang="en-US" sz="2600" dirty="0"/>
              <a:t>, at 2306.  </a:t>
            </a:r>
          </a:p>
          <a:p>
            <a:pPr lvl="1"/>
            <a:r>
              <a:rPr lang="en-US" sz="2600" dirty="0"/>
              <a:t>In prosecutions under (A) and (B), D must know </a:t>
            </a:r>
            <a:r>
              <a:rPr lang="en-US" sz="2600" i="1" dirty="0"/>
              <a:t>both</a:t>
            </a:r>
            <a:r>
              <a:rPr lang="en-US" sz="2600" dirty="0"/>
              <a:t> the identity and quantity of the substance, </a:t>
            </a:r>
            <a:r>
              <a:rPr lang="en-US" sz="2600" i="1" dirty="0"/>
              <a:t>and </a:t>
            </a:r>
            <a:r>
              <a:rPr lang="en-US" sz="2600" dirty="0"/>
              <a:t>that the substance is “controlled.”</a:t>
            </a:r>
            <a:r>
              <a:rPr lang="en-US" sz="1700" dirty="0"/>
              <a:t>  </a:t>
            </a:r>
          </a:p>
        </p:txBody>
      </p:sp>
    </p:spTree>
    <p:extLst>
      <p:ext uri="{BB962C8B-B14F-4D97-AF65-F5344CB8AC3E}">
        <p14:creationId xmlns:p14="http://schemas.microsoft.com/office/powerpoint/2010/main" val="2760417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accent1">
                    <a:lumMod val="75000"/>
                  </a:schemeClr>
                </a:solidFill>
              </a:rPr>
              <a:t>McFadden</a:t>
            </a:r>
            <a:endParaRPr lang="en-US" dirty="0"/>
          </a:p>
        </p:txBody>
      </p:sp>
      <p:sp>
        <p:nvSpPr>
          <p:cNvPr id="3" name="Content Placeholder 2"/>
          <p:cNvSpPr>
            <a:spLocks noGrp="1"/>
          </p:cNvSpPr>
          <p:nvPr>
            <p:ph idx="1"/>
          </p:nvPr>
        </p:nvSpPr>
        <p:spPr>
          <a:xfrm>
            <a:off x="656823" y="1584101"/>
            <a:ext cx="10792495" cy="4919730"/>
          </a:xfrm>
        </p:spPr>
        <p:txBody>
          <a:bodyPr>
            <a:normAutofit lnSpcReduction="10000"/>
          </a:bodyPr>
          <a:lstStyle/>
          <a:p>
            <a:r>
              <a:rPr lang="en-US" dirty="0" smtClean="0"/>
              <a:t>The question “in </a:t>
            </a:r>
            <a:r>
              <a:rPr lang="en-US" dirty="0"/>
              <a:t>this </a:t>
            </a:r>
            <a:r>
              <a:rPr lang="en-US" dirty="0" smtClean="0"/>
              <a:t>case” – “how </a:t>
            </a:r>
            <a:r>
              <a:rPr lang="en-US" dirty="0"/>
              <a:t>the mental state requirement under the CSA for knowingly manufacturing, distributing, or possessing with intent to distribute </a:t>
            </a:r>
            <a:r>
              <a:rPr lang="en-US" dirty="0" smtClean="0"/>
              <a:t>‘a </a:t>
            </a:r>
            <a:r>
              <a:rPr lang="en-US" dirty="0"/>
              <a:t>controlled </a:t>
            </a:r>
            <a:r>
              <a:rPr lang="en-US" dirty="0" smtClean="0"/>
              <a:t>substance’ </a:t>
            </a:r>
            <a:r>
              <a:rPr lang="en-US" dirty="0"/>
              <a:t>applies when the controlled substance is in fact an analogue</a:t>
            </a:r>
            <a:r>
              <a:rPr lang="en-US" dirty="0" smtClean="0"/>
              <a:t>.”  </a:t>
            </a:r>
            <a:r>
              <a:rPr lang="en-US" i="1" dirty="0" smtClean="0"/>
              <a:t>Id</a:t>
            </a:r>
            <a:r>
              <a:rPr lang="en-US" dirty="0" smtClean="0"/>
              <a:t>. at 2305. </a:t>
            </a:r>
          </a:p>
          <a:p>
            <a:endParaRPr lang="en-US" dirty="0"/>
          </a:p>
          <a:p>
            <a:r>
              <a:rPr lang="en-US" dirty="0" smtClean="0"/>
              <a:t>Requires either “knowledge </a:t>
            </a:r>
            <a:r>
              <a:rPr lang="en-US" dirty="0"/>
              <a:t>that a substance is listed or treated as listed by operation of the Analogue Act, §§ 802(6), 813</a:t>
            </a:r>
            <a:r>
              <a:rPr lang="en-US" dirty="0" smtClean="0"/>
              <a:t>,” </a:t>
            </a:r>
            <a:r>
              <a:rPr lang="en-US" dirty="0"/>
              <a:t>or </a:t>
            </a:r>
            <a:r>
              <a:rPr lang="en-US" dirty="0" smtClean="0"/>
              <a:t>“knowledge </a:t>
            </a:r>
            <a:r>
              <a:rPr lang="en-US" dirty="0"/>
              <a:t>of the physical characteristics that give rise to that </a:t>
            </a:r>
            <a:r>
              <a:rPr lang="en-US" dirty="0" smtClean="0"/>
              <a:t>treatment” under § 802(32)(A).</a:t>
            </a:r>
            <a:r>
              <a:rPr lang="en-US" dirty="0"/>
              <a:t> </a:t>
            </a:r>
            <a:r>
              <a:rPr lang="en-US" dirty="0" smtClean="0"/>
              <a:t> </a:t>
            </a:r>
            <a:r>
              <a:rPr lang="en-US" i="1" dirty="0" smtClean="0"/>
              <a:t>Id</a:t>
            </a:r>
            <a:r>
              <a:rPr lang="en-US" dirty="0" smtClean="0"/>
              <a:t>. at 2306.</a:t>
            </a:r>
          </a:p>
          <a:p>
            <a:endParaRPr lang="en-US" dirty="0"/>
          </a:p>
          <a:p>
            <a:r>
              <a:rPr lang="en-US" dirty="0" smtClean="0"/>
              <a:t>Fourth Circuit erred by affirming based on the </a:t>
            </a:r>
            <a:r>
              <a:rPr lang="en-US" dirty="0" err="1" smtClean="0"/>
              <a:t>mens</a:t>
            </a:r>
            <a:r>
              <a:rPr lang="en-US" dirty="0" smtClean="0"/>
              <a:t> rea requirement in 813 alone, i.e., “intended for human consumption” </a:t>
            </a:r>
            <a:endParaRPr lang="en-US" dirty="0"/>
          </a:p>
        </p:txBody>
      </p:sp>
    </p:spTree>
    <p:extLst>
      <p:ext uri="{BB962C8B-B14F-4D97-AF65-F5344CB8AC3E}">
        <p14:creationId xmlns:p14="http://schemas.microsoft.com/office/powerpoint/2010/main" val="495974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2" y="365125"/>
            <a:ext cx="10800008" cy="1325563"/>
          </a:xfrm>
        </p:spPr>
        <p:txBody>
          <a:bodyPr>
            <a:normAutofit/>
          </a:bodyPr>
          <a:lstStyle/>
          <a:p>
            <a:r>
              <a:rPr lang="en-US" sz="3600" dirty="0" smtClean="0">
                <a:solidFill>
                  <a:schemeClr val="accent1">
                    <a:lumMod val="75000"/>
                  </a:schemeClr>
                </a:solidFill>
              </a:rPr>
              <a:t>Is drug type and quantity an element or only a sentencing factor for </a:t>
            </a:r>
            <a:r>
              <a:rPr lang="en-US" sz="3600" dirty="0" err="1" smtClean="0">
                <a:solidFill>
                  <a:schemeClr val="accent1">
                    <a:lumMod val="75000"/>
                  </a:schemeClr>
                </a:solidFill>
              </a:rPr>
              <a:t>mens</a:t>
            </a:r>
            <a:r>
              <a:rPr lang="en-US" sz="3600" dirty="0" smtClean="0">
                <a:solidFill>
                  <a:schemeClr val="accent1">
                    <a:lumMod val="75000"/>
                  </a:schemeClr>
                </a:solidFill>
              </a:rPr>
              <a:t> rea purposes?  </a:t>
            </a:r>
            <a:endParaRPr lang="en-US" sz="3600" dirty="0">
              <a:solidFill>
                <a:schemeClr val="accent1">
                  <a:lumMod val="75000"/>
                </a:schemeClr>
              </a:solidFill>
            </a:endParaRPr>
          </a:p>
        </p:txBody>
      </p:sp>
      <p:sp>
        <p:nvSpPr>
          <p:cNvPr id="3" name="Content Placeholder 2"/>
          <p:cNvSpPr>
            <a:spLocks noGrp="1"/>
          </p:cNvSpPr>
          <p:nvPr>
            <p:ph idx="1"/>
          </p:nvPr>
        </p:nvSpPr>
        <p:spPr>
          <a:xfrm>
            <a:off x="553792" y="1825624"/>
            <a:ext cx="11037194" cy="4871389"/>
          </a:xfrm>
        </p:spPr>
        <p:txBody>
          <a:bodyPr>
            <a:normAutofit fontScale="92500"/>
          </a:bodyPr>
          <a:lstStyle/>
          <a:p>
            <a:pPr marL="0" indent="0">
              <a:buNone/>
            </a:pPr>
            <a:r>
              <a:rPr lang="en-US" dirty="0" err="1" smtClean="0"/>
              <a:t>Kavanaugh</a:t>
            </a:r>
            <a:r>
              <a:rPr lang="en-US" dirty="0" smtClean="0"/>
              <a:t>:  “A </a:t>
            </a:r>
            <a:r>
              <a:rPr lang="en-US" dirty="0"/>
              <a:t>fact is an element of the offense for </a:t>
            </a:r>
            <a:r>
              <a:rPr lang="en-US" dirty="0" err="1"/>
              <a:t>mens</a:t>
            </a:r>
            <a:r>
              <a:rPr lang="en-US" dirty="0"/>
              <a:t> rea purposes if Congress made it an element of the offense. An interesting question—not presented in this case—is how the presumption applies to </a:t>
            </a:r>
            <a:r>
              <a:rPr lang="en-US" u="sng" dirty="0"/>
              <a:t>a fact that Congress made a sentencing factor but that must be treated as an element of the offense for Fifth and Sixth Amendment purposes</a:t>
            </a:r>
            <a:r>
              <a:rPr lang="en-US" dirty="0"/>
              <a:t>. </a:t>
            </a:r>
            <a:r>
              <a:rPr lang="en-US" i="1" dirty="0" smtClean="0"/>
              <a:t>…</a:t>
            </a:r>
            <a:r>
              <a:rPr lang="en-US" dirty="0" smtClean="0"/>
              <a:t>The </a:t>
            </a:r>
            <a:r>
              <a:rPr lang="en-US" u="sng" dirty="0"/>
              <a:t>presumption of </a:t>
            </a:r>
            <a:r>
              <a:rPr lang="en-US" u="sng" dirty="0" err="1"/>
              <a:t>mens</a:t>
            </a:r>
            <a:r>
              <a:rPr lang="en-US" u="sng" dirty="0"/>
              <a:t> rea arguably should apply in those cases as well, given the </a:t>
            </a:r>
            <a:r>
              <a:rPr lang="en-US" u="sng" dirty="0" smtClean="0"/>
              <a:t>presumption’s </a:t>
            </a:r>
            <a:r>
              <a:rPr lang="en-US" u="sng" dirty="0"/>
              <a:t>historical foundation and quasi-constitutional if not constitutional basis</a:t>
            </a:r>
            <a:r>
              <a:rPr lang="en-US" dirty="0"/>
              <a:t>. </a:t>
            </a:r>
            <a:r>
              <a:rPr lang="en-US" u="sng" dirty="0"/>
              <a:t>But</a:t>
            </a:r>
            <a:r>
              <a:rPr lang="en-US" dirty="0"/>
              <a:t> I need not cross that bridge in this case because </a:t>
            </a:r>
            <a:r>
              <a:rPr lang="en-US" i="1" u="sng" dirty="0"/>
              <a:t>O'Brien</a:t>
            </a:r>
            <a:r>
              <a:rPr lang="en-US" u="sng" dirty="0"/>
              <a:t> said that Congress intended the automatic character of the gun to be an element of the Section 924(c) offense, not a sentencing factor</a:t>
            </a:r>
            <a:r>
              <a:rPr lang="en-US" dirty="0" smtClean="0"/>
              <a:t>.”  </a:t>
            </a:r>
            <a:r>
              <a:rPr lang="en-US" i="1" dirty="0" smtClean="0"/>
              <a:t>Burwell</a:t>
            </a:r>
            <a:r>
              <a:rPr lang="en-US" dirty="0" smtClean="0"/>
              <a:t>, 690 F.3d at 540 n.13.</a:t>
            </a:r>
          </a:p>
          <a:p>
            <a:pPr marL="0" indent="0">
              <a:buNone/>
            </a:pPr>
            <a:r>
              <a:rPr lang="en-US" i="1" dirty="0" smtClean="0"/>
              <a:t>O’Brien </a:t>
            </a:r>
            <a:r>
              <a:rPr lang="en-US" dirty="0" smtClean="0"/>
              <a:t>held automatic character of gun is an element </a:t>
            </a:r>
            <a:r>
              <a:rPr lang="en-US" dirty="0"/>
              <a:t>of a separate aggravated crime, not a sentencing </a:t>
            </a:r>
            <a:r>
              <a:rPr lang="en-US" dirty="0" smtClean="0"/>
              <a:t>factor, because it is a “characteristic of the offense,” and it results in a “drastic” increase in the mandatory minimum.  </a:t>
            </a:r>
            <a:r>
              <a:rPr lang="en-US" i="1" dirty="0" smtClean="0"/>
              <a:t>Id</a:t>
            </a:r>
            <a:r>
              <a:rPr lang="en-US" dirty="0" smtClean="0"/>
              <a:t>. at 540.</a:t>
            </a:r>
            <a:endParaRPr lang="en-US" dirty="0"/>
          </a:p>
        </p:txBody>
      </p:sp>
    </p:spTree>
    <p:extLst>
      <p:ext uri="{BB962C8B-B14F-4D97-AF65-F5344CB8AC3E}">
        <p14:creationId xmlns:p14="http://schemas.microsoft.com/office/powerpoint/2010/main" val="1767463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1" y="365125"/>
            <a:ext cx="11329987" cy="897005"/>
          </a:xfrm>
        </p:spPr>
        <p:txBody>
          <a:bodyPr/>
          <a:lstStyle/>
          <a:p>
            <a:endParaRPr lang="en-US" dirty="0"/>
          </a:p>
        </p:txBody>
      </p:sp>
      <p:sp>
        <p:nvSpPr>
          <p:cNvPr id="3" name="Content Placeholder 2"/>
          <p:cNvSpPr>
            <a:spLocks noGrp="1"/>
          </p:cNvSpPr>
          <p:nvPr>
            <p:ph idx="1"/>
          </p:nvPr>
        </p:nvSpPr>
        <p:spPr>
          <a:xfrm>
            <a:off x="400050" y="746975"/>
            <a:ext cx="11444288" cy="5911000"/>
          </a:xfrm>
        </p:spPr>
        <p:txBody>
          <a:bodyPr>
            <a:normAutofit fontScale="92500" lnSpcReduction="10000"/>
          </a:bodyPr>
          <a:lstStyle/>
          <a:p>
            <a:r>
              <a:rPr lang="en-US" i="1" dirty="0" smtClean="0"/>
              <a:t>Harris </a:t>
            </a:r>
            <a:r>
              <a:rPr lang="en-US" i="1" dirty="0"/>
              <a:t>v. </a:t>
            </a:r>
            <a:r>
              <a:rPr lang="en-US" i="1" dirty="0" smtClean="0"/>
              <a:t>US</a:t>
            </a:r>
            <a:r>
              <a:rPr lang="en-US" dirty="0" smtClean="0"/>
              <a:t>, 536 US 545 (2002) – concludes that even though </a:t>
            </a:r>
            <a:r>
              <a:rPr lang="en-US" u="sng" dirty="0" smtClean="0"/>
              <a:t>Congress</a:t>
            </a:r>
            <a:r>
              <a:rPr lang="en-US" dirty="0" smtClean="0"/>
              <a:t> didn’t say so, it made “brandishing” a “sentencing factor” – shown by “structure” (makes no sense) and (unlike drug type and quantity) did not increase the maximum.  Plus, it’s constitutional because </a:t>
            </a:r>
            <a:r>
              <a:rPr lang="en-US" i="1" dirty="0" smtClean="0"/>
              <a:t>McMillan</a:t>
            </a:r>
            <a:r>
              <a:rPr lang="en-US" dirty="0" smtClean="0"/>
              <a:t> said so.</a:t>
            </a:r>
          </a:p>
          <a:p>
            <a:r>
              <a:rPr lang="en-US" i="1" dirty="0" smtClean="0"/>
              <a:t>Dean </a:t>
            </a:r>
            <a:r>
              <a:rPr lang="en-US" i="1" dirty="0"/>
              <a:t>v. </a:t>
            </a:r>
            <a:r>
              <a:rPr lang="en-US" i="1" dirty="0" smtClean="0"/>
              <a:t>US</a:t>
            </a:r>
            <a:r>
              <a:rPr lang="en-US" dirty="0" smtClean="0"/>
              <a:t>, 556 U.S. 568 (2009) </a:t>
            </a:r>
            <a:r>
              <a:rPr lang="en-US" dirty="0"/>
              <a:t>– </a:t>
            </a:r>
            <a:r>
              <a:rPr lang="en-US" dirty="0" smtClean="0"/>
              <a:t>924(c) does </a:t>
            </a:r>
            <a:r>
              <a:rPr lang="en-US" dirty="0"/>
              <a:t>not require that the defendant </a:t>
            </a:r>
            <a:r>
              <a:rPr lang="en-US" dirty="0" smtClean="0"/>
              <a:t>intended </a:t>
            </a:r>
            <a:r>
              <a:rPr lang="en-US" dirty="0"/>
              <a:t>to discharge the firearm </a:t>
            </a:r>
            <a:r>
              <a:rPr lang="en-US" dirty="0" smtClean="0"/>
              <a:t>because it has no express intent requirement, declines to apply presumption apparently because it’s </a:t>
            </a:r>
            <a:r>
              <a:rPr lang="en-US" dirty="0"/>
              <a:t>a </a:t>
            </a:r>
            <a:r>
              <a:rPr lang="en-US" dirty="0" smtClean="0"/>
              <a:t>“sentencing factor”</a:t>
            </a:r>
            <a:endParaRPr lang="en-US" dirty="0"/>
          </a:p>
          <a:p>
            <a:r>
              <a:rPr lang="en-US" i="1" dirty="0" smtClean="0"/>
              <a:t>US v. O’Brien</a:t>
            </a:r>
            <a:r>
              <a:rPr lang="en-US" dirty="0" smtClean="0"/>
              <a:t>, 560 U.S. 218 (2010) – concludes </a:t>
            </a:r>
            <a:r>
              <a:rPr lang="en-US" u="sng" dirty="0" smtClean="0"/>
              <a:t>Congress</a:t>
            </a:r>
            <a:r>
              <a:rPr lang="en-US" dirty="0" smtClean="0"/>
              <a:t> made machinegun an element, as matter of statutory construction; therefore must be charged in an indictment and proved to jury BRD.  </a:t>
            </a:r>
          </a:p>
          <a:p>
            <a:pPr lvl="1"/>
            <a:r>
              <a:rPr lang="en-US" dirty="0" smtClean="0"/>
              <a:t>“</a:t>
            </a:r>
            <a:r>
              <a:rPr lang="en-US" dirty="0"/>
              <a:t>The issues in the present case do not require the Court to consider any contention that a defendant </a:t>
            </a:r>
            <a:r>
              <a:rPr lang="en-US" dirty="0" smtClean="0"/>
              <a:t>. . . must </a:t>
            </a:r>
            <a:r>
              <a:rPr lang="en-US" dirty="0"/>
              <a:t>be aware of the </a:t>
            </a:r>
            <a:r>
              <a:rPr lang="en-US" dirty="0" smtClean="0"/>
              <a:t>weapon’s </a:t>
            </a:r>
            <a:r>
              <a:rPr lang="en-US" dirty="0"/>
              <a:t>characteristics. This opinion expresses no views on the point</a:t>
            </a:r>
            <a:r>
              <a:rPr lang="en-US" dirty="0" smtClean="0"/>
              <a:t>.”  </a:t>
            </a:r>
            <a:r>
              <a:rPr lang="en-US" i="1" dirty="0" smtClean="0"/>
              <a:t>Id</a:t>
            </a:r>
            <a:r>
              <a:rPr lang="en-US" dirty="0" smtClean="0"/>
              <a:t>. at 222.</a:t>
            </a:r>
          </a:p>
          <a:p>
            <a:r>
              <a:rPr lang="en-US" i="1" dirty="0" smtClean="0"/>
              <a:t>Burwell</a:t>
            </a:r>
            <a:r>
              <a:rPr lang="en-US" dirty="0"/>
              <a:t>, 690 F.3d at 538-40 </a:t>
            </a:r>
            <a:r>
              <a:rPr lang="en-US" dirty="0" smtClean="0"/>
              <a:t>(2012) (</a:t>
            </a:r>
            <a:r>
              <a:rPr lang="en-US" dirty="0" err="1" smtClean="0"/>
              <a:t>Kavanaugh</a:t>
            </a:r>
            <a:r>
              <a:rPr lang="en-US" dirty="0"/>
              <a:t>, J., dissenting) </a:t>
            </a:r>
            <a:r>
              <a:rPr lang="en-US" dirty="0" smtClean="0"/>
              <a:t>– says majority is eschewing the presumption of </a:t>
            </a:r>
            <a:r>
              <a:rPr lang="en-US" dirty="0" err="1" smtClean="0"/>
              <a:t>mens</a:t>
            </a:r>
            <a:r>
              <a:rPr lang="en-US" dirty="0" smtClean="0"/>
              <a:t> rea by treating machinegun as a “sentencing factor” as in </a:t>
            </a:r>
            <a:r>
              <a:rPr lang="en-US" i="1" dirty="0" smtClean="0"/>
              <a:t>Dean</a:t>
            </a:r>
            <a:r>
              <a:rPr lang="en-US" dirty="0" smtClean="0"/>
              <a:t>, but </a:t>
            </a:r>
            <a:r>
              <a:rPr lang="en-US" i="1" dirty="0" smtClean="0"/>
              <a:t>O’Brien </a:t>
            </a:r>
            <a:r>
              <a:rPr lang="en-US" dirty="0" smtClean="0"/>
              <a:t>held </a:t>
            </a:r>
            <a:r>
              <a:rPr lang="en-US" u="sng" dirty="0" smtClean="0"/>
              <a:t>Congress</a:t>
            </a:r>
            <a:r>
              <a:rPr lang="en-US" dirty="0" smtClean="0"/>
              <a:t> intended it to be an element.</a:t>
            </a:r>
          </a:p>
        </p:txBody>
      </p:sp>
    </p:spTree>
    <p:extLst>
      <p:ext uri="{BB962C8B-B14F-4D97-AF65-F5344CB8AC3E}">
        <p14:creationId xmlns:p14="http://schemas.microsoft.com/office/powerpoint/2010/main" val="3825774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6518" y="365125"/>
            <a:ext cx="11140225" cy="6235700"/>
          </a:xfrm>
        </p:spPr>
        <p:txBody>
          <a:bodyPr>
            <a:normAutofit fontScale="92500" lnSpcReduction="20000"/>
          </a:bodyPr>
          <a:lstStyle/>
          <a:p>
            <a:r>
              <a:rPr lang="en-US" dirty="0"/>
              <a:t>But the </a:t>
            </a:r>
            <a:r>
              <a:rPr lang="en-US" dirty="0" smtClean="0"/>
              <a:t>possible distinction he </a:t>
            </a:r>
            <a:r>
              <a:rPr lang="en-US" dirty="0"/>
              <a:t>raises—whether the presumption </a:t>
            </a:r>
            <a:r>
              <a:rPr lang="en-US" dirty="0" smtClean="0"/>
              <a:t>of </a:t>
            </a:r>
            <a:r>
              <a:rPr lang="en-US" dirty="0" err="1"/>
              <a:t>mens</a:t>
            </a:r>
            <a:r>
              <a:rPr lang="en-US" dirty="0"/>
              <a:t> rea applies to “a fact that Congress made a sentencing factor but that must be treated as an element of the offense for Fifth and Sixth Amendment purposes” </a:t>
            </a:r>
            <a:r>
              <a:rPr lang="en-US" dirty="0" smtClean="0"/>
              <a:t>– does </a:t>
            </a:r>
            <a:r>
              <a:rPr lang="en-US" dirty="0"/>
              <a:t>not </a:t>
            </a:r>
            <a:r>
              <a:rPr lang="en-US" dirty="0" smtClean="0"/>
              <a:t>exist under 924(c) or 841. </a:t>
            </a:r>
            <a:endParaRPr lang="en-US" dirty="0"/>
          </a:p>
          <a:p>
            <a:r>
              <a:rPr lang="en-US" i="1" dirty="0" smtClean="0"/>
              <a:t>Alleyne </a:t>
            </a:r>
            <a:r>
              <a:rPr lang="en-US" i="1" dirty="0"/>
              <a:t>v. United States</a:t>
            </a:r>
            <a:r>
              <a:rPr lang="en-US" dirty="0"/>
              <a:t>, 570 U.S. 99 (2013</a:t>
            </a:r>
            <a:r>
              <a:rPr lang="en-US" dirty="0" smtClean="0"/>
              <a:t>), reversed </a:t>
            </a:r>
            <a:r>
              <a:rPr lang="en-US" dirty="0"/>
              <a:t>not only </a:t>
            </a:r>
            <a:r>
              <a:rPr lang="en-US" i="1" dirty="0"/>
              <a:t>Harris</a:t>
            </a:r>
            <a:r>
              <a:rPr lang="en-US" dirty="0"/>
              <a:t>’s constitutional holding but </a:t>
            </a:r>
            <a:r>
              <a:rPr lang="en-US" dirty="0" smtClean="0"/>
              <a:t>its </a:t>
            </a:r>
            <a:r>
              <a:rPr lang="en-US" dirty="0"/>
              <a:t>statutory interpretation of “brandishing” as a “sentencing factor.”  </a:t>
            </a:r>
          </a:p>
          <a:p>
            <a:pPr lvl="1"/>
            <a:r>
              <a:rPr lang="en-US" dirty="0"/>
              <a:t>“Why else would Congress link an increased mandatory minimum to a particular aggravating fact other than to heighten the consequences for that behavior? …This reality demonstrates that the core crime and the fact triggering the mandatory minimum sentence together constitute a new, aggravated crime, each element of which must be submitted to the jury.” </a:t>
            </a:r>
            <a:r>
              <a:rPr lang="en-US" i="1" dirty="0"/>
              <a:t>Id</a:t>
            </a:r>
            <a:r>
              <a:rPr lang="en-US" dirty="0"/>
              <a:t>. at 115</a:t>
            </a:r>
            <a:r>
              <a:rPr lang="en-US" dirty="0" smtClean="0"/>
              <a:t>.</a:t>
            </a:r>
          </a:p>
          <a:p>
            <a:r>
              <a:rPr lang="en-US" dirty="0" smtClean="0"/>
              <a:t>This was </a:t>
            </a:r>
            <a:r>
              <a:rPr lang="en-US" i="1" dirty="0" smtClean="0"/>
              <a:t>always</a:t>
            </a:r>
            <a:r>
              <a:rPr lang="en-US" dirty="0" smtClean="0"/>
              <a:t> the law – traditional treatment</a:t>
            </a:r>
          </a:p>
          <a:p>
            <a:pPr lvl="1"/>
            <a:r>
              <a:rPr lang="en-US" dirty="0" smtClean="0"/>
              <a:t>Under the common law and forever after, “facts </a:t>
            </a:r>
            <a:r>
              <a:rPr lang="en-US" dirty="0"/>
              <a:t>that </a:t>
            </a:r>
            <a:r>
              <a:rPr lang="en-US" dirty="0" smtClean="0"/>
              <a:t>expose[d] </a:t>
            </a:r>
            <a:r>
              <a:rPr lang="en-US" dirty="0"/>
              <a:t>a defendant to a punishment greater than that otherwise legally prescribed were by definition </a:t>
            </a:r>
            <a:r>
              <a:rPr lang="en-US" dirty="0" smtClean="0"/>
              <a:t>‘elements’ </a:t>
            </a:r>
            <a:r>
              <a:rPr lang="en-US" dirty="0"/>
              <a:t>of a separate legal offense</a:t>
            </a:r>
            <a:r>
              <a:rPr lang="en-US" dirty="0" smtClean="0"/>
              <a:t>.” </a:t>
            </a:r>
            <a:r>
              <a:rPr lang="en-US" i="1" dirty="0" err="1" smtClean="0"/>
              <a:t>Apprendi</a:t>
            </a:r>
            <a:r>
              <a:rPr lang="en-US" dirty="0" smtClean="0"/>
              <a:t>, 530 U.S. at 483 n.10.</a:t>
            </a:r>
            <a:endParaRPr lang="en-US" i="1" dirty="0" smtClean="0"/>
          </a:p>
          <a:p>
            <a:r>
              <a:rPr lang="en-US" dirty="0" smtClean="0"/>
              <a:t>Unlike the NJ law in </a:t>
            </a:r>
            <a:r>
              <a:rPr lang="en-US" i="1" dirty="0" err="1" smtClean="0"/>
              <a:t>Apprendi</a:t>
            </a:r>
            <a:r>
              <a:rPr lang="en-US" i="1" dirty="0" smtClean="0"/>
              <a:t> </a:t>
            </a:r>
            <a:r>
              <a:rPr lang="en-US" dirty="0" smtClean="0"/>
              <a:t>that made hate crime a “sentencing factor,” Congress </a:t>
            </a:r>
            <a:r>
              <a:rPr lang="en-US" i="1" dirty="0" smtClean="0"/>
              <a:t>never</a:t>
            </a:r>
            <a:r>
              <a:rPr lang="en-US" dirty="0" smtClean="0"/>
              <a:t> made drug type and quantity “sentencing factors.” </a:t>
            </a:r>
            <a:r>
              <a:rPr lang="en-US" i="1" dirty="0" smtClean="0"/>
              <a:t>See </a:t>
            </a:r>
            <a:r>
              <a:rPr lang="en-US" i="1" dirty="0"/>
              <a:t>United States v. Buckland</a:t>
            </a:r>
            <a:r>
              <a:rPr lang="en-US" dirty="0"/>
              <a:t>, 289 F.3d 558, 565-67 (9th Cir. 2002) (</a:t>
            </a:r>
            <a:r>
              <a:rPr lang="en-US" dirty="0" err="1"/>
              <a:t>en</a:t>
            </a:r>
            <a:r>
              <a:rPr lang="en-US" dirty="0"/>
              <a:t> banc); </a:t>
            </a:r>
            <a:r>
              <a:rPr lang="en-US" i="1" dirty="0"/>
              <a:t>United States v. </a:t>
            </a:r>
            <a:r>
              <a:rPr lang="en-US" i="1" dirty="0" err="1"/>
              <a:t>Cernobyl</a:t>
            </a:r>
            <a:r>
              <a:rPr lang="en-US" dirty="0"/>
              <a:t>, 255 F.3d 1215, 1219 (10th Cir. 2001); </a:t>
            </a:r>
            <a:r>
              <a:rPr lang="en-US" i="1" dirty="0"/>
              <a:t>United States v. </a:t>
            </a:r>
            <a:r>
              <a:rPr lang="en-US" i="1" dirty="0" err="1"/>
              <a:t>Brough</a:t>
            </a:r>
            <a:r>
              <a:rPr lang="en-US" dirty="0"/>
              <a:t>, 243 F.3d 1078, 1079 (7th Cir. 2001).</a:t>
            </a:r>
          </a:p>
          <a:p>
            <a:endParaRPr lang="en-US" dirty="0"/>
          </a:p>
          <a:p>
            <a:endParaRPr lang="en-US" dirty="0"/>
          </a:p>
        </p:txBody>
      </p:sp>
    </p:spTree>
    <p:extLst>
      <p:ext uri="{BB962C8B-B14F-4D97-AF65-F5344CB8AC3E}">
        <p14:creationId xmlns:p14="http://schemas.microsoft.com/office/powerpoint/2010/main" val="53130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365126"/>
            <a:ext cx="10954555" cy="1090188"/>
          </a:xfrm>
        </p:spPr>
        <p:txBody>
          <a:bodyPr>
            <a:normAutofit/>
          </a:bodyPr>
          <a:lstStyle/>
          <a:p>
            <a:r>
              <a:rPr lang="en-US" sz="3600" i="1" dirty="0" err="1" smtClean="0">
                <a:solidFill>
                  <a:schemeClr val="accent1">
                    <a:lumMod val="75000"/>
                  </a:schemeClr>
                </a:solidFill>
              </a:rPr>
              <a:t>Rehaif</a:t>
            </a:r>
            <a:r>
              <a:rPr lang="en-US" sz="3600" i="1" dirty="0" smtClean="0">
                <a:solidFill>
                  <a:schemeClr val="accent1">
                    <a:lumMod val="75000"/>
                  </a:schemeClr>
                </a:solidFill>
              </a:rPr>
              <a:t> v. US</a:t>
            </a:r>
            <a:r>
              <a:rPr lang="en-US" sz="3600" dirty="0" smtClean="0">
                <a:solidFill>
                  <a:schemeClr val="accent1">
                    <a:lumMod val="75000"/>
                  </a:schemeClr>
                </a:solidFill>
              </a:rPr>
              <a:t>–prohibited status under 922(g)</a:t>
            </a:r>
            <a:endParaRPr lang="en-US" sz="3600" dirty="0">
              <a:solidFill>
                <a:schemeClr val="accent1">
                  <a:lumMod val="75000"/>
                </a:schemeClr>
              </a:solidFill>
            </a:endParaRPr>
          </a:p>
        </p:txBody>
      </p:sp>
      <p:sp>
        <p:nvSpPr>
          <p:cNvPr id="3" name="Content Placeholder 2"/>
          <p:cNvSpPr>
            <a:spLocks noGrp="1"/>
          </p:cNvSpPr>
          <p:nvPr>
            <p:ph idx="1"/>
          </p:nvPr>
        </p:nvSpPr>
        <p:spPr>
          <a:xfrm>
            <a:off x="399245" y="1326525"/>
            <a:ext cx="11153104" cy="5531476"/>
          </a:xfrm>
        </p:spPr>
        <p:txBody>
          <a:bodyPr>
            <a:normAutofit/>
          </a:bodyPr>
          <a:lstStyle/>
          <a:p>
            <a:pPr marL="0" indent="0">
              <a:buNone/>
            </a:pPr>
            <a:r>
              <a:rPr lang="en-US" dirty="0" smtClean="0"/>
              <a:t>Whether </a:t>
            </a:r>
            <a:r>
              <a:rPr lang="en-US" dirty="0"/>
              <a:t>“knowingly violates” in 18 USC 924(a)(2) applies to the prohibited status element in 922(g)(1)-(9).  </a:t>
            </a:r>
            <a:endParaRPr lang="en-US" dirty="0" smtClean="0"/>
          </a:p>
          <a:p>
            <a:r>
              <a:rPr lang="en-US" dirty="0" smtClean="0"/>
              <a:t>Citizen </a:t>
            </a:r>
            <a:r>
              <a:rPr lang="en-US" dirty="0"/>
              <a:t>of </a:t>
            </a:r>
            <a:r>
              <a:rPr lang="en-US" dirty="0" smtClean="0"/>
              <a:t>UAE overstayed student visa, convicted </a:t>
            </a:r>
            <a:r>
              <a:rPr lang="en-US" dirty="0"/>
              <a:t>under 922(g)(5)(A) for unlawful possession of a firearm and ammunition </a:t>
            </a:r>
            <a:r>
              <a:rPr lang="en-US" dirty="0" smtClean="0"/>
              <a:t>(at a firing range) by </a:t>
            </a:r>
            <a:r>
              <a:rPr lang="en-US" dirty="0"/>
              <a:t>an “alien” who is “illegally or unlawfully in the United States.”  </a:t>
            </a:r>
            <a:endParaRPr lang="en-US" dirty="0" smtClean="0"/>
          </a:p>
          <a:p>
            <a:r>
              <a:rPr lang="en-US" dirty="0" smtClean="0"/>
              <a:t>Jury was instructed government not </a:t>
            </a:r>
            <a:r>
              <a:rPr lang="en-US" dirty="0"/>
              <a:t>required to prove that he knew </a:t>
            </a:r>
            <a:r>
              <a:rPr lang="en-US" dirty="0" smtClean="0"/>
              <a:t>he </a:t>
            </a:r>
            <a:r>
              <a:rPr lang="en-US" dirty="0"/>
              <a:t>was “illegally or unlawfully in the United States.” </a:t>
            </a:r>
            <a:endParaRPr lang="en-US" dirty="0" smtClean="0"/>
          </a:p>
          <a:p>
            <a:pPr marL="0" indent="0">
              <a:buNone/>
            </a:pPr>
            <a:endParaRPr lang="en-US" dirty="0" smtClean="0"/>
          </a:p>
          <a:p>
            <a:pPr marL="0" indent="0">
              <a:buNone/>
            </a:pPr>
            <a:r>
              <a:rPr lang="en-US" i="1" dirty="0" err="1"/>
              <a:t>Rehaif</a:t>
            </a:r>
            <a:r>
              <a:rPr lang="en-US" i="1" dirty="0"/>
              <a:t> v. US</a:t>
            </a:r>
            <a:r>
              <a:rPr lang="en-US" dirty="0"/>
              <a:t>, No. 17-9560, argued April 23, 2019:  </a:t>
            </a:r>
            <a:r>
              <a:rPr lang="en-US" u="sng" dirty="0">
                <a:hlinkClick r:id="rId3"/>
              </a:rPr>
              <a:t>https://www.supremecourt.gov/oral_arguments/argument_transcripts/2018/17-9560_1bn2.pdf</a:t>
            </a:r>
            <a:r>
              <a:rPr lang="en-US" dirty="0"/>
              <a:t>.  </a:t>
            </a:r>
          </a:p>
        </p:txBody>
      </p:sp>
    </p:spTree>
    <p:extLst>
      <p:ext uri="{BB962C8B-B14F-4D97-AF65-F5344CB8AC3E}">
        <p14:creationId xmlns:p14="http://schemas.microsoft.com/office/powerpoint/2010/main" val="733382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365125"/>
            <a:ext cx="11088710" cy="1325563"/>
          </a:xfrm>
        </p:spPr>
        <p:txBody>
          <a:bodyPr>
            <a:normAutofit/>
          </a:bodyPr>
          <a:lstStyle/>
          <a:p>
            <a:r>
              <a:rPr lang="en-US" b="1" dirty="0" smtClean="0">
                <a:solidFill>
                  <a:schemeClr val="accent6"/>
                </a:solidFill>
              </a:rPr>
              <a:t>Jury Instructions/Guilty Pleas in Conspiracy Cases:  </a:t>
            </a:r>
            <a:r>
              <a:rPr lang="en-US" b="1" dirty="0" err="1" smtClean="0">
                <a:solidFill>
                  <a:schemeClr val="accent6"/>
                </a:solidFill>
              </a:rPr>
              <a:t>Mens</a:t>
            </a:r>
            <a:r>
              <a:rPr lang="en-US" b="1" dirty="0" smtClean="0">
                <a:solidFill>
                  <a:schemeClr val="accent6"/>
                </a:solidFill>
              </a:rPr>
              <a:t> Rea</a:t>
            </a:r>
            <a:endParaRPr lang="en-US" b="1" dirty="0">
              <a:solidFill>
                <a:schemeClr val="accent6"/>
              </a:solidFill>
            </a:endParaRPr>
          </a:p>
        </p:txBody>
      </p:sp>
      <p:sp>
        <p:nvSpPr>
          <p:cNvPr id="3" name="Content Placeholder 2"/>
          <p:cNvSpPr>
            <a:spLocks noGrp="1"/>
          </p:cNvSpPr>
          <p:nvPr>
            <p:ph idx="1"/>
          </p:nvPr>
        </p:nvSpPr>
        <p:spPr>
          <a:xfrm>
            <a:off x="579549" y="1918952"/>
            <a:ext cx="10921285" cy="4258011"/>
          </a:xfrm>
        </p:spPr>
        <p:txBody>
          <a:bodyPr>
            <a:normAutofit fontScale="92500" lnSpcReduction="10000"/>
          </a:bodyPr>
          <a:lstStyle/>
          <a:p>
            <a:pPr marL="0" indent="0">
              <a:buNone/>
            </a:pPr>
            <a:r>
              <a:rPr lang="en-US" dirty="0" smtClean="0"/>
              <a:t>Related problems in conspiracy cases:  </a:t>
            </a:r>
          </a:p>
          <a:p>
            <a:pPr marL="514350" indent="-514350">
              <a:buAutoNum type="arabicParenBoth"/>
            </a:pPr>
            <a:r>
              <a:rPr lang="en-US" dirty="0" smtClean="0"/>
              <a:t>aggregating quantity for entire conspiracy in setting statutory ranges</a:t>
            </a:r>
          </a:p>
          <a:p>
            <a:pPr marL="514350" indent="-514350">
              <a:buAutoNum type="arabicParenBoth"/>
            </a:pPr>
            <a:r>
              <a:rPr lang="en-US" dirty="0" smtClean="0"/>
              <a:t>Ds convicted of and sentenced for conspiracy to commit aggravated crime when did not know type</a:t>
            </a:r>
          </a:p>
          <a:p>
            <a:pPr marL="514350" indent="-514350">
              <a:buAutoNum type="arabicParenBoth"/>
            </a:pPr>
            <a:r>
              <a:rPr lang="en-US" dirty="0" smtClean="0"/>
              <a:t>Courts instruct “individualized” determination, but “reasonably foreseeable” rather than knowingly or intentionally </a:t>
            </a:r>
            <a:r>
              <a:rPr lang="en-US" dirty="0" smtClean="0">
                <a:sym typeface="Wingdings" panose="05000000000000000000" pitchFamily="2" charset="2"/>
              </a:rPr>
              <a:t> aggregated quantity + need not know type</a:t>
            </a:r>
            <a:endParaRPr lang="en-US" dirty="0">
              <a:sym typeface="Wingdings" panose="05000000000000000000" pitchFamily="2" charset="2"/>
            </a:endParaRPr>
          </a:p>
          <a:p>
            <a:pPr marL="0" indent="0">
              <a:buNone/>
            </a:pPr>
            <a:endParaRPr lang="en-US" dirty="0"/>
          </a:p>
          <a:p>
            <a:pPr marL="0" indent="0">
              <a:buNone/>
            </a:pPr>
            <a:r>
              <a:rPr lang="en-US" dirty="0" smtClean="0"/>
              <a:t>Courts of appeals transferred 1B1.3 standard for “jointly undertaken criminal activity” (</a:t>
            </a:r>
            <a:r>
              <a:rPr lang="en-US" i="1" dirty="0" smtClean="0"/>
              <a:t>Pinkerton</a:t>
            </a:r>
            <a:r>
              <a:rPr lang="en-US" dirty="0" smtClean="0"/>
              <a:t>) </a:t>
            </a:r>
            <a:r>
              <a:rPr lang="en-US" dirty="0"/>
              <a:t>to </a:t>
            </a:r>
            <a:r>
              <a:rPr lang="en-US" dirty="0" smtClean="0"/>
              <a:t>statutory ranges for the crime of conspiracy (not just when </a:t>
            </a:r>
            <a:r>
              <a:rPr lang="en-US" i="1" dirty="0" smtClean="0"/>
              <a:t>Pinkerton </a:t>
            </a:r>
            <a:r>
              <a:rPr lang="en-US" dirty="0" smtClean="0"/>
              <a:t>applies), then reduced it to negligence. </a:t>
            </a:r>
            <a:endParaRPr lang="en-US" dirty="0"/>
          </a:p>
        </p:txBody>
      </p:sp>
    </p:spTree>
    <p:extLst>
      <p:ext uri="{BB962C8B-B14F-4D97-AF65-F5344CB8AC3E}">
        <p14:creationId xmlns:p14="http://schemas.microsoft.com/office/powerpoint/2010/main" val="1245563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65126"/>
            <a:ext cx="11191741" cy="562154"/>
          </a:xfrm>
        </p:spPr>
        <p:txBody>
          <a:bodyPr>
            <a:normAutofit fontScale="90000"/>
          </a:bodyPr>
          <a:lstStyle/>
          <a:p>
            <a:r>
              <a:rPr lang="en-US" dirty="0" smtClean="0">
                <a:solidFill>
                  <a:schemeClr val="accent6"/>
                </a:solidFill>
              </a:rPr>
              <a:t>Intent required for conspiracy</a:t>
            </a:r>
            <a:endParaRPr lang="en-US" dirty="0">
              <a:solidFill>
                <a:schemeClr val="accent6"/>
              </a:solidFill>
            </a:endParaRPr>
          </a:p>
        </p:txBody>
      </p:sp>
      <p:sp>
        <p:nvSpPr>
          <p:cNvPr id="3" name="Content Placeholder 2"/>
          <p:cNvSpPr>
            <a:spLocks noGrp="1"/>
          </p:cNvSpPr>
          <p:nvPr>
            <p:ph idx="1"/>
          </p:nvPr>
        </p:nvSpPr>
        <p:spPr>
          <a:xfrm>
            <a:off x="334851" y="1197735"/>
            <a:ext cx="11500834" cy="5318975"/>
          </a:xfrm>
        </p:spPr>
        <p:txBody>
          <a:bodyPr>
            <a:normAutofit fontScale="40000" lnSpcReduction="20000"/>
          </a:bodyPr>
          <a:lstStyle/>
          <a:p>
            <a:pPr marL="0" indent="0">
              <a:buNone/>
            </a:pPr>
            <a:r>
              <a:rPr lang="en-US" sz="7600" dirty="0" smtClean="0"/>
              <a:t>“In </a:t>
            </a:r>
            <a:r>
              <a:rPr lang="en-US" sz="7600" dirty="0"/>
              <a:t>a conspiracy, two different types of intent are generally </a:t>
            </a:r>
            <a:r>
              <a:rPr lang="en-US" sz="7600" dirty="0" smtClean="0"/>
              <a:t>required-[1] the </a:t>
            </a:r>
            <a:r>
              <a:rPr lang="en-US" sz="7600" dirty="0"/>
              <a:t>basic intent to agree, which is necessary to establish the existence of the conspiracy, and </a:t>
            </a:r>
            <a:r>
              <a:rPr lang="en-US" sz="7600" dirty="0" smtClean="0"/>
              <a:t>[2] the </a:t>
            </a:r>
            <a:r>
              <a:rPr lang="en-US" sz="7600" dirty="0"/>
              <a:t>more traditional </a:t>
            </a:r>
            <a:r>
              <a:rPr lang="en-US" sz="7600" i="1" dirty="0"/>
              <a:t>intent to effectuate the object of the conspiracy</a:t>
            </a:r>
            <a:r>
              <a:rPr lang="en-US" sz="7600" dirty="0" smtClean="0"/>
              <a:t>.”  </a:t>
            </a:r>
            <a:r>
              <a:rPr lang="en-US" sz="7600" i="1" dirty="0" smtClean="0"/>
              <a:t>U.S</a:t>
            </a:r>
            <a:r>
              <a:rPr lang="en-US" sz="7600" i="1" dirty="0"/>
              <a:t>. v. U.S. Gypsum Co.</a:t>
            </a:r>
            <a:r>
              <a:rPr lang="en-US" sz="7600" dirty="0"/>
              <a:t>, 438 U.S. 422, </a:t>
            </a:r>
            <a:r>
              <a:rPr lang="en-US" sz="7600" dirty="0" smtClean="0"/>
              <a:t>444 n.20 </a:t>
            </a:r>
            <a:r>
              <a:rPr lang="en-US" sz="7600" dirty="0"/>
              <a:t>(1978</a:t>
            </a:r>
            <a:r>
              <a:rPr lang="en-US" sz="7600" dirty="0" smtClean="0"/>
              <a:t>) (citing W</a:t>
            </a:r>
            <a:r>
              <a:rPr lang="en-US" sz="7600" dirty="0"/>
              <a:t>. </a:t>
            </a:r>
            <a:r>
              <a:rPr lang="en-US" sz="7600" dirty="0" err="1"/>
              <a:t>LaFave</a:t>
            </a:r>
            <a:r>
              <a:rPr lang="en-US" sz="7600" dirty="0"/>
              <a:t> &amp; A. Scott, Criminal Law 464-465 (1972</a:t>
            </a:r>
            <a:r>
              <a:rPr lang="en-US" sz="7600" dirty="0" smtClean="0"/>
              <a:t>)) (emphasis added). </a:t>
            </a:r>
          </a:p>
          <a:p>
            <a:pPr marL="0" indent="0">
              <a:buNone/>
            </a:pPr>
            <a:endParaRPr lang="en-US" sz="7600" dirty="0"/>
          </a:p>
          <a:p>
            <a:pPr marL="0" indent="0">
              <a:buNone/>
            </a:pPr>
            <a:r>
              <a:rPr lang="en-US" sz="7600" dirty="0" smtClean="0"/>
              <a:t>“[T]wo or more people agreed to commit a crime covered by the specific conspiracy statute,” and “defendant knowingly and willfully participated in the agreement. … Narcotics conspiracy under 21 U.S.C. § 846 criminalizes ‘</a:t>
            </a:r>
            <a:r>
              <a:rPr lang="en-US" sz="7600" dirty="0" err="1" smtClean="0"/>
              <a:t>conspir</a:t>
            </a:r>
            <a:r>
              <a:rPr lang="en-US" sz="7600" dirty="0" smtClean="0"/>
              <a:t>[</a:t>
            </a:r>
            <a:r>
              <a:rPr lang="en-US" sz="7600" dirty="0" err="1" smtClean="0"/>
              <a:t>ing</a:t>
            </a:r>
            <a:r>
              <a:rPr lang="en-US" sz="7600" dirty="0" smtClean="0"/>
              <a:t>] to commit any offense’ under the Controlled Substances Act, including the knowing distribution of, or possession with intent to distribute, controlled substances,’ § 841(a)(1).”  </a:t>
            </a:r>
            <a:r>
              <a:rPr lang="en-US" sz="7600" i="1" dirty="0" smtClean="0"/>
              <a:t>Smith v. United States</a:t>
            </a:r>
            <a:r>
              <a:rPr lang="en-US" sz="7600" dirty="0" smtClean="0"/>
              <a:t>, 133 S. Ct. 714, 719 &amp; n. 3 (2013).  (drug type or quantity not at issue)</a:t>
            </a:r>
            <a:endParaRPr lang="en-US" sz="7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288410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solidFill>
              </a:rPr>
              <a:t>The elements </a:t>
            </a:r>
            <a:r>
              <a:rPr lang="en-US" dirty="0" smtClean="0">
                <a:solidFill>
                  <a:schemeClr val="accent6"/>
                </a:solidFill>
              </a:rPr>
              <a:t>are</a:t>
            </a:r>
            <a:r>
              <a:rPr lang="en-US" dirty="0">
                <a:solidFill>
                  <a:schemeClr val="accent6"/>
                </a:solidFill>
              </a:rPr>
              <a:t>:</a:t>
            </a:r>
          </a:p>
        </p:txBody>
      </p:sp>
      <p:sp>
        <p:nvSpPr>
          <p:cNvPr id="3" name="Content Placeholder 2"/>
          <p:cNvSpPr>
            <a:spLocks noGrp="1"/>
          </p:cNvSpPr>
          <p:nvPr>
            <p:ph idx="1"/>
          </p:nvPr>
        </p:nvSpPr>
        <p:spPr>
          <a:xfrm>
            <a:off x="838200" y="1455314"/>
            <a:ext cx="10515600" cy="5048518"/>
          </a:xfrm>
        </p:spPr>
        <p:txBody>
          <a:bodyPr>
            <a:normAutofit fontScale="77500" lnSpcReduction="20000"/>
          </a:bodyPr>
          <a:lstStyle/>
          <a:p>
            <a:pPr marL="0" indent="0">
              <a:buNone/>
            </a:pPr>
            <a:r>
              <a:rPr lang="en-US" dirty="0"/>
              <a:t>“Any person who . . . conspires to commit </a:t>
            </a:r>
            <a:r>
              <a:rPr lang="en-US" i="1" dirty="0"/>
              <a:t>any offense </a:t>
            </a:r>
            <a:r>
              <a:rPr lang="en-US" dirty="0"/>
              <a:t>defined in this subchapter shall be subject to the same penalties as those prescribed for </a:t>
            </a:r>
            <a:r>
              <a:rPr lang="en-US" i="1" dirty="0"/>
              <a:t>the offense, the commission of which was the object</a:t>
            </a:r>
            <a:r>
              <a:rPr lang="en-US" dirty="0"/>
              <a:t> of the . . . conspiracy.” 21 USC § 846 (emphasis added).</a:t>
            </a:r>
          </a:p>
          <a:p>
            <a:pPr marL="0" indent="0">
              <a:buNone/>
            </a:pPr>
            <a:endParaRPr lang="en-US" dirty="0" smtClean="0"/>
          </a:p>
          <a:p>
            <a:pPr marL="514350" indent="-514350">
              <a:buAutoNum type="arabicParenBoth"/>
            </a:pPr>
            <a:r>
              <a:rPr lang="en-US" dirty="0" smtClean="0"/>
              <a:t>Existence </a:t>
            </a:r>
            <a:r>
              <a:rPr lang="en-US" dirty="0"/>
              <a:t>of the charged conspiracy:  E.g., two or more people agreed to distribute 50 grams or more of methamphetamine</a:t>
            </a:r>
          </a:p>
          <a:p>
            <a:pPr marL="514350" indent="-514350">
              <a:buAutoNum type="arabicParenBoth"/>
            </a:pPr>
            <a:r>
              <a:rPr lang="en-US" dirty="0"/>
              <a:t>D intended to agree to </a:t>
            </a:r>
            <a:r>
              <a:rPr lang="en-US" i="1" dirty="0"/>
              <a:t>that</a:t>
            </a:r>
            <a:r>
              <a:rPr lang="en-US" dirty="0"/>
              <a:t> conspiracy</a:t>
            </a:r>
          </a:p>
          <a:p>
            <a:pPr marL="514350" indent="-514350">
              <a:buAutoNum type="arabicParenBoth"/>
            </a:pPr>
            <a:r>
              <a:rPr lang="en-US" dirty="0"/>
              <a:t>D intended to effectuate the object at least knowingly</a:t>
            </a:r>
          </a:p>
          <a:p>
            <a:pPr marL="514350" indent="-514350">
              <a:buAutoNum type="arabicParenBoth"/>
            </a:pPr>
            <a:r>
              <a:rPr lang="en-US" dirty="0"/>
              <a:t>Object: “knowingly or intentionally” manufacturing, distributing or possessing with intent to distribute “a controlled substance,” § 841(a)(1), involving a drug type and quantity set forth in § 841(b)(1)(A) or (B), or unspecified type/quantity in schedule I or II</a:t>
            </a:r>
            <a:r>
              <a:rPr lang="en-US" dirty="0" smtClean="0"/>
              <a:t>.</a:t>
            </a:r>
          </a:p>
          <a:p>
            <a:pPr marL="0" indent="0">
              <a:buNone/>
            </a:pPr>
            <a:endParaRPr lang="en-US" dirty="0" smtClean="0"/>
          </a:p>
          <a:p>
            <a:r>
              <a:rPr lang="en-US" dirty="0" smtClean="0"/>
              <a:t>D’s object?</a:t>
            </a:r>
          </a:p>
          <a:p>
            <a:r>
              <a:rPr lang="en-US" dirty="0" smtClean="0"/>
              <a:t>Or the object of any and everyone who conspired?</a:t>
            </a:r>
          </a:p>
        </p:txBody>
      </p:sp>
    </p:spTree>
    <p:extLst>
      <p:ext uri="{BB962C8B-B14F-4D97-AF65-F5344CB8AC3E}">
        <p14:creationId xmlns:p14="http://schemas.microsoft.com/office/powerpoint/2010/main" val="2435469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365125"/>
            <a:ext cx="10972800" cy="1012915"/>
          </a:xfrm>
        </p:spPr>
        <p:txBody>
          <a:bodyPr>
            <a:noAutofit/>
          </a:bodyPr>
          <a:lstStyle/>
          <a:p>
            <a:r>
              <a:rPr lang="en-US" sz="3200" dirty="0" smtClean="0">
                <a:solidFill>
                  <a:schemeClr val="accent6"/>
                </a:solidFill>
              </a:rPr>
              <a:t>Congress intended defendants to be subject to different statutory penalties based on their object offenses.</a:t>
            </a:r>
            <a:endParaRPr lang="en-US" sz="3200" dirty="0">
              <a:solidFill>
                <a:schemeClr val="accent6"/>
              </a:solidFill>
            </a:endParaRPr>
          </a:p>
        </p:txBody>
      </p:sp>
      <p:sp>
        <p:nvSpPr>
          <p:cNvPr id="3" name="Content Placeholder 2"/>
          <p:cNvSpPr>
            <a:spLocks noGrp="1"/>
          </p:cNvSpPr>
          <p:nvPr>
            <p:ph idx="1"/>
          </p:nvPr>
        </p:nvSpPr>
        <p:spPr>
          <a:xfrm>
            <a:off x="669701" y="1378040"/>
            <a:ext cx="10818254" cy="5479960"/>
          </a:xfrm>
        </p:spPr>
        <p:txBody>
          <a:bodyPr>
            <a:normAutofit fontScale="92500"/>
          </a:bodyPr>
          <a:lstStyle/>
          <a:p>
            <a:r>
              <a:rPr lang="en-US" sz="2200" dirty="0" smtClean="0"/>
              <a:t>1956 to 1970:  </a:t>
            </a:r>
          </a:p>
          <a:p>
            <a:pPr lvl="1"/>
            <a:r>
              <a:rPr lang="en-US" sz="2200" dirty="0" smtClean="0"/>
              <a:t>“whoever commits an offense, or conspires to commit an offense” shall be imprisoned by “not less than” Y or “more than” Z – conspiracy in same section as object – no variation based on type or quantity</a:t>
            </a:r>
          </a:p>
          <a:p>
            <a:r>
              <a:rPr lang="en-US" sz="2200" dirty="0" smtClean="0"/>
              <a:t>1970: </a:t>
            </a:r>
          </a:p>
          <a:p>
            <a:pPr lvl="1"/>
            <a:r>
              <a:rPr lang="en-US" sz="2200" dirty="0" smtClean="0"/>
              <a:t>statutory maxima varied based on type </a:t>
            </a:r>
            <a:r>
              <a:rPr lang="en-US" sz="2200" dirty="0"/>
              <a:t>(15 years for narcotic drugs like cocaine and heroin, 5 years for non-narcotic drugs like methaqualone), and in some instances quantity (15 years for more than 1,000 pounds of marijuana, 5 years for less</a:t>
            </a:r>
            <a:r>
              <a:rPr lang="en-US" sz="2200" dirty="0" smtClean="0"/>
              <a:t>)</a:t>
            </a:r>
          </a:p>
          <a:p>
            <a:pPr lvl="1"/>
            <a:r>
              <a:rPr lang="en-US" sz="2200" dirty="0" smtClean="0"/>
              <a:t>Enacted 846 as a standalone to accommodate new structure: </a:t>
            </a:r>
          </a:p>
          <a:p>
            <a:pPr lvl="2"/>
            <a:r>
              <a:rPr lang="en-US" sz="2200" dirty="0" smtClean="0"/>
              <a:t>“</a:t>
            </a:r>
            <a:r>
              <a:rPr lang="en-US" sz="2200" dirty="0"/>
              <a:t>Any person who </a:t>
            </a:r>
            <a:r>
              <a:rPr lang="en-US" sz="2200" dirty="0" smtClean="0"/>
              <a:t>. . . conspires </a:t>
            </a:r>
            <a:r>
              <a:rPr lang="en-US" sz="2200" dirty="0"/>
              <a:t>to commit any offense defined in this title is punishable by imprisonment or fine or both </a:t>
            </a:r>
            <a:r>
              <a:rPr lang="en-US" sz="2200" u="sng" dirty="0"/>
              <a:t>which may not exceed the maximum punishment prescribed for the offense, the commission of which was the object of the </a:t>
            </a:r>
            <a:r>
              <a:rPr lang="en-US" sz="2200" u="sng" dirty="0" smtClean="0"/>
              <a:t>… </a:t>
            </a:r>
            <a:r>
              <a:rPr lang="en-US" sz="2200" u="sng" dirty="0"/>
              <a:t>conspiracy</a:t>
            </a:r>
            <a:r>
              <a:rPr lang="en-US" sz="2200" dirty="0"/>
              <a:t>.”</a:t>
            </a:r>
            <a:endParaRPr lang="en-US" sz="2200" dirty="0" smtClean="0"/>
          </a:p>
          <a:p>
            <a:pPr lvl="1"/>
            <a:r>
              <a:rPr lang="en-US" sz="2200" dirty="0"/>
              <a:t>Eliminated </a:t>
            </a:r>
            <a:r>
              <a:rPr lang="en-US" sz="2200" dirty="0" smtClean="0"/>
              <a:t>mandatory minimum prison terms but </a:t>
            </a:r>
            <a:r>
              <a:rPr lang="en-US" sz="2200" dirty="0"/>
              <a:t>required a minimum “special parole term” </a:t>
            </a:r>
            <a:r>
              <a:rPr lang="en-US" sz="2200" dirty="0" smtClean="0"/>
              <a:t>for violations </a:t>
            </a:r>
            <a:r>
              <a:rPr lang="en-US" sz="2200" dirty="0"/>
              <a:t>of </a:t>
            </a:r>
            <a:r>
              <a:rPr lang="en-US" sz="2200" dirty="0" smtClean="0"/>
              <a:t>841</a:t>
            </a:r>
          </a:p>
          <a:p>
            <a:r>
              <a:rPr lang="en-US" sz="2200" dirty="0" smtClean="0"/>
              <a:t>1980:  Plain language of § </a:t>
            </a:r>
            <a:r>
              <a:rPr lang="en-US" sz="2200" dirty="0"/>
              <a:t>846 did not authorize a mandatory minimum special parole term for a person convicted </a:t>
            </a:r>
            <a:r>
              <a:rPr lang="en-US" sz="2200" dirty="0" smtClean="0"/>
              <a:t>only of </a:t>
            </a:r>
            <a:r>
              <a:rPr lang="en-US" sz="2200" dirty="0"/>
              <a:t>conspiracy. </a:t>
            </a:r>
            <a:r>
              <a:rPr lang="en-US" sz="2200" i="1" dirty="0" err="1"/>
              <a:t>Bifulco</a:t>
            </a:r>
            <a:r>
              <a:rPr lang="en-US" sz="2200" i="1" dirty="0"/>
              <a:t> v. United States</a:t>
            </a:r>
            <a:r>
              <a:rPr lang="en-US" sz="2200" dirty="0"/>
              <a:t>, 447 U.S. 381, </a:t>
            </a:r>
            <a:r>
              <a:rPr lang="en-US" sz="2200" dirty="0" smtClean="0"/>
              <a:t>383-84, 388-90 </a:t>
            </a:r>
            <a:r>
              <a:rPr lang="en-US" sz="2200" dirty="0"/>
              <a:t>(1980).</a:t>
            </a:r>
            <a:r>
              <a:rPr lang="en-US" dirty="0"/>
              <a:t> </a:t>
            </a:r>
            <a:endParaRPr lang="en-US" dirty="0" smtClean="0"/>
          </a:p>
          <a:p>
            <a:pPr lvl="1"/>
            <a:endParaRPr lang="en-US" dirty="0"/>
          </a:p>
        </p:txBody>
      </p:sp>
    </p:spTree>
    <p:extLst>
      <p:ext uri="{BB962C8B-B14F-4D97-AF65-F5344CB8AC3E}">
        <p14:creationId xmlns:p14="http://schemas.microsoft.com/office/powerpoint/2010/main" val="3409522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73" y="365125"/>
            <a:ext cx="11207575" cy="1328763"/>
          </a:xfrm>
        </p:spPr>
        <p:txBody>
          <a:bodyPr>
            <a:noAutofit/>
          </a:bodyPr>
          <a:lstStyle/>
          <a:p>
            <a:r>
              <a:rPr lang="en-US" sz="2800" dirty="0" smtClean="0">
                <a:solidFill>
                  <a:schemeClr val="accent6"/>
                </a:solidFill>
              </a:rPr>
              <a:t>ADAA of 1986 </a:t>
            </a:r>
            <a:r>
              <a:rPr lang="en-US" sz="2800" i="1" dirty="0" smtClean="0">
                <a:solidFill>
                  <a:schemeClr val="accent6"/>
                </a:solidFill>
              </a:rPr>
              <a:t>assumed</a:t>
            </a:r>
            <a:r>
              <a:rPr lang="en-US" sz="2800" dirty="0" smtClean="0">
                <a:solidFill>
                  <a:schemeClr val="accent6"/>
                </a:solidFill>
              </a:rPr>
              <a:t> a conspiracy in which different Ds would be subject to </a:t>
            </a:r>
            <a:r>
              <a:rPr lang="en-US" sz="2800" i="1" dirty="0" smtClean="0">
                <a:solidFill>
                  <a:schemeClr val="accent6"/>
                </a:solidFill>
              </a:rPr>
              <a:t>different</a:t>
            </a:r>
            <a:r>
              <a:rPr lang="en-US" sz="2800" dirty="0" smtClean="0">
                <a:solidFill>
                  <a:schemeClr val="accent6"/>
                </a:solidFill>
              </a:rPr>
              <a:t> statutory ranges based on </a:t>
            </a:r>
            <a:r>
              <a:rPr lang="en-US" sz="2800" i="1" dirty="0" smtClean="0">
                <a:solidFill>
                  <a:schemeClr val="accent6"/>
                </a:solidFill>
              </a:rPr>
              <a:t>different </a:t>
            </a:r>
            <a:r>
              <a:rPr lang="en-US" sz="2800" dirty="0" smtClean="0">
                <a:solidFill>
                  <a:schemeClr val="accent6"/>
                </a:solidFill>
              </a:rPr>
              <a:t>quantities. </a:t>
            </a:r>
            <a:endParaRPr lang="en-US" sz="2800" dirty="0">
              <a:solidFill>
                <a:schemeClr val="accent6"/>
              </a:solidFill>
            </a:endParaRPr>
          </a:p>
        </p:txBody>
      </p:sp>
      <p:sp>
        <p:nvSpPr>
          <p:cNvPr id="3" name="Content Placeholder 2"/>
          <p:cNvSpPr>
            <a:spLocks noGrp="1"/>
          </p:cNvSpPr>
          <p:nvPr>
            <p:ph idx="1"/>
          </p:nvPr>
        </p:nvSpPr>
        <p:spPr>
          <a:xfrm>
            <a:off x="209862" y="1906072"/>
            <a:ext cx="11767279" cy="4951927"/>
          </a:xfrm>
        </p:spPr>
        <p:txBody>
          <a:bodyPr>
            <a:normAutofit fontScale="25000" lnSpcReduction="20000"/>
          </a:bodyPr>
          <a:lstStyle/>
          <a:p>
            <a:r>
              <a:rPr lang="en-US" sz="8000" dirty="0" smtClean="0"/>
              <a:t>Amended </a:t>
            </a:r>
            <a:r>
              <a:rPr lang="en-US" sz="8000" dirty="0"/>
              <a:t>21 U.S.C. § 841(b) to add mandatory minimums </a:t>
            </a:r>
            <a:r>
              <a:rPr lang="en-US" sz="8000" dirty="0" smtClean="0"/>
              <a:t>and increased maxima for </a:t>
            </a:r>
            <a:r>
              <a:rPr lang="en-US" sz="8000" dirty="0"/>
              <a:t>substantive </a:t>
            </a:r>
            <a:r>
              <a:rPr lang="en-US" sz="8000" dirty="0" smtClean="0"/>
              <a:t>offenses.  </a:t>
            </a:r>
          </a:p>
          <a:p>
            <a:pPr marL="457200" lvl="1" indent="0">
              <a:buNone/>
            </a:pPr>
            <a:r>
              <a:rPr lang="en-US" sz="8000" i="1" dirty="0" smtClean="0"/>
              <a:t>Assumed </a:t>
            </a:r>
            <a:r>
              <a:rPr lang="en-US" sz="8000" dirty="0"/>
              <a:t>a conspiracy consisting of a kingpin, middle-level dealers, and lesser players, each </a:t>
            </a:r>
            <a:r>
              <a:rPr lang="en-US" sz="8000" dirty="0" smtClean="0"/>
              <a:t>subject to a </a:t>
            </a:r>
            <a:r>
              <a:rPr lang="en-US" sz="8000" i="1" dirty="0" smtClean="0"/>
              <a:t>different statutory range </a:t>
            </a:r>
            <a:r>
              <a:rPr lang="en-US" sz="8000" dirty="0" smtClean="0"/>
              <a:t>based on </a:t>
            </a:r>
            <a:r>
              <a:rPr lang="en-US" sz="8000" i="1" dirty="0" smtClean="0"/>
              <a:t>different quantities</a:t>
            </a:r>
            <a:r>
              <a:rPr lang="en-US" sz="8000" dirty="0" smtClean="0"/>
              <a:t>. </a:t>
            </a:r>
          </a:p>
          <a:p>
            <a:pPr marL="457200" lvl="1" indent="0">
              <a:buNone/>
            </a:pPr>
            <a:endParaRPr lang="en-US" sz="8000" dirty="0"/>
          </a:p>
          <a:p>
            <a:pPr lvl="1"/>
            <a:r>
              <a:rPr lang="en-US" sz="8000" dirty="0" smtClean="0"/>
              <a:t>§ </a:t>
            </a:r>
            <a:r>
              <a:rPr lang="en-US" sz="8000" dirty="0"/>
              <a:t>841(b)(1)(A) would apply to “kingpins—the masterminds who are really running these </a:t>
            </a:r>
            <a:r>
              <a:rPr lang="en-US" sz="8000" dirty="0" smtClean="0"/>
              <a:t>operations”</a:t>
            </a:r>
          </a:p>
          <a:p>
            <a:pPr lvl="1"/>
            <a:r>
              <a:rPr lang="en-US" sz="8000" dirty="0" smtClean="0"/>
              <a:t>§ </a:t>
            </a:r>
            <a:r>
              <a:rPr lang="en-US" sz="8000" dirty="0"/>
              <a:t>841(b)(1)(B) would apply to “middle-level </a:t>
            </a:r>
            <a:r>
              <a:rPr lang="en-US" sz="8000" dirty="0" smtClean="0"/>
              <a:t>dealers”</a:t>
            </a:r>
          </a:p>
          <a:p>
            <a:pPr lvl="1"/>
            <a:r>
              <a:rPr lang="en-US" sz="8000" dirty="0" smtClean="0"/>
              <a:t>§ </a:t>
            </a:r>
            <a:r>
              <a:rPr lang="en-US" sz="8000" dirty="0"/>
              <a:t>841(b)(1</a:t>
            </a:r>
            <a:r>
              <a:rPr lang="en-US" sz="8000" dirty="0" smtClean="0"/>
              <a:t>)(C) would apply to lesser players </a:t>
            </a:r>
          </a:p>
          <a:p>
            <a:pPr lvl="1"/>
            <a:r>
              <a:rPr lang="en-US" sz="8000" dirty="0"/>
              <a:t>Kingpins and middle-level dealers would “be identified by the amount of drugs with which they are involved.”</a:t>
            </a:r>
            <a:endParaRPr lang="en-US" sz="8000" dirty="0" smtClean="0"/>
          </a:p>
          <a:p>
            <a:pPr marL="0" indent="0">
              <a:buNone/>
            </a:pPr>
            <a:r>
              <a:rPr lang="en-US" sz="8000" dirty="0" smtClean="0"/>
              <a:t>132 </a:t>
            </a:r>
            <a:r>
              <a:rPr lang="en-US" sz="8000" dirty="0"/>
              <a:t>Cong. Rec.  S14270-01, 1986 WL 785375 (Sept. 30, 1986</a:t>
            </a:r>
            <a:r>
              <a:rPr lang="en-US" sz="8000" dirty="0" smtClean="0"/>
              <a:t>) (Sen. Robert Byrd).</a:t>
            </a:r>
          </a:p>
          <a:p>
            <a:pPr marL="0" indent="0">
              <a:buNone/>
            </a:pPr>
            <a:endParaRPr lang="en-US" sz="8000" dirty="0" smtClean="0"/>
          </a:p>
          <a:p>
            <a:pPr lvl="1"/>
            <a:r>
              <a:rPr lang="en-US" sz="8000" dirty="0" smtClean="0"/>
              <a:t>Kingpins’ statutory penalties would be based </a:t>
            </a:r>
            <a:r>
              <a:rPr lang="en-US" sz="8000" dirty="0"/>
              <a:t>on quantities </a:t>
            </a:r>
            <a:r>
              <a:rPr lang="en-US" sz="8000" dirty="0" smtClean="0"/>
              <a:t>they </a:t>
            </a:r>
            <a:r>
              <a:rPr lang="en-US" sz="8000" dirty="0"/>
              <a:t>“controlled or directed.” </a:t>
            </a:r>
          </a:p>
          <a:p>
            <a:pPr lvl="1"/>
            <a:r>
              <a:rPr lang="en-US" sz="8000" dirty="0" smtClean="0"/>
              <a:t>A “second level” would be “managers </a:t>
            </a:r>
            <a:r>
              <a:rPr lang="en-US" sz="8000" dirty="0"/>
              <a:t>of the retail </a:t>
            </a:r>
            <a:r>
              <a:rPr lang="en-US" sz="8000" dirty="0" smtClean="0"/>
              <a:t>level traffic… filling the bags of heroin, packaging crack into vials </a:t>
            </a:r>
            <a:r>
              <a:rPr lang="en-US" sz="8000" dirty="0"/>
              <a:t>or </a:t>
            </a:r>
            <a:r>
              <a:rPr lang="en-US" sz="8000" dirty="0" smtClean="0"/>
              <a:t>wrapping </a:t>
            </a:r>
            <a:r>
              <a:rPr lang="en-US" sz="8000" dirty="0" err="1" smtClean="0"/>
              <a:t>pcp</a:t>
            </a:r>
            <a:r>
              <a:rPr lang="en-US" sz="8000" dirty="0" smtClean="0"/>
              <a:t> in </a:t>
            </a:r>
            <a:r>
              <a:rPr lang="en-US" sz="8000" dirty="0"/>
              <a:t>aluminum </a:t>
            </a:r>
            <a:r>
              <a:rPr lang="en-US" sz="8000" dirty="0" smtClean="0"/>
              <a:t>foil … in </a:t>
            </a:r>
            <a:r>
              <a:rPr lang="en-US" sz="8000" dirty="0"/>
              <a:t>substantial street quantities</a:t>
            </a:r>
            <a:r>
              <a:rPr lang="en-US" sz="8000" dirty="0" smtClean="0"/>
              <a:t>.” </a:t>
            </a:r>
            <a:endParaRPr lang="en-US" sz="8000" dirty="0"/>
          </a:p>
          <a:p>
            <a:pPr marL="0" indent="0">
              <a:buNone/>
            </a:pPr>
            <a:r>
              <a:rPr lang="en-US" sz="8000" dirty="0"/>
              <a:t> </a:t>
            </a:r>
            <a:r>
              <a:rPr lang="en-US" sz="8000" dirty="0" smtClean="0"/>
              <a:t>H.R</a:t>
            </a:r>
            <a:r>
              <a:rPr lang="en-US" sz="8000" dirty="0"/>
              <a:t>. Rep. No. 99-845, pt. 1, at 11-12 (1986). </a:t>
            </a:r>
            <a:endParaRPr lang="en-US" sz="8000" dirty="0" smtClean="0"/>
          </a:p>
          <a:p>
            <a:pPr marL="0" indent="0">
              <a:buNone/>
            </a:pPr>
            <a:endParaRPr lang="en-US" sz="6600" dirty="0"/>
          </a:p>
          <a:p>
            <a:pPr marL="0" indent="0">
              <a:buNone/>
            </a:pPr>
            <a:endParaRPr lang="en-US" sz="6500" dirty="0"/>
          </a:p>
          <a:p>
            <a:pPr marL="0" indent="0">
              <a:buNone/>
            </a:pPr>
            <a:endParaRPr lang="en-US" sz="6400" dirty="0"/>
          </a:p>
        </p:txBody>
      </p:sp>
    </p:spTree>
    <p:extLst>
      <p:ext uri="{BB962C8B-B14F-4D97-AF65-F5344CB8AC3E}">
        <p14:creationId xmlns:p14="http://schemas.microsoft.com/office/powerpoint/2010/main" val="202110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ADAA 1986 left </a:t>
            </a:r>
            <a:r>
              <a:rPr lang="en-US" dirty="0">
                <a:solidFill>
                  <a:schemeClr val="accent6"/>
                </a:solidFill>
              </a:rPr>
              <a:t>§ 846 as it was</a:t>
            </a:r>
          </a:p>
        </p:txBody>
      </p:sp>
      <p:sp>
        <p:nvSpPr>
          <p:cNvPr id="3" name="Content Placeholder 2"/>
          <p:cNvSpPr>
            <a:spLocks noGrp="1"/>
          </p:cNvSpPr>
          <p:nvPr>
            <p:ph idx="1"/>
          </p:nvPr>
        </p:nvSpPr>
        <p:spPr/>
        <p:txBody>
          <a:bodyPr/>
          <a:lstStyle/>
          <a:p>
            <a:r>
              <a:rPr lang="en-US" dirty="0" smtClean="0"/>
              <a:t>“</a:t>
            </a:r>
            <a:r>
              <a:rPr lang="en-US" dirty="0"/>
              <a:t>Any person who . . . conspires to commit any offense defined in this title is punishable by imprisonment or fine or both </a:t>
            </a:r>
            <a:r>
              <a:rPr lang="en-US" u="sng" dirty="0"/>
              <a:t>which may not exceed the maximum punishment prescribed for the offense, the commission of which was the object of the … conspiracy</a:t>
            </a:r>
            <a:r>
              <a:rPr lang="en-US" dirty="0"/>
              <a:t>.”  </a:t>
            </a:r>
            <a:endParaRPr lang="en-US" dirty="0" smtClean="0"/>
          </a:p>
          <a:p>
            <a:endParaRPr lang="en-US" dirty="0"/>
          </a:p>
          <a:p>
            <a:r>
              <a:rPr lang="en-US" dirty="0" smtClean="0"/>
              <a:t>Could </a:t>
            </a:r>
            <a:r>
              <a:rPr lang="en-US" dirty="0"/>
              <a:t>not have meant that the “middle-level player” preparing “substantial street quantities” </a:t>
            </a:r>
            <a:r>
              <a:rPr lang="en-US" dirty="0" smtClean="0"/>
              <a:t>(or lesser players) would </a:t>
            </a:r>
            <a:r>
              <a:rPr lang="en-US" dirty="0"/>
              <a:t>have same statutory range as “kingpins” “controlling or directing” greater quantities.</a:t>
            </a:r>
          </a:p>
          <a:p>
            <a:pPr marL="0" indent="0">
              <a:buNone/>
            </a:pPr>
            <a:endParaRPr lang="en-US" dirty="0"/>
          </a:p>
        </p:txBody>
      </p:sp>
    </p:spTree>
    <p:extLst>
      <p:ext uri="{BB962C8B-B14F-4D97-AF65-F5344CB8AC3E}">
        <p14:creationId xmlns:p14="http://schemas.microsoft.com/office/powerpoint/2010/main" val="702760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95" y="365125"/>
            <a:ext cx="10889105" cy="1325563"/>
          </a:xfrm>
        </p:spPr>
        <p:txBody>
          <a:bodyPr>
            <a:normAutofit/>
          </a:bodyPr>
          <a:lstStyle/>
          <a:p>
            <a:r>
              <a:rPr lang="en-US" sz="3600" dirty="0" smtClean="0">
                <a:solidFill>
                  <a:schemeClr val="accent6"/>
                </a:solidFill>
              </a:rPr>
              <a:t>Then amended 846 in 1988 to ensure that kingpins would not escape minimum penalties for substantive object</a:t>
            </a:r>
            <a:endParaRPr lang="en-US" sz="4000" dirty="0"/>
          </a:p>
        </p:txBody>
      </p:sp>
      <p:sp>
        <p:nvSpPr>
          <p:cNvPr id="3" name="Content Placeholder 2"/>
          <p:cNvSpPr>
            <a:spLocks noGrp="1"/>
          </p:cNvSpPr>
          <p:nvPr>
            <p:ph idx="1"/>
          </p:nvPr>
        </p:nvSpPr>
        <p:spPr>
          <a:xfrm>
            <a:off x="464695" y="1690687"/>
            <a:ext cx="10889105" cy="4875005"/>
          </a:xfrm>
        </p:spPr>
        <p:txBody>
          <a:bodyPr>
            <a:normAutofit fontScale="25000" lnSpcReduction="20000"/>
          </a:bodyPr>
          <a:lstStyle/>
          <a:p>
            <a:pPr marL="0" indent="0">
              <a:buNone/>
            </a:pPr>
            <a:r>
              <a:rPr lang="en-US" sz="8000" dirty="0"/>
              <a:t>1988: </a:t>
            </a:r>
            <a:r>
              <a:rPr lang="en-US" sz="8000" dirty="0" smtClean="0"/>
              <a:t>replaced “may not exceed the maximum punishment prescribed” for the object with “</a:t>
            </a:r>
            <a:r>
              <a:rPr lang="en-US" sz="8000" dirty="0"/>
              <a:t>shall be subject to the same penalties as those prescribed </a:t>
            </a:r>
            <a:r>
              <a:rPr lang="en-US" sz="8000" dirty="0" smtClean="0"/>
              <a:t>for” the object</a:t>
            </a:r>
          </a:p>
          <a:p>
            <a:pPr marL="0" indent="0">
              <a:buNone/>
            </a:pPr>
            <a:endParaRPr lang="en-US" sz="8000" dirty="0"/>
          </a:p>
          <a:p>
            <a:r>
              <a:rPr lang="en-US" sz="8000" dirty="0" smtClean="0"/>
              <a:t>Address </a:t>
            </a:r>
            <a:r>
              <a:rPr lang="en-US" sz="8000" dirty="0"/>
              <a:t>problem identified by dissent in </a:t>
            </a:r>
            <a:r>
              <a:rPr lang="en-US" sz="8000" i="1" dirty="0" err="1" smtClean="0"/>
              <a:t>Bifulco</a:t>
            </a:r>
            <a:r>
              <a:rPr lang="en-US" sz="8000" i="1" dirty="0" smtClean="0"/>
              <a:t>:  </a:t>
            </a:r>
          </a:p>
          <a:p>
            <a:pPr lvl="1"/>
            <a:r>
              <a:rPr lang="en-US" sz="7600" dirty="0" smtClean="0"/>
              <a:t>Under the majority’s holding, low-level </a:t>
            </a:r>
            <a:r>
              <a:rPr lang="en-US" sz="7600" dirty="0"/>
              <a:t>drug sellers </a:t>
            </a:r>
            <a:r>
              <a:rPr lang="en-US" sz="7600" dirty="0" smtClean="0"/>
              <a:t>who “merely peddle the poison” are </a:t>
            </a:r>
            <a:r>
              <a:rPr lang="en-US" sz="7600" dirty="0"/>
              <a:t>charged with substantive offenses </a:t>
            </a:r>
            <a:r>
              <a:rPr lang="en-US" sz="7600" dirty="0" smtClean="0"/>
              <a:t>subject </a:t>
            </a:r>
            <a:r>
              <a:rPr lang="en-US" sz="7600" dirty="0"/>
              <a:t>to </a:t>
            </a:r>
            <a:r>
              <a:rPr lang="en-US" sz="7600" dirty="0" smtClean="0"/>
              <a:t>minimum terms of special parole, </a:t>
            </a:r>
            <a:r>
              <a:rPr lang="en-US" sz="7600" dirty="0"/>
              <a:t>while ringleader who never touched the drugs is charged </a:t>
            </a:r>
            <a:r>
              <a:rPr lang="en-US" sz="7600" dirty="0" smtClean="0"/>
              <a:t>with </a:t>
            </a:r>
            <a:r>
              <a:rPr lang="en-US" sz="7600" dirty="0"/>
              <a:t>conspiracy </a:t>
            </a:r>
            <a:r>
              <a:rPr lang="en-US" sz="7600" dirty="0" smtClean="0"/>
              <a:t>not </a:t>
            </a:r>
            <a:r>
              <a:rPr lang="en-US" sz="7600" dirty="0"/>
              <a:t>subject to a </a:t>
            </a:r>
            <a:r>
              <a:rPr lang="en-US" sz="7600" dirty="0" smtClean="0"/>
              <a:t>minimum term of special parole. </a:t>
            </a:r>
            <a:r>
              <a:rPr lang="en-US" sz="7600" i="1" dirty="0" err="1"/>
              <a:t>Bifulco</a:t>
            </a:r>
            <a:r>
              <a:rPr lang="en-US" sz="7600" dirty="0"/>
              <a:t>, 447 U.S. at 402 (Stevens, J., dissenting)</a:t>
            </a:r>
            <a:endParaRPr lang="en-US" sz="7600" dirty="0" smtClean="0"/>
          </a:p>
          <a:p>
            <a:endParaRPr lang="en-US" sz="8000" dirty="0"/>
          </a:p>
          <a:p>
            <a:r>
              <a:rPr lang="en-US" sz="8000" dirty="0" smtClean="0"/>
              <a:t>To “make </a:t>
            </a:r>
            <a:r>
              <a:rPr lang="en-US" sz="8000" dirty="0"/>
              <a:t>clear that any </a:t>
            </a:r>
            <a:r>
              <a:rPr lang="en-US" sz="8000" dirty="0" smtClean="0"/>
              <a:t>penalty”-- including the new mandatory minimums and supervised release terms of the ADAA of 1986 -- “that </a:t>
            </a:r>
            <a:r>
              <a:rPr lang="en-US" sz="8000" dirty="0"/>
              <a:t>may be imposed for </a:t>
            </a:r>
            <a:r>
              <a:rPr lang="en-US" sz="8000" i="1" dirty="0"/>
              <a:t>a substantive offense </a:t>
            </a:r>
            <a:r>
              <a:rPr lang="en-US" sz="8000" dirty="0"/>
              <a:t>may be imposed for an attempt or conspiracy to commit </a:t>
            </a:r>
            <a:r>
              <a:rPr lang="en-US" sz="8000" i="1" dirty="0"/>
              <a:t>that</a:t>
            </a:r>
            <a:r>
              <a:rPr lang="en-US" sz="8000" dirty="0"/>
              <a:t> offense</a:t>
            </a:r>
            <a:r>
              <a:rPr lang="en-US" sz="8000" dirty="0" smtClean="0"/>
              <a:t>.” 134 </a:t>
            </a:r>
            <a:r>
              <a:rPr lang="en-US" sz="8000" dirty="0"/>
              <a:t>Cong. Rec. S17,360-02, 1988 WL 182529 (Nov. 10, 1988) (statement of Sen. Biden) </a:t>
            </a:r>
            <a:r>
              <a:rPr lang="en-US" sz="8000" dirty="0" smtClean="0"/>
              <a:t>(emphasis added).</a:t>
            </a:r>
          </a:p>
          <a:p>
            <a:pPr marL="0" indent="0">
              <a:buNone/>
            </a:pPr>
            <a:endParaRPr lang="en-US" sz="8000" dirty="0"/>
          </a:p>
          <a:p>
            <a:r>
              <a:rPr lang="en-US" sz="8000" dirty="0"/>
              <a:t>Still only kingpins and managers would be subject to mandatory minimums based on type and </a:t>
            </a:r>
            <a:r>
              <a:rPr lang="en-US" sz="8000" dirty="0" smtClean="0"/>
              <a:t>quantity </a:t>
            </a:r>
            <a:r>
              <a:rPr lang="en-US" sz="8000" dirty="0"/>
              <a:t>they controlled, directed, handled.</a:t>
            </a:r>
          </a:p>
          <a:p>
            <a:r>
              <a:rPr lang="en-US" sz="8000" dirty="0"/>
              <a:t>Did not intend to subject all </a:t>
            </a:r>
            <a:r>
              <a:rPr lang="en-US" sz="8000" dirty="0" smtClean="0"/>
              <a:t>conspirators to </a:t>
            </a:r>
            <a:r>
              <a:rPr lang="en-US" sz="8000" dirty="0"/>
              <a:t>statutory ranges based on the aggregated amount of all drugs controlled, directed or handled by all members of a conspiracy</a:t>
            </a:r>
            <a:r>
              <a:rPr lang="en-US" sz="6800" dirty="0"/>
              <a:t>  </a:t>
            </a:r>
          </a:p>
          <a:p>
            <a:endParaRPr lang="en-US" dirty="0"/>
          </a:p>
          <a:p>
            <a:endParaRPr lang="en-US" dirty="0"/>
          </a:p>
        </p:txBody>
      </p:sp>
    </p:spTree>
    <p:extLst>
      <p:ext uri="{BB962C8B-B14F-4D97-AF65-F5344CB8AC3E}">
        <p14:creationId xmlns:p14="http://schemas.microsoft.com/office/powerpoint/2010/main" val="1244647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5"/>
            <a:ext cx="11204620" cy="1325563"/>
          </a:xfrm>
        </p:spPr>
        <p:txBody>
          <a:bodyPr>
            <a:noAutofit/>
          </a:bodyPr>
          <a:lstStyle/>
          <a:p>
            <a:r>
              <a:rPr lang="en-US" sz="2400" b="1" dirty="0" smtClean="0">
                <a:solidFill>
                  <a:schemeClr val="accent6"/>
                </a:solidFill>
              </a:rPr>
              <a:t>Then, courts of appeals rejected the government’s argument that it must determine the statutory range for each conspirator by aggregating the quantity involved in each object, and instead used guidelines’ “jointly undertaken criminal activity”/Pinkerton </a:t>
            </a:r>
            <a:endParaRPr lang="en-US" sz="2400" b="1" dirty="0">
              <a:solidFill>
                <a:schemeClr val="accent6"/>
              </a:solidFill>
            </a:endParaRPr>
          </a:p>
        </p:txBody>
      </p:sp>
      <p:sp>
        <p:nvSpPr>
          <p:cNvPr id="3" name="Content Placeholder 2"/>
          <p:cNvSpPr>
            <a:spLocks noGrp="1"/>
          </p:cNvSpPr>
          <p:nvPr>
            <p:ph idx="1"/>
          </p:nvPr>
        </p:nvSpPr>
        <p:spPr>
          <a:xfrm>
            <a:off x="528034" y="1690688"/>
            <a:ext cx="11204620" cy="5167311"/>
          </a:xfrm>
        </p:spPr>
        <p:txBody>
          <a:bodyPr>
            <a:noAutofit/>
          </a:bodyPr>
          <a:lstStyle/>
          <a:p>
            <a:pPr marL="0" indent="-114300">
              <a:buNone/>
            </a:pPr>
            <a:r>
              <a:rPr lang="en-US" sz="2000" i="1" dirty="0" smtClean="0">
                <a:cs typeface="Arial" panose="020B0604020202020204" pitchFamily="34" charset="0"/>
              </a:rPr>
              <a:t>See United </a:t>
            </a:r>
            <a:r>
              <a:rPr lang="en-US" sz="2000" i="1" dirty="0">
                <a:cs typeface="Arial" panose="020B0604020202020204" pitchFamily="34" charset="0"/>
              </a:rPr>
              <a:t>States v. Jones</a:t>
            </a:r>
            <a:r>
              <a:rPr lang="en-US" sz="2000" dirty="0">
                <a:cs typeface="Arial" panose="020B0604020202020204" pitchFamily="34" charset="0"/>
              </a:rPr>
              <a:t>, 965 F.2d 1507, 1516-17 (8th Cir. 1992</a:t>
            </a:r>
            <a:r>
              <a:rPr lang="en-US" sz="2000" dirty="0" smtClean="0">
                <a:cs typeface="Arial" panose="020B0604020202020204" pitchFamily="34" charset="0"/>
              </a:rPr>
              <a:t>); </a:t>
            </a:r>
            <a:r>
              <a:rPr lang="en-US" sz="2000" i="1" dirty="0" smtClean="0">
                <a:cs typeface="Arial" panose="020B0604020202020204" pitchFamily="34" charset="0"/>
              </a:rPr>
              <a:t>United </a:t>
            </a:r>
            <a:r>
              <a:rPr lang="en-US" sz="2000" i="1" dirty="0">
                <a:cs typeface="Arial" panose="020B0604020202020204" pitchFamily="34" charset="0"/>
              </a:rPr>
              <a:t>States v. Martinez</a:t>
            </a:r>
            <a:r>
              <a:rPr lang="en-US" sz="2000" dirty="0">
                <a:cs typeface="Arial" panose="020B0604020202020204" pitchFamily="34" charset="0"/>
              </a:rPr>
              <a:t>, 987 F.2d 920, 924 (2d Cir. 1993</a:t>
            </a:r>
            <a:r>
              <a:rPr lang="en-US" sz="2000" dirty="0" smtClean="0">
                <a:cs typeface="Arial" panose="020B0604020202020204" pitchFamily="34" charset="0"/>
              </a:rPr>
              <a:t>); </a:t>
            </a:r>
            <a:r>
              <a:rPr lang="en-US" sz="2000" i="1" dirty="0" smtClean="0">
                <a:cs typeface="Arial" panose="020B0604020202020204" pitchFamily="34" charset="0"/>
              </a:rPr>
              <a:t>United </a:t>
            </a:r>
            <a:r>
              <a:rPr lang="en-US" sz="2000" i="1" dirty="0">
                <a:cs typeface="Arial" panose="020B0604020202020204" pitchFamily="34" charset="0"/>
              </a:rPr>
              <a:t>States v. Becerra</a:t>
            </a:r>
            <a:r>
              <a:rPr lang="en-US" sz="2000" dirty="0">
                <a:cs typeface="Arial" panose="020B0604020202020204" pitchFamily="34" charset="0"/>
              </a:rPr>
              <a:t>, 992 F.2d 960, 967 n.2 (9th Cir. 1993</a:t>
            </a:r>
            <a:r>
              <a:rPr lang="en-US" sz="2000" dirty="0" smtClean="0">
                <a:cs typeface="Arial" panose="020B0604020202020204" pitchFamily="34" charset="0"/>
              </a:rPr>
              <a:t>); </a:t>
            </a:r>
            <a:r>
              <a:rPr lang="en-US" sz="2000" i="1" dirty="0"/>
              <a:t>United States v. Banuelos</a:t>
            </a:r>
            <a:r>
              <a:rPr lang="en-US" sz="2000" dirty="0"/>
              <a:t>, 322 F.3d </a:t>
            </a:r>
            <a:r>
              <a:rPr lang="en-US" sz="2000" dirty="0" smtClean="0"/>
              <a:t>700, 703-04 </a:t>
            </a:r>
            <a:r>
              <a:rPr lang="en-US" sz="2000" dirty="0"/>
              <a:t>(9th Cir. 2003</a:t>
            </a:r>
            <a:r>
              <a:rPr lang="en-US" sz="2000" dirty="0" smtClean="0"/>
              <a:t>); </a:t>
            </a:r>
            <a:r>
              <a:rPr lang="en-US" sz="2000" i="1" dirty="0" smtClean="0">
                <a:cs typeface="Arial" panose="020B0604020202020204" pitchFamily="34" charset="0"/>
              </a:rPr>
              <a:t>United </a:t>
            </a:r>
            <a:r>
              <a:rPr lang="en-US" sz="2000" i="1" dirty="0">
                <a:cs typeface="Arial" panose="020B0604020202020204" pitchFamily="34" charset="0"/>
              </a:rPr>
              <a:t>States v. Young</a:t>
            </a:r>
            <a:r>
              <a:rPr lang="en-US" sz="2000" dirty="0">
                <a:cs typeface="Arial" panose="020B0604020202020204" pitchFamily="34" charset="0"/>
              </a:rPr>
              <a:t>, 997 F.2d 1204, 1210 (7th Cir. 1993</a:t>
            </a:r>
            <a:r>
              <a:rPr lang="en-US" sz="2000" dirty="0" smtClean="0">
                <a:cs typeface="Arial" panose="020B0604020202020204" pitchFamily="34" charset="0"/>
              </a:rPr>
              <a:t>); </a:t>
            </a:r>
            <a:r>
              <a:rPr lang="en-US" sz="2000" i="1" dirty="0" smtClean="0">
                <a:cs typeface="Arial" panose="020B0604020202020204" pitchFamily="34" charset="0"/>
              </a:rPr>
              <a:t>United </a:t>
            </a:r>
            <a:r>
              <a:rPr lang="en-US" sz="2000" i="1" dirty="0">
                <a:cs typeface="Arial" panose="020B0604020202020204" pitchFamily="34" charset="0"/>
              </a:rPr>
              <a:t>States v. Irvin</a:t>
            </a:r>
            <a:r>
              <a:rPr lang="en-US" sz="2000" dirty="0">
                <a:cs typeface="Arial" panose="020B0604020202020204" pitchFamily="34" charset="0"/>
              </a:rPr>
              <a:t>, 2 F.3d 72, 77-78 (4th Cir. 1993</a:t>
            </a:r>
            <a:r>
              <a:rPr lang="en-US" sz="2000" dirty="0" smtClean="0">
                <a:cs typeface="Arial" panose="020B0604020202020204" pitchFamily="34" charset="0"/>
              </a:rPr>
              <a:t>); </a:t>
            </a:r>
            <a:r>
              <a:rPr lang="en-US" sz="2000" i="1" dirty="0" smtClean="0">
                <a:cs typeface="Arial" panose="020B0604020202020204" pitchFamily="34" charset="0"/>
              </a:rPr>
              <a:t>United </a:t>
            </a:r>
            <a:r>
              <a:rPr lang="en-US" sz="2000" i="1" dirty="0">
                <a:cs typeface="Arial" panose="020B0604020202020204" pitchFamily="34" charset="0"/>
              </a:rPr>
              <a:t>States v. Ruiz</a:t>
            </a:r>
            <a:r>
              <a:rPr lang="en-US" sz="2000" dirty="0">
                <a:cs typeface="Arial" panose="020B0604020202020204" pitchFamily="34" charset="0"/>
              </a:rPr>
              <a:t>, 43 F.3d 985, 992 (5th Cir. 1995</a:t>
            </a:r>
            <a:r>
              <a:rPr lang="en-US" sz="2000" dirty="0" smtClean="0">
                <a:cs typeface="Arial" panose="020B0604020202020204" pitchFamily="34" charset="0"/>
              </a:rPr>
              <a:t>); </a:t>
            </a:r>
            <a:r>
              <a:rPr lang="en-US" sz="2000" i="1" dirty="0" smtClean="0">
                <a:cs typeface="Arial" panose="020B0604020202020204" pitchFamily="34" charset="0"/>
              </a:rPr>
              <a:t>United </a:t>
            </a:r>
            <a:r>
              <a:rPr lang="en-US" sz="2000" i="1" dirty="0">
                <a:cs typeface="Arial" panose="020B0604020202020204" pitchFamily="34" charset="0"/>
              </a:rPr>
              <a:t>States v. </a:t>
            </a:r>
            <a:r>
              <a:rPr lang="en-US" sz="2000" i="1" dirty="0" err="1">
                <a:cs typeface="Arial" panose="020B0604020202020204" pitchFamily="34" charset="0"/>
              </a:rPr>
              <a:t>Swiney</a:t>
            </a:r>
            <a:r>
              <a:rPr lang="en-US" sz="2000" dirty="0">
                <a:cs typeface="Arial" panose="020B0604020202020204" pitchFamily="34" charset="0"/>
              </a:rPr>
              <a:t>, 203 F.3d 397, 405-06 (6th Cir. 2000</a:t>
            </a:r>
            <a:r>
              <a:rPr lang="en-US" sz="2000" dirty="0" smtClean="0">
                <a:cs typeface="Arial" panose="020B0604020202020204" pitchFamily="34" charset="0"/>
              </a:rPr>
              <a:t>).</a:t>
            </a:r>
            <a:endParaRPr lang="en-US" sz="2400" dirty="0">
              <a:cs typeface="Arial" panose="020B0604020202020204" pitchFamily="34" charset="0"/>
            </a:endParaRPr>
          </a:p>
          <a:p>
            <a:r>
              <a:rPr lang="en-US" sz="2400" dirty="0" smtClean="0">
                <a:cs typeface="Arial" panose="020B0604020202020204" pitchFamily="34" charset="0"/>
              </a:rPr>
              <a:t>MM </a:t>
            </a:r>
            <a:r>
              <a:rPr lang="en-US" sz="2400" dirty="0">
                <a:cs typeface="Arial" panose="020B0604020202020204" pitchFamily="34" charset="0"/>
              </a:rPr>
              <a:t>not based on quantity involved in “conspiracy as a </a:t>
            </a:r>
            <a:r>
              <a:rPr lang="en-US" sz="2400" dirty="0" smtClean="0">
                <a:cs typeface="Arial" panose="020B0604020202020204" pitchFamily="34" charset="0"/>
              </a:rPr>
              <a:t>whole” but </a:t>
            </a:r>
            <a:r>
              <a:rPr lang="en-US" sz="2400" dirty="0">
                <a:cs typeface="Arial" panose="020B0604020202020204" pitchFamily="34" charset="0"/>
              </a:rPr>
              <a:t>defendant-specific findings </a:t>
            </a:r>
            <a:r>
              <a:rPr lang="en-US" sz="2400" dirty="0" smtClean="0">
                <a:cs typeface="Arial" panose="020B0604020202020204" pitchFamily="34" charset="0"/>
              </a:rPr>
              <a:t>under 1B1.3’s “jointly undertaken criminal activity” standard</a:t>
            </a:r>
            <a:r>
              <a:rPr lang="en-US" sz="2400" dirty="0">
                <a:cs typeface="Arial" panose="020B0604020202020204" pitchFamily="34" charset="0"/>
              </a:rPr>
              <a:t>.  </a:t>
            </a:r>
          </a:p>
          <a:p>
            <a:r>
              <a:rPr lang="en-US" sz="2400" dirty="0">
                <a:cs typeface="Arial" panose="020B0604020202020204" pitchFamily="34" charset="0"/>
              </a:rPr>
              <a:t>Derived from </a:t>
            </a:r>
            <a:r>
              <a:rPr lang="en-US" sz="2400" i="1" dirty="0">
                <a:cs typeface="Arial" panose="020B0604020202020204" pitchFamily="34" charset="0"/>
              </a:rPr>
              <a:t>Pinkerton</a:t>
            </a:r>
            <a:r>
              <a:rPr lang="en-US" sz="2400" dirty="0">
                <a:cs typeface="Arial" panose="020B0604020202020204" pitchFamily="34" charset="0"/>
              </a:rPr>
              <a:t>, </a:t>
            </a:r>
            <a:r>
              <a:rPr lang="en-US" sz="2400" dirty="0" smtClean="0">
                <a:cs typeface="Arial" panose="020B0604020202020204" pitchFamily="34" charset="0"/>
              </a:rPr>
              <a:t>never </a:t>
            </a:r>
            <a:r>
              <a:rPr lang="en-US" sz="2400" dirty="0">
                <a:cs typeface="Arial" panose="020B0604020202020204" pitchFamily="34" charset="0"/>
              </a:rPr>
              <a:t>clearly stated, meaning </a:t>
            </a:r>
            <a:r>
              <a:rPr lang="en-US" sz="2400" dirty="0" smtClean="0">
                <a:cs typeface="Arial" panose="020B0604020202020204" pitchFamily="34" charset="0"/>
              </a:rPr>
              <a:t>obfuscated by language, hidden in pages </a:t>
            </a:r>
            <a:r>
              <a:rPr lang="en-US" sz="2400" dirty="0">
                <a:cs typeface="Arial" panose="020B0604020202020204" pitchFamily="34" charset="0"/>
              </a:rPr>
              <a:t>of </a:t>
            </a:r>
            <a:r>
              <a:rPr lang="en-US" sz="2400" dirty="0" smtClean="0">
                <a:cs typeface="Arial" panose="020B0604020202020204" pitchFamily="34" charset="0"/>
              </a:rPr>
              <a:t>commentary</a:t>
            </a:r>
          </a:p>
          <a:p>
            <a:r>
              <a:rPr lang="en-US" sz="2400" dirty="0" smtClean="0">
                <a:cs typeface="Arial" panose="020B0604020202020204" pitchFamily="34" charset="0"/>
              </a:rPr>
              <a:t>Devolved </a:t>
            </a:r>
            <a:r>
              <a:rPr lang="en-US" sz="2400" dirty="0">
                <a:cs typeface="Arial" panose="020B0604020202020204" pitchFamily="34" charset="0"/>
              </a:rPr>
              <a:t>to “reasonably </a:t>
            </a:r>
            <a:r>
              <a:rPr lang="en-US" sz="2400" dirty="0" smtClean="0">
                <a:cs typeface="Arial" panose="020B0604020202020204" pitchFamily="34" charset="0"/>
              </a:rPr>
              <a:t>foreseeable” -- negligence standard at odds with traditional conspiracy standard – “</a:t>
            </a:r>
            <a:r>
              <a:rPr lang="en-US" sz="2400" dirty="0" smtClean="0"/>
              <a:t>intent </a:t>
            </a:r>
            <a:r>
              <a:rPr lang="en-US" sz="2400" dirty="0"/>
              <a:t>to effectuate the object of the </a:t>
            </a:r>
            <a:r>
              <a:rPr lang="en-US" sz="2400" dirty="0" smtClean="0"/>
              <a:t>conspiracy” with knowledge of the object, i.e., drug type and quantity</a:t>
            </a:r>
          </a:p>
          <a:p>
            <a:r>
              <a:rPr lang="en-US" sz="2400" dirty="0" smtClean="0">
                <a:cs typeface="Arial" panose="020B0604020202020204" pitchFamily="34" charset="0"/>
              </a:rPr>
              <a:t>After </a:t>
            </a:r>
            <a:r>
              <a:rPr lang="en-US" sz="2400" i="1" dirty="0" err="1" smtClean="0">
                <a:cs typeface="Arial" panose="020B0604020202020204" pitchFamily="34" charset="0"/>
              </a:rPr>
              <a:t>Apprendi</a:t>
            </a:r>
            <a:r>
              <a:rPr lang="en-US" sz="2400" dirty="0" smtClean="0">
                <a:cs typeface="Arial" panose="020B0604020202020204" pitchFamily="34" charset="0"/>
              </a:rPr>
              <a:t>, </a:t>
            </a:r>
            <a:r>
              <a:rPr lang="en-US" sz="2400" i="1" dirty="0" smtClean="0">
                <a:cs typeface="Arial" panose="020B0604020202020204" pitchFamily="34" charset="0"/>
              </a:rPr>
              <a:t>Alleyne</a:t>
            </a:r>
            <a:r>
              <a:rPr lang="en-US" sz="2400" dirty="0" smtClean="0">
                <a:cs typeface="Arial" panose="020B0604020202020204" pitchFamily="34" charset="0"/>
              </a:rPr>
              <a:t> and </a:t>
            </a:r>
            <a:r>
              <a:rPr lang="en-US" sz="2400" i="1" dirty="0" err="1" smtClean="0">
                <a:cs typeface="Arial" panose="020B0604020202020204" pitchFamily="34" charset="0"/>
              </a:rPr>
              <a:t>Burrage</a:t>
            </a:r>
            <a:r>
              <a:rPr lang="en-US" sz="2400" dirty="0" smtClean="0">
                <a:cs typeface="Arial" panose="020B0604020202020204" pitchFamily="34" charset="0"/>
              </a:rPr>
              <a:t>, juries charged to make these “individualized” findings, which are not “individualized” at all via “reasonably foreseeable” standard</a:t>
            </a:r>
            <a:endParaRPr lang="en-US" sz="2400" dirty="0">
              <a:cs typeface="Arial" panose="020B0604020202020204" pitchFamily="34" charset="0"/>
            </a:endParaRPr>
          </a:p>
        </p:txBody>
      </p:sp>
    </p:spTree>
    <p:extLst>
      <p:ext uri="{BB962C8B-B14F-4D97-AF65-F5344CB8AC3E}">
        <p14:creationId xmlns:p14="http://schemas.microsoft.com/office/powerpoint/2010/main" val="2605614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1" y="365125"/>
            <a:ext cx="11050073" cy="1325563"/>
          </a:xfrm>
        </p:spPr>
        <p:txBody>
          <a:bodyPr>
            <a:noAutofit/>
          </a:bodyPr>
          <a:lstStyle/>
          <a:p>
            <a:r>
              <a:rPr lang="en-US" sz="3200" dirty="0" smtClean="0">
                <a:solidFill>
                  <a:schemeClr val="accent6"/>
                </a:solidFill>
              </a:rPr>
              <a:t>Is the fundamental problem replacing conspiracy law with 1B1.3/Pinkerton?</a:t>
            </a:r>
            <a:endParaRPr lang="en-US" sz="3200" dirty="0">
              <a:solidFill>
                <a:schemeClr val="accent6"/>
              </a:solidFill>
            </a:endParaRPr>
          </a:p>
        </p:txBody>
      </p:sp>
      <p:sp>
        <p:nvSpPr>
          <p:cNvPr id="3" name="Content Placeholder 2"/>
          <p:cNvSpPr>
            <a:spLocks noGrp="1"/>
          </p:cNvSpPr>
          <p:nvPr>
            <p:ph idx="1"/>
          </p:nvPr>
        </p:nvSpPr>
        <p:spPr>
          <a:xfrm>
            <a:off x="553791" y="1690688"/>
            <a:ext cx="10908406" cy="4980568"/>
          </a:xfrm>
        </p:spPr>
        <p:txBody>
          <a:bodyPr>
            <a:normAutofit fontScale="92500" lnSpcReduction="20000"/>
          </a:bodyPr>
          <a:lstStyle/>
          <a:p>
            <a:pPr marL="0" indent="0">
              <a:buNone/>
            </a:pPr>
            <a:r>
              <a:rPr lang="en-US" i="1" dirty="0"/>
              <a:t>United States v. Jauregui</a:t>
            </a:r>
            <a:r>
              <a:rPr lang="en-US" dirty="0"/>
              <a:t>, 918 </a:t>
            </a:r>
            <a:r>
              <a:rPr lang="en-US" dirty="0" smtClean="0"/>
              <a:t>F.3d 1050 (</a:t>
            </a:r>
            <a:r>
              <a:rPr lang="en-US" dirty="0"/>
              <a:t>9th Cir. 2019) </a:t>
            </a:r>
            <a:endParaRPr lang="en-US" dirty="0" smtClean="0"/>
          </a:p>
          <a:p>
            <a:r>
              <a:rPr lang="en-US" dirty="0" smtClean="0"/>
              <a:t>Indictment charged “conspiracy to import [an unstated quantity] of methamphetamine.”  </a:t>
            </a:r>
          </a:p>
          <a:p>
            <a:r>
              <a:rPr lang="en-US" dirty="0"/>
              <a:t>D pled guilty </a:t>
            </a:r>
            <a:r>
              <a:rPr lang="en-US" dirty="0" smtClean="0"/>
              <a:t>to that charge </a:t>
            </a:r>
          </a:p>
          <a:p>
            <a:r>
              <a:rPr lang="en-US" dirty="0"/>
              <a:t>Sentenced to 71 </a:t>
            </a:r>
            <a:r>
              <a:rPr lang="en-US" dirty="0" smtClean="0"/>
              <a:t>months, challenged only sentence</a:t>
            </a:r>
          </a:p>
          <a:p>
            <a:r>
              <a:rPr lang="en-US" dirty="0" smtClean="0"/>
              <a:t>Majority (</a:t>
            </a:r>
            <a:r>
              <a:rPr lang="en-US" dirty="0" err="1" smtClean="0"/>
              <a:t>Berzon</a:t>
            </a:r>
            <a:r>
              <a:rPr lang="en-US" dirty="0" smtClean="0"/>
              <a:t>, J.) says did not plead guilty to </a:t>
            </a:r>
            <a:r>
              <a:rPr lang="en-US" u="sng" dirty="0" smtClean="0"/>
              <a:t>meth</a:t>
            </a:r>
            <a:r>
              <a:rPr lang="en-US" dirty="0" smtClean="0"/>
              <a:t> conspiracy because:</a:t>
            </a:r>
          </a:p>
          <a:p>
            <a:pPr lvl="1"/>
            <a:r>
              <a:rPr lang="en-US" dirty="0" smtClean="0"/>
              <a:t>Type not essential element under CTA9 law (but </a:t>
            </a:r>
            <a:r>
              <a:rPr lang="en-US" i="1" dirty="0" smtClean="0"/>
              <a:t>must</a:t>
            </a:r>
            <a:r>
              <a:rPr lang="en-US" dirty="0" smtClean="0"/>
              <a:t> be if 841(b)(1)(A) or (B))</a:t>
            </a:r>
          </a:p>
          <a:p>
            <a:pPr lvl="1"/>
            <a:r>
              <a:rPr lang="en-US" dirty="0"/>
              <a:t>D</a:t>
            </a:r>
            <a:r>
              <a:rPr lang="en-US" dirty="0" smtClean="0"/>
              <a:t>issent suggests can’t constructively amend indictment even with D’s consent</a:t>
            </a:r>
          </a:p>
          <a:p>
            <a:r>
              <a:rPr lang="en-US" dirty="0" smtClean="0"/>
              <a:t>Maj. looks to plea colloquy:  Defense counsel stated D agreed to import “a controlled substance” (marijuana) but it was “reasonably foreseeable” it may be meth.  </a:t>
            </a:r>
          </a:p>
          <a:p>
            <a:r>
              <a:rPr lang="en-US" dirty="0" smtClean="0"/>
              <a:t>Convinced judge to accept plea </a:t>
            </a:r>
            <a:r>
              <a:rPr lang="en-US" dirty="0"/>
              <a:t>“under the </a:t>
            </a:r>
            <a:r>
              <a:rPr lang="en-US" i="1" dirty="0"/>
              <a:t>Pinkerton</a:t>
            </a:r>
            <a:r>
              <a:rPr lang="en-US" dirty="0"/>
              <a:t> </a:t>
            </a:r>
            <a:r>
              <a:rPr lang="en-US" dirty="0" smtClean="0"/>
              <a:t>case,” even though D believed he was agreeing to import marijuana, it was “reasonably foreseeable” </a:t>
            </a:r>
            <a:r>
              <a:rPr lang="en-US" dirty="0"/>
              <a:t>it may be </a:t>
            </a:r>
            <a:r>
              <a:rPr lang="en-US" dirty="0" smtClean="0"/>
              <a:t>meth</a:t>
            </a:r>
          </a:p>
        </p:txBody>
      </p:sp>
    </p:spTree>
    <p:extLst>
      <p:ext uri="{BB962C8B-B14F-4D97-AF65-F5344CB8AC3E}">
        <p14:creationId xmlns:p14="http://schemas.microsoft.com/office/powerpoint/2010/main" val="2491163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Majority reversed sentence</a:t>
            </a:r>
            <a:endParaRPr lang="en-US" dirty="0">
              <a:solidFill>
                <a:schemeClr val="accent6"/>
              </a:solidFill>
            </a:endParaRPr>
          </a:p>
        </p:txBody>
      </p:sp>
      <p:sp>
        <p:nvSpPr>
          <p:cNvPr id="3" name="Content Placeholder 2"/>
          <p:cNvSpPr>
            <a:spLocks noGrp="1"/>
          </p:cNvSpPr>
          <p:nvPr>
            <p:ph idx="1"/>
          </p:nvPr>
        </p:nvSpPr>
        <p:spPr>
          <a:xfrm>
            <a:off x="838200" y="1690688"/>
            <a:ext cx="10515600" cy="4486275"/>
          </a:xfrm>
        </p:spPr>
        <p:txBody>
          <a:bodyPr>
            <a:normAutofit/>
          </a:bodyPr>
          <a:lstStyle/>
          <a:p>
            <a:r>
              <a:rPr lang="en-US" dirty="0"/>
              <a:t>Majority op. </a:t>
            </a:r>
            <a:r>
              <a:rPr lang="en-US" dirty="0" smtClean="0"/>
              <a:t>reversed the sentence -- but says in her concurrence he could not be convicted of conspiracy</a:t>
            </a:r>
          </a:p>
          <a:p>
            <a:pPr marL="0" indent="0">
              <a:buNone/>
            </a:pPr>
            <a:endParaRPr lang="en-US" dirty="0"/>
          </a:p>
          <a:p>
            <a:r>
              <a:rPr lang="en-US" dirty="0" smtClean="0"/>
              <a:t>D admitted meth was reasonably foreseeable (under 9th Circuit’s confused adaptation of 1B1.3/Pinkerton)</a:t>
            </a:r>
          </a:p>
          <a:p>
            <a:endParaRPr lang="en-US" dirty="0"/>
          </a:p>
          <a:p>
            <a:r>
              <a:rPr lang="en-US" dirty="0" smtClean="0"/>
              <a:t>But did not admit the existence of a conspiracy to import meth.</a:t>
            </a:r>
          </a:p>
          <a:p>
            <a:pPr marL="0" indent="0">
              <a:buNone/>
            </a:pPr>
            <a:endParaRPr lang="en-US" dirty="0"/>
          </a:p>
        </p:txBody>
      </p:sp>
    </p:spTree>
    <p:extLst>
      <p:ext uri="{BB962C8B-B14F-4D97-AF65-F5344CB8AC3E}">
        <p14:creationId xmlns:p14="http://schemas.microsoft.com/office/powerpoint/2010/main" val="149027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2" y="365125"/>
            <a:ext cx="11062952" cy="1325563"/>
          </a:xfrm>
        </p:spPr>
        <p:txBody>
          <a:bodyPr/>
          <a:lstStyle/>
          <a:p>
            <a:r>
              <a:rPr lang="en-US" dirty="0" smtClean="0">
                <a:solidFill>
                  <a:schemeClr val="accent1">
                    <a:lumMod val="75000"/>
                  </a:schemeClr>
                </a:solidFill>
              </a:rPr>
              <a:t>924(a)(2) &amp; 922(g)</a:t>
            </a:r>
            <a:endParaRPr lang="en-US" dirty="0">
              <a:solidFill>
                <a:schemeClr val="accent1">
                  <a:lumMod val="75000"/>
                </a:schemeClr>
              </a:solidFill>
            </a:endParaRPr>
          </a:p>
        </p:txBody>
      </p:sp>
      <p:sp>
        <p:nvSpPr>
          <p:cNvPr id="3" name="Content Placeholder 2"/>
          <p:cNvSpPr>
            <a:spLocks noGrp="1"/>
          </p:cNvSpPr>
          <p:nvPr>
            <p:ph idx="1"/>
          </p:nvPr>
        </p:nvSpPr>
        <p:spPr>
          <a:xfrm>
            <a:off x="553792" y="1584101"/>
            <a:ext cx="10800008" cy="4778062"/>
          </a:xfrm>
        </p:spPr>
        <p:txBody>
          <a:bodyPr>
            <a:normAutofit fontScale="92500" lnSpcReduction="20000"/>
          </a:bodyPr>
          <a:lstStyle/>
          <a:p>
            <a:pPr marL="0" indent="0">
              <a:buNone/>
            </a:pPr>
            <a:r>
              <a:rPr lang="en-US" dirty="0" smtClean="0"/>
              <a:t>924(a)(2) provides the penalty:  “Whoever </a:t>
            </a:r>
            <a:r>
              <a:rPr lang="en-US" u="sng" dirty="0"/>
              <a:t>knowingly</a:t>
            </a:r>
            <a:r>
              <a:rPr lang="en-US" dirty="0"/>
              <a:t> violates subsection (a)(6), (d), (g), (h), (</a:t>
            </a:r>
            <a:r>
              <a:rPr lang="en-US" dirty="0" err="1"/>
              <a:t>i</a:t>
            </a:r>
            <a:r>
              <a:rPr lang="en-US" dirty="0"/>
              <a:t>), (j), or (o) of section 922 shall be fined as provided in this title, imprisoned not more than 10 years, or both</a:t>
            </a:r>
            <a:r>
              <a:rPr lang="en-US" dirty="0" smtClean="0"/>
              <a:t>.”</a:t>
            </a:r>
          </a:p>
          <a:p>
            <a:pPr marL="0" indent="0">
              <a:buNone/>
            </a:pPr>
            <a:endParaRPr lang="en-US" dirty="0"/>
          </a:p>
          <a:p>
            <a:pPr marL="0" indent="0">
              <a:buNone/>
            </a:pPr>
            <a:r>
              <a:rPr lang="en-US" dirty="0" smtClean="0"/>
              <a:t>922(g) describes the acts: “</a:t>
            </a:r>
            <a:r>
              <a:rPr lang="en-US" dirty="0"/>
              <a:t>It shall be unlawful for any person--</a:t>
            </a:r>
          </a:p>
          <a:p>
            <a:pPr marL="457200" lvl="1" indent="0">
              <a:buNone/>
            </a:pPr>
            <a:r>
              <a:rPr lang="en-US" sz="2800" dirty="0" smtClean="0"/>
              <a:t>(</a:t>
            </a:r>
            <a:r>
              <a:rPr lang="en-US" sz="2800" dirty="0"/>
              <a:t>1) who has been convicted in any court of, a crime punishable by imprisonment for a term exceeding one </a:t>
            </a:r>
            <a:r>
              <a:rPr lang="en-US" sz="2800" dirty="0" smtClean="0"/>
              <a:t>year [or] …</a:t>
            </a:r>
            <a:endParaRPr lang="en-US" sz="2800" dirty="0"/>
          </a:p>
          <a:p>
            <a:pPr marL="457200" lvl="1" indent="0">
              <a:buNone/>
            </a:pPr>
            <a:r>
              <a:rPr lang="en-US" sz="2800" dirty="0" smtClean="0"/>
              <a:t>(</a:t>
            </a:r>
            <a:r>
              <a:rPr lang="en-US" sz="2800" dirty="0"/>
              <a:t>5) who, being an alien--</a:t>
            </a:r>
          </a:p>
          <a:p>
            <a:pPr marL="914400" lvl="2" indent="0">
              <a:buNone/>
            </a:pPr>
            <a:r>
              <a:rPr lang="en-US" sz="2800" dirty="0"/>
              <a:t>(A) is illegally or unlawfully in the United </a:t>
            </a:r>
            <a:r>
              <a:rPr lang="en-US" sz="2800" dirty="0" smtClean="0"/>
              <a:t>States …</a:t>
            </a:r>
          </a:p>
          <a:p>
            <a:pPr marL="0" indent="0">
              <a:buNone/>
            </a:pPr>
            <a:endParaRPr lang="en-US" dirty="0" smtClean="0"/>
          </a:p>
          <a:p>
            <a:pPr marL="0" indent="0">
              <a:buNone/>
            </a:pPr>
            <a:r>
              <a:rPr lang="en-US" dirty="0" smtClean="0"/>
              <a:t>to </a:t>
            </a:r>
            <a:r>
              <a:rPr lang="en-US" dirty="0"/>
              <a:t>ship or transport in interstate or foreign commerce, or possess in or affecting commerce, any firearm or ammunition; or to receive any firearm or ammunition which has been shipped or transported in interstate or foreign commerce.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9795557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365125"/>
            <a:ext cx="10671220" cy="1325563"/>
          </a:xfrm>
        </p:spPr>
        <p:txBody>
          <a:bodyPr/>
          <a:lstStyle/>
          <a:p>
            <a:r>
              <a:rPr lang="en-US" i="1" dirty="0">
                <a:solidFill>
                  <a:schemeClr val="accent6"/>
                </a:solidFill>
              </a:rPr>
              <a:t>Jauregui</a:t>
            </a:r>
            <a:r>
              <a:rPr lang="en-US" dirty="0">
                <a:solidFill>
                  <a:schemeClr val="accent6"/>
                </a:solidFill>
              </a:rPr>
              <a:t>, at 1060-64 (</a:t>
            </a:r>
            <a:r>
              <a:rPr lang="en-US" dirty="0" err="1">
                <a:solidFill>
                  <a:schemeClr val="accent6"/>
                </a:solidFill>
              </a:rPr>
              <a:t>Berzon</a:t>
            </a:r>
            <a:r>
              <a:rPr lang="en-US" dirty="0">
                <a:solidFill>
                  <a:schemeClr val="accent6"/>
                </a:solidFill>
              </a:rPr>
              <a:t>, J., concurring</a:t>
            </a:r>
            <a:r>
              <a:rPr lang="en-US" dirty="0" smtClean="0">
                <a:solidFill>
                  <a:schemeClr val="accent6"/>
                </a:solidFill>
              </a:rPr>
              <a:t>)</a:t>
            </a:r>
            <a:endParaRPr lang="en-US" dirty="0">
              <a:solidFill>
                <a:schemeClr val="accent6"/>
              </a:solidFill>
            </a:endParaRPr>
          </a:p>
        </p:txBody>
      </p:sp>
      <p:sp>
        <p:nvSpPr>
          <p:cNvPr id="3" name="Content Placeholder 2"/>
          <p:cNvSpPr>
            <a:spLocks noGrp="1"/>
          </p:cNvSpPr>
          <p:nvPr>
            <p:ph idx="1"/>
          </p:nvPr>
        </p:nvSpPr>
        <p:spPr>
          <a:xfrm>
            <a:off x="682580" y="1690687"/>
            <a:ext cx="10671220" cy="4486275"/>
          </a:xfrm>
        </p:spPr>
        <p:txBody>
          <a:bodyPr>
            <a:normAutofit/>
          </a:bodyPr>
          <a:lstStyle/>
          <a:p>
            <a:r>
              <a:rPr lang="en-US" dirty="0" smtClean="0"/>
              <a:t>Conspiracy:  “basic intent to agree” to the conspiracy charged + specific intent “to effectuate the object”</a:t>
            </a:r>
          </a:p>
          <a:p>
            <a:pPr marL="0" indent="0">
              <a:buNone/>
            </a:pPr>
            <a:endParaRPr lang="en-US" dirty="0" smtClean="0"/>
          </a:p>
          <a:p>
            <a:r>
              <a:rPr lang="en-US" dirty="0" smtClean="0"/>
              <a:t>In contrast, under </a:t>
            </a:r>
            <a:r>
              <a:rPr lang="en-US" i="1" dirty="0" smtClean="0"/>
              <a:t>Pinkerton</a:t>
            </a:r>
            <a:r>
              <a:rPr lang="en-US" dirty="0" smtClean="0"/>
              <a:t>, can be “criminally </a:t>
            </a:r>
            <a:r>
              <a:rPr lang="en-US" dirty="0"/>
              <a:t>liable for the </a:t>
            </a:r>
            <a:r>
              <a:rPr lang="en-US" i="1" dirty="0"/>
              <a:t>substantive</a:t>
            </a:r>
            <a:r>
              <a:rPr lang="en-US" dirty="0"/>
              <a:t> offenses committed by a co-conspirator when they are reasonably foreseeable </a:t>
            </a:r>
            <a:r>
              <a:rPr lang="en-US" dirty="0" smtClean="0"/>
              <a:t>and </a:t>
            </a:r>
            <a:r>
              <a:rPr lang="en-US" dirty="0"/>
              <a:t>committed in furtherance of the </a:t>
            </a:r>
            <a:r>
              <a:rPr lang="en-US" dirty="0" smtClean="0"/>
              <a:t>conspiracy” </a:t>
            </a:r>
          </a:p>
          <a:p>
            <a:pPr marL="0" indent="0">
              <a:buNone/>
            </a:pPr>
            <a:endParaRPr lang="en-US" dirty="0"/>
          </a:p>
        </p:txBody>
      </p:sp>
    </p:spTree>
    <p:extLst>
      <p:ext uri="{BB962C8B-B14F-4D97-AF65-F5344CB8AC3E}">
        <p14:creationId xmlns:p14="http://schemas.microsoft.com/office/powerpoint/2010/main" val="3789316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365125"/>
            <a:ext cx="10632583" cy="1325563"/>
          </a:xfrm>
        </p:spPr>
        <p:txBody>
          <a:bodyPr>
            <a:normAutofit/>
          </a:bodyPr>
          <a:lstStyle/>
          <a:p>
            <a:r>
              <a:rPr lang="en-US" sz="3600" dirty="0" smtClean="0">
                <a:solidFill>
                  <a:schemeClr val="accent6"/>
                </a:solidFill>
              </a:rPr>
              <a:t>Ninth Circuit has “muddied the waters” by applying guidelines’ </a:t>
            </a:r>
            <a:r>
              <a:rPr lang="en-US" sz="3600" i="1" dirty="0" smtClean="0">
                <a:solidFill>
                  <a:schemeClr val="accent6"/>
                </a:solidFill>
              </a:rPr>
              <a:t>Pinkerton</a:t>
            </a:r>
            <a:r>
              <a:rPr lang="en-US" sz="3600" dirty="0" smtClean="0">
                <a:solidFill>
                  <a:schemeClr val="accent6"/>
                </a:solidFill>
              </a:rPr>
              <a:t> standard to the conspiracy statute.</a:t>
            </a:r>
            <a:endParaRPr lang="en-US" sz="3600" dirty="0">
              <a:solidFill>
                <a:schemeClr val="accent6"/>
              </a:solidFill>
            </a:endParaRPr>
          </a:p>
        </p:txBody>
      </p:sp>
      <p:sp>
        <p:nvSpPr>
          <p:cNvPr id="3" name="Content Placeholder 2"/>
          <p:cNvSpPr>
            <a:spLocks noGrp="1"/>
          </p:cNvSpPr>
          <p:nvPr>
            <p:ph idx="1"/>
          </p:nvPr>
        </p:nvSpPr>
        <p:spPr>
          <a:xfrm>
            <a:off x="721217" y="1825625"/>
            <a:ext cx="10766738" cy="4794116"/>
          </a:xfrm>
        </p:spPr>
        <p:txBody>
          <a:bodyPr>
            <a:normAutofit lnSpcReduction="10000"/>
          </a:bodyPr>
          <a:lstStyle/>
          <a:p>
            <a:r>
              <a:rPr lang="en-US" dirty="0" smtClean="0"/>
              <a:t>Ninth Circuit says type and quantity for statutory range must be </a:t>
            </a:r>
            <a:r>
              <a:rPr lang="en-US" u="sng" dirty="0" smtClean="0"/>
              <a:t>either</a:t>
            </a:r>
            <a:r>
              <a:rPr lang="en-US" dirty="0" smtClean="0"/>
              <a:t> “within the scope of the defendant’s agreement with his coconspirators” </a:t>
            </a:r>
            <a:r>
              <a:rPr lang="en-US" u="sng" dirty="0" smtClean="0"/>
              <a:t>or</a:t>
            </a:r>
            <a:r>
              <a:rPr lang="en-US" dirty="0" smtClean="0"/>
              <a:t> “reasonably foreseeable.” </a:t>
            </a:r>
            <a:r>
              <a:rPr lang="en-US" i="1" dirty="0"/>
              <a:t>Becerra </a:t>
            </a:r>
            <a:r>
              <a:rPr lang="en-US" dirty="0"/>
              <a:t>(1993</a:t>
            </a:r>
            <a:r>
              <a:rPr lang="en-US" dirty="0" smtClean="0"/>
              <a:t>); </a:t>
            </a:r>
            <a:r>
              <a:rPr lang="en-US" i="1" dirty="0"/>
              <a:t>Banuelos </a:t>
            </a:r>
            <a:r>
              <a:rPr lang="en-US" dirty="0"/>
              <a:t>(2003</a:t>
            </a:r>
            <a:r>
              <a:rPr lang="en-US" dirty="0" smtClean="0"/>
              <a:t>) </a:t>
            </a:r>
          </a:p>
          <a:p>
            <a:r>
              <a:rPr lang="en-US" dirty="0" smtClean="0"/>
              <a:t>“erroneously </a:t>
            </a:r>
            <a:r>
              <a:rPr lang="en-US" dirty="0"/>
              <a:t>imported the </a:t>
            </a:r>
            <a:r>
              <a:rPr lang="en-US" dirty="0" smtClean="0"/>
              <a:t>[1991] Guidelines </a:t>
            </a:r>
            <a:r>
              <a:rPr lang="en-US" dirty="0"/>
              <a:t>standards </a:t>
            </a:r>
            <a:r>
              <a:rPr lang="en-US" dirty="0" smtClean="0"/>
              <a:t>for </a:t>
            </a:r>
            <a:r>
              <a:rPr lang="en-US" dirty="0"/>
              <a:t>determining related substantive conduct into the standards for conviction for conspiracy under the federal drug </a:t>
            </a:r>
            <a:r>
              <a:rPr lang="en-US" dirty="0" smtClean="0"/>
              <a:t>statutes.” </a:t>
            </a:r>
          </a:p>
          <a:p>
            <a:r>
              <a:rPr lang="en-US" dirty="0" smtClean="0"/>
              <a:t>“unwittingly </a:t>
            </a:r>
            <a:r>
              <a:rPr lang="en-US" dirty="0"/>
              <a:t>imported the test for </a:t>
            </a:r>
            <a:r>
              <a:rPr lang="en-US" i="1" dirty="0"/>
              <a:t>Pinkerton</a:t>
            </a:r>
            <a:r>
              <a:rPr lang="en-US" dirty="0"/>
              <a:t> liability for substantive crimes in furtherance of a conspiracy into the determination of whether a defendant can be held liable for the crime of conspiracy itself, thereby conflating liability for the crime of conspiracy and for substantive crimes committed by the conspiracy.</a:t>
            </a:r>
            <a:r>
              <a:rPr lang="en-US" dirty="0" smtClean="0"/>
              <a:t>”  </a:t>
            </a:r>
            <a:r>
              <a:rPr lang="en-US" i="1" dirty="0" smtClean="0"/>
              <a:t>Id</a:t>
            </a:r>
            <a:r>
              <a:rPr lang="en-US" dirty="0" smtClean="0"/>
              <a:t>. at 1062.</a:t>
            </a:r>
          </a:p>
        </p:txBody>
      </p:sp>
    </p:spTree>
    <p:extLst>
      <p:ext uri="{BB962C8B-B14F-4D97-AF65-F5344CB8AC3E}">
        <p14:creationId xmlns:p14="http://schemas.microsoft.com/office/powerpoint/2010/main" val="4029902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Really Two Problems</a:t>
            </a:r>
            <a:endParaRPr lang="en-US" dirty="0">
              <a:solidFill>
                <a:schemeClr val="accent6"/>
              </a:solidFill>
            </a:endParaRPr>
          </a:p>
        </p:txBody>
      </p:sp>
      <p:sp>
        <p:nvSpPr>
          <p:cNvPr id="3" name="Content Placeholder 2"/>
          <p:cNvSpPr>
            <a:spLocks noGrp="1"/>
          </p:cNvSpPr>
          <p:nvPr>
            <p:ph idx="1"/>
          </p:nvPr>
        </p:nvSpPr>
        <p:spPr/>
        <p:txBody>
          <a:bodyPr/>
          <a:lstStyle/>
          <a:p>
            <a:pPr marL="0" indent="0">
              <a:buNone/>
            </a:pPr>
            <a:r>
              <a:rPr lang="en-US" dirty="0" smtClean="0"/>
              <a:t>(1) Using reasonably </a:t>
            </a:r>
            <a:r>
              <a:rPr lang="en-US" dirty="0"/>
              <a:t>foreseeable </a:t>
            </a:r>
            <a:r>
              <a:rPr lang="en-US" dirty="0" smtClean="0"/>
              <a:t>from </a:t>
            </a:r>
            <a:r>
              <a:rPr lang="en-US" i="1" dirty="0" smtClean="0"/>
              <a:t>Pinkerton</a:t>
            </a:r>
            <a:r>
              <a:rPr lang="en-US" dirty="0" smtClean="0"/>
              <a:t> rather than knowledge from conspiracy law </a:t>
            </a:r>
          </a:p>
          <a:p>
            <a:pPr marL="0" indent="0">
              <a:buNone/>
            </a:pPr>
            <a:r>
              <a:rPr lang="en-US" dirty="0" smtClean="0"/>
              <a:t>	</a:t>
            </a:r>
            <a:r>
              <a:rPr lang="en-US" dirty="0" err="1" smtClean="0"/>
              <a:t>Berzon</a:t>
            </a:r>
            <a:r>
              <a:rPr lang="en-US" dirty="0" smtClean="0"/>
              <a:t> says this is the problem</a:t>
            </a:r>
          </a:p>
          <a:p>
            <a:endParaRPr lang="en-US" dirty="0"/>
          </a:p>
          <a:p>
            <a:pPr marL="0" indent="0">
              <a:buNone/>
            </a:pPr>
            <a:r>
              <a:rPr lang="en-US" dirty="0" smtClean="0"/>
              <a:t>(</a:t>
            </a:r>
            <a:r>
              <a:rPr lang="en-US" dirty="0"/>
              <a:t>2) </a:t>
            </a:r>
            <a:r>
              <a:rPr lang="en-US" dirty="0" smtClean="0"/>
              <a:t>Under 1B1.3 after 1991 and </a:t>
            </a:r>
            <a:r>
              <a:rPr lang="en-US" dirty="0"/>
              <a:t>Pinkerton </a:t>
            </a:r>
            <a:r>
              <a:rPr lang="en-US" dirty="0" smtClean="0"/>
              <a:t>itself, </a:t>
            </a:r>
            <a:r>
              <a:rPr lang="en-US" dirty="0"/>
              <a:t>it is not </a:t>
            </a:r>
            <a:r>
              <a:rPr lang="en-US" i="1" dirty="0"/>
              <a:t>either</a:t>
            </a:r>
            <a:r>
              <a:rPr lang="en-US" dirty="0"/>
              <a:t> within scope </a:t>
            </a:r>
            <a:r>
              <a:rPr lang="en-US" i="1" dirty="0"/>
              <a:t>or</a:t>
            </a:r>
            <a:r>
              <a:rPr lang="en-US" dirty="0"/>
              <a:t> reasonably </a:t>
            </a:r>
            <a:r>
              <a:rPr lang="en-US" dirty="0" smtClean="0"/>
              <a:t>foreseeable, </a:t>
            </a:r>
            <a:r>
              <a:rPr lang="en-US" dirty="0"/>
              <a:t>but </a:t>
            </a:r>
            <a:r>
              <a:rPr lang="en-US" dirty="0" smtClean="0"/>
              <a:t>all three:  within scope + </a:t>
            </a:r>
            <a:r>
              <a:rPr lang="en-US" dirty="0"/>
              <a:t>reasonably foreseeable </a:t>
            </a:r>
            <a:r>
              <a:rPr lang="en-US" dirty="0" smtClean="0"/>
              <a:t>+ in furtherance </a:t>
            </a:r>
          </a:p>
          <a:p>
            <a:pPr marL="0" indent="0">
              <a:buNone/>
            </a:pPr>
            <a:r>
              <a:rPr lang="en-US" dirty="0"/>
              <a:t>	</a:t>
            </a:r>
            <a:r>
              <a:rPr lang="en-US" dirty="0" err="1" smtClean="0"/>
              <a:t>Berzon</a:t>
            </a:r>
            <a:r>
              <a:rPr lang="en-US" dirty="0" smtClean="0"/>
              <a:t> does not acknowledge this problem</a:t>
            </a:r>
            <a:endParaRPr lang="en-US" dirty="0"/>
          </a:p>
          <a:p>
            <a:endParaRPr lang="en-US" dirty="0"/>
          </a:p>
        </p:txBody>
      </p:sp>
    </p:spTree>
    <p:extLst>
      <p:ext uri="{BB962C8B-B14F-4D97-AF65-F5344CB8AC3E}">
        <p14:creationId xmlns:p14="http://schemas.microsoft.com/office/powerpoint/2010/main" val="1188184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1" y="365125"/>
            <a:ext cx="10869769" cy="1566706"/>
          </a:xfrm>
        </p:spPr>
        <p:txBody>
          <a:bodyPr/>
          <a:lstStyle/>
          <a:p>
            <a:r>
              <a:rPr lang="en-US" dirty="0" smtClean="0">
                <a:solidFill>
                  <a:schemeClr val="accent6"/>
                </a:solidFill>
              </a:rPr>
              <a:t>Applying traditional conspiracy law</a:t>
            </a:r>
            <a:endParaRPr lang="en-US" dirty="0">
              <a:solidFill>
                <a:schemeClr val="accent6"/>
              </a:solidFill>
            </a:endParaRPr>
          </a:p>
        </p:txBody>
      </p:sp>
      <p:sp>
        <p:nvSpPr>
          <p:cNvPr id="3" name="Content Placeholder 2"/>
          <p:cNvSpPr>
            <a:spLocks noGrp="1"/>
          </p:cNvSpPr>
          <p:nvPr>
            <p:ph idx="1"/>
          </p:nvPr>
        </p:nvSpPr>
        <p:spPr>
          <a:xfrm>
            <a:off x="669701" y="1790163"/>
            <a:ext cx="10684099" cy="4386800"/>
          </a:xfrm>
        </p:spPr>
        <p:txBody>
          <a:bodyPr>
            <a:normAutofit/>
          </a:bodyPr>
          <a:lstStyle/>
          <a:p>
            <a:pPr marL="0" indent="0">
              <a:buNone/>
            </a:pPr>
            <a:r>
              <a:rPr lang="en-US" dirty="0" smtClean="0"/>
              <a:t>“That </a:t>
            </a:r>
            <a:r>
              <a:rPr lang="en-US" dirty="0"/>
              <a:t>Jauregui admitted that </a:t>
            </a:r>
            <a:r>
              <a:rPr lang="en-US" dirty="0" smtClean="0"/>
              <a:t>‘it </a:t>
            </a:r>
            <a:r>
              <a:rPr lang="en-US" dirty="0"/>
              <a:t>was </a:t>
            </a:r>
            <a:r>
              <a:rPr lang="en-US" i="1" dirty="0"/>
              <a:t>reasonably foreseeable</a:t>
            </a:r>
            <a:r>
              <a:rPr lang="en-US" dirty="0"/>
              <a:t> that the controlled substance may be </a:t>
            </a:r>
            <a:r>
              <a:rPr lang="en-US" dirty="0" smtClean="0"/>
              <a:t>methamphetamine’ </a:t>
            </a:r>
            <a:r>
              <a:rPr lang="en-US" dirty="0"/>
              <a:t>would not, under traditional conspiracy law, establish that he </a:t>
            </a:r>
            <a:r>
              <a:rPr lang="en-US" u="sng" dirty="0"/>
              <a:t>knowingly</a:t>
            </a:r>
            <a:r>
              <a:rPr lang="en-US" dirty="0"/>
              <a:t> joined a conspiracy whose </a:t>
            </a:r>
            <a:r>
              <a:rPr lang="en-US" u="sng" dirty="0"/>
              <a:t>object</a:t>
            </a:r>
            <a:r>
              <a:rPr lang="en-US" dirty="0"/>
              <a:t> was importing methamphetamine. Although Jauregui’s lack of awareness regarding his coconspirators’ involvement of methamphetamine may have been </a:t>
            </a:r>
            <a:r>
              <a:rPr lang="en-US" u="sng" dirty="0"/>
              <a:t>negligent</a:t>
            </a:r>
            <a:r>
              <a:rPr lang="en-US" dirty="0"/>
              <a:t>, </a:t>
            </a:r>
            <a:r>
              <a:rPr lang="en-US" dirty="0" smtClean="0"/>
              <a:t>‘[</a:t>
            </a:r>
            <a:r>
              <a:rPr lang="en-US" dirty="0"/>
              <a:t>o]ne cannot negligently enter into a conspiracy</a:t>
            </a:r>
            <a:r>
              <a:rPr lang="en-US" dirty="0" smtClean="0"/>
              <a:t>.’”  </a:t>
            </a:r>
          </a:p>
          <a:p>
            <a:pPr marL="0" indent="0">
              <a:buNone/>
            </a:pPr>
            <a:endParaRPr lang="en-US" i="1" dirty="0" smtClean="0"/>
          </a:p>
          <a:p>
            <a:pPr marL="0" indent="0">
              <a:buNone/>
            </a:pPr>
            <a:r>
              <a:rPr lang="en-US" i="1" dirty="0" smtClean="0"/>
              <a:t>Id. </a:t>
            </a:r>
            <a:r>
              <a:rPr lang="en-US" dirty="0" smtClean="0"/>
              <a:t>at 1063 (quoting </a:t>
            </a:r>
            <a:r>
              <a:rPr lang="en-US" i="1" dirty="0"/>
              <a:t>United States v. </a:t>
            </a:r>
            <a:r>
              <a:rPr lang="en-US" i="1" dirty="0" err="1"/>
              <a:t>Ganji</a:t>
            </a:r>
            <a:r>
              <a:rPr lang="en-US" dirty="0"/>
              <a:t>, 880 F.3d 760, 776 (5th Cir. 2018</a:t>
            </a:r>
            <a:r>
              <a:rPr lang="en-US" dirty="0" smtClean="0"/>
              <a:t>)</a:t>
            </a:r>
            <a:r>
              <a:rPr lang="en-US" dirty="0"/>
              <a:t>)</a:t>
            </a:r>
            <a:r>
              <a:rPr lang="en-US" dirty="0" smtClean="0"/>
              <a:t>.</a:t>
            </a:r>
          </a:p>
          <a:p>
            <a:pPr marL="0" indent="0">
              <a:buNone/>
            </a:pPr>
            <a:endParaRPr lang="en-US" dirty="0" smtClean="0"/>
          </a:p>
        </p:txBody>
      </p:sp>
    </p:spTree>
    <p:extLst>
      <p:ext uri="{BB962C8B-B14F-4D97-AF65-F5344CB8AC3E}">
        <p14:creationId xmlns:p14="http://schemas.microsoft.com/office/powerpoint/2010/main" val="2259012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365125"/>
            <a:ext cx="11011437" cy="1325563"/>
          </a:xfrm>
        </p:spPr>
        <p:txBody>
          <a:bodyPr>
            <a:normAutofit/>
          </a:bodyPr>
          <a:lstStyle/>
          <a:p>
            <a:r>
              <a:rPr lang="en-US" sz="3600" dirty="0" smtClean="0">
                <a:solidFill>
                  <a:schemeClr val="accent6"/>
                </a:solidFill>
              </a:rPr>
              <a:t>Can’t be convicted of conspiracy under </a:t>
            </a:r>
            <a:r>
              <a:rPr lang="en-US" sz="3600" i="1" dirty="0" smtClean="0">
                <a:solidFill>
                  <a:schemeClr val="accent6"/>
                </a:solidFill>
              </a:rPr>
              <a:t>Pinkerton</a:t>
            </a:r>
            <a:r>
              <a:rPr lang="en-US" sz="3600" dirty="0" smtClean="0">
                <a:solidFill>
                  <a:schemeClr val="accent6"/>
                </a:solidFill>
              </a:rPr>
              <a:t> standard</a:t>
            </a:r>
            <a:endParaRPr lang="en-US" sz="3600" dirty="0">
              <a:solidFill>
                <a:schemeClr val="accent6"/>
              </a:solidFill>
            </a:endParaRPr>
          </a:p>
        </p:txBody>
      </p:sp>
      <p:sp>
        <p:nvSpPr>
          <p:cNvPr id="3" name="Content Placeholder 2"/>
          <p:cNvSpPr>
            <a:spLocks noGrp="1"/>
          </p:cNvSpPr>
          <p:nvPr>
            <p:ph idx="1"/>
          </p:nvPr>
        </p:nvSpPr>
        <p:spPr>
          <a:xfrm>
            <a:off x="631065" y="1690687"/>
            <a:ext cx="10844011" cy="4903295"/>
          </a:xfrm>
        </p:spPr>
        <p:txBody>
          <a:bodyPr>
            <a:normAutofit fontScale="92500" lnSpcReduction="20000"/>
          </a:bodyPr>
          <a:lstStyle/>
          <a:p>
            <a:pPr marL="0" indent="0">
              <a:buNone/>
            </a:pPr>
            <a:r>
              <a:rPr lang="en-US" dirty="0" smtClean="0"/>
              <a:t>“Jauregui’s </a:t>
            </a:r>
            <a:r>
              <a:rPr lang="en-US" dirty="0"/>
              <a:t>admission that </a:t>
            </a:r>
            <a:r>
              <a:rPr lang="en-US" dirty="0" smtClean="0"/>
              <a:t>‘it </a:t>
            </a:r>
            <a:r>
              <a:rPr lang="en-US" dirty="0"/>
              <a:t>was reasonably foreseeable that the controlled substance may be </a:t>
            </a:r>
            <a:r>
              <a:rPr lang="en-US" dirty="0" smtClean="0"/>
              <a:t>methamphetamine’ </a:t>
            </a:r>
            <a:r>
              <a:rPr lang="en-US" dirty="0"/>
              <a:t>could establish his </a:t>
            </a:r>
            <a:r>
              <a:rPr lang="en-US" dirty="0" smtClean="0"/>
              <a:t>liability” under </a:t>
            </a:r>
            <a:r>
              <a:rPr lang="en-US" i="1" dirty="0" smtClean="0"/>
              <a:t>Pinkerton “</a:t>
            </a:r>
            <a:r>
              <a:rPr lang="en-US" dirty="0" smtClean="0"/>
              <a:t>for </a:t>
            </a:r>
            <a:r>
              <a:rPr lang="en-US" dirty="0"/>
              <a:t>the substantive crime of </a:t>
            </a:r>
            <a:r>
              <a:rPr lang="en-US" i="1" dirty="0"/>
              <a:t>importation</a:t>
            </a:r>
            <a:r>
              <a:rPr lang="en-US" dirty="0"/>
              <a:t> of </a:t>
            </a:r>
            <a:r>
              <a:rPr lang="en-US" dirty="0" smtClean="0"/>
              <a:t>methamphetamine—if </a:t>
            </a:r>
            <a:r>
              <a:rPr lang="en-US" dirty="0"/>
              <a:t>the government had in fact alleged and proven that Jauregui’s coconspirators were guilty of importation of methamphetamine and that the importation of methamphetamine was in furtherance of the conspiracy. </a:t>
            </a:r>
            <a:endParaRPr lang="en-US" dirty="0" smtClean="0"/>
          </a:p>
          <a:p>
            <a:pPr marL="0" indent="0">
              <a:buNone/>
            </a:pPr>
            <a:endParaRPr lang="en-US" dirty="0" smtClean="0"/>
          </a:p>
          <a:p>
            <a:pPr marL="0" indent="0">
              <a:buNone/>
            </a:pPr>
            <a:r>
              <a:rPr lang="en-US" dirty="0" smtClean="0"/>
              <a:t>But </a:t>
            </a:r>
            <a:r>
              <a:rPr lang="en-US" i="1" dirty="0"/>
              <a:t>Pinkerton</a:t>
            </a:r>
            <a:r>
              <a:rPr lang="en-US" dirty="0"/>
              <a:t> applies only to substantive offenses, not the underlying crime of </a:t>
            </a:r>
            <a:r>
              <a:rPr lang="en-US" dirty="0" smtClean="0"/>
              <a:t>conspiracy,” and “the </a:t>
            </a:r>
            <a:r>
              <a:rPr lang="en-US" dirty="0"/>
              <a:t>charge of importation of methamphetamine was dismissed; the only crime for which Jauregui was convicted is conspiracy to import a controlled substance. And as to that conspiracy, Jauregui never admitted the alleged objective—that is, the importation of methamphetamine. </a:t>
            </a:r>
            <a:r>
              <a:rPr lang="en-US" u="sng" dirty="0"/>
              <a:t>The foreseeability of that objective is not enough under ordinary conspiracy law to establish the conspiracy’s actual objective, or Jauregui’s knowledge of it</a:t>
            </a:r>
            <a:r>
              <a:rPr lang="en-US" dirty="0" smtClean="0"/>
              <a:t>.”  </a:t>
            </a:r>
            <a:r>
              <a:rPr lang="en-US" i="1" dirty="0" smtClean="0"/>
              <a:t>Id</a:t>
            </a:r>
            <a:r>
              <a:rPr lang="en-US" dirty="0" smtClean="0"/>
              <a:t>. at 1063.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46327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5" y="365125"/>
            <a:ext cx="10728101" cy="1325563"/>
          </a:xfrm>
        </p:spPr>
        <p:txBody>
          <a:bodyPr/>
          <a:lstStyle/>
          <a:p>
            <a:r>
              <a:rPr lang="en-US" dirty="0" smtClean="0">
                <a:solidFill>
                  <a:schemeClr val="accent6"/>
                </a:solidFill>
              </a:rPr>
              <a:t>Confused by majority opinion?</a:t>
            </a:r>
            <a:endParaRPr lang="en-US" dirty="0">
              <a:solidFill>
                <a:schemeClr val="accent6"/>
              </a:solidFill>
            </a:endParaRPr>
          </a:p>
        </p:txBody>
      </p:sp>
      <p:sp>
        <p:nvSpPr>
          <p:cNvPr id="3" name="Content Placeholder 2"/>
          <p:cNvSpPr>
            <a:spLocks noGrp="1"/>
          </p:cNvSpPr>
          <p:nvPr>
            <p:ph idx="1"/>
          </p:nvPr>
        </p:nvSpPr>
        <p:spPr>
          <a:xfrm>
            <a:off x="838200" y="1690688"/>
            <a:ext cx="10515600" cy="4658597"/>
          </a:xfrm>
        </p:spPr>
        <p:txBody>
          <a:bodyPr>
            <a:normAutofit lnSpcReduction="10000"/>
          </a:bodyPr>
          <a:lstStyle/>
          <a:p>
            <a:pPr marL="0" indent="0">
              <a:buNone/>
            </a:pPr>
            <a:r>
              <a:rPr lang="en-US" dirty="0" smtClean="0"/>
              <a:t>Drug type and quantity are not essential elements for conviction under Ninth Circuit law. </a:t>
            </a:r>
            <a:r>
              <a:rPr lang="en-US" i="1" dirty="0" smtClean="0"/>
              <a:t>Id</a:t>
            </a:r>
            <a:r>
              <a:rPr lang="en-US" dirty="0" smtClean="0"/>
              <a:t>. at 1056.</a:t>
            </a:r>
          </a:p>
          <a:p>
            <a:pPr marL="0" indent="0">
              <a:buNone/>
            </a:pPr>
            <a:endParaRPr lang="en-US" dirty="0"/>
          </a:p>
          <a:p>
            <a:pPr marL="0" indent="0">
              <a:buNone/>
            </a:pPr>
            <a:r>
              <a:rPr lang="en-US" dirty="0" smtClean="0"/>
              <a:t>But admission that </a:t>
            </a:r>
            <a:r>
              <a:rPr lang="en-US" dirty="0"/>
              <a:t>“it was reasonably foreseeable that the controlled substance may be </a:t>
            </a:r>
            <a:r>
              <a:rPr lang="en-US" dirty="0" smtClean="0"/>
              <a:t>methamphetamine” was not “sufficient under </a:t>
            </a:r>
            <a:r>
              <a:rPr lang="en-US" i="1" dirty="0" err="1" smtClean="0"/>
              <a:t>Apprendi</a:t>
            </a:r>
            <a:r>
              <a:rPr lang="en-US" i="1" dirty="0" smtClean="0"/>
              <a:t> </a:t>
            </a:r>
            <a:r>
              <a:rPr lang="en-US" dirty="0" smtClean="0"/>
              <a:t>to </a:t>
            </a:r>
            <a:r>
              <a:rPr lang="en-US" dirty="0"/>
              <a:t>expose Jauregui to sentencing under the statutory maximum for conspiracy to import </a:t>
            </a:r>
            <a:r>
              <a:rPr lang="en-US" dirty="0" smtClean="0"/>
              <a:t>methamphetamine.” </a:t>
            </a:r>
            <a:r>
              <a:rPr lang="en-US" i="1" dirty="0" smtClean="0"/>
              <a:t>Id.</a:t>
            </a:r>
            <a:r>
              <a:rPr lang="en-US" dirty="0" smtClean="0"/>
              <a:t> at 1057.</a:t>
            </a:r>
          </a:p>
          <a:p>
            <a:pPr marL="0" indent="0">
              <a:buNone/>
            </a:pPr>
            <a:endParaRPr lang="en-US" dirty="0"/>
          </a:p>
          <a:p>
            <a:pPr marL="0" indent="0">
              <a:buNone/>
            </a:pPr>
            <a:r>
              <a:rPr lang="en-US" dirty="0" smtClean="0"/>
              <a:t>“</a:t>
            </a:r>
            <a:r>
              <a:rPr lang="en-US" dirty="0"/>
              <a:t>Although the principal opinion reaches the correct result, it should not have needed to thread its way through </a:t>
            </a:r>
            <a:r>
              <a:rPr lang="en-US" i="1" dirty="0"/>
              <a:t>Banuelos</a:t>
            </a:r>
            <a:r>
              <a:rPr lang="en-US" dirty="0"/>
              <a:t>’s revamping of traditional conspiracy law to do so</a:t>
            </a:r>
            <a:r>
              <a:rPr lang="en-US" dirty="0" smtClean="0"/>
              <a:t>.”  </a:t>
            </a:r>
            <a:r>
              <a:rPr lang="en-US" i="1" dirty="0" smtClean="0"/>
              <a:t>Id</a:t>
            </a:r>
            <a:r>
              <a:rPr lang="en-US" dirty="0" smtClean="0"/>
              <a:t>. at 1064 (</a:t>
            </a:r>
            <a:r>
              <a:rPr lang="en-US" dirty="0" err="1" smtClean="0"/>
              <a:t>Berzon</a:t>
            </a:r>
            <a:r>
              <a:rPr lang="en-US" dirty="0" smtClean="0"/>
              <a:t>, J., concurring).</a:t>
            </a: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0818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618186"/>
            <a:ext cx="10825766" cy="1072502"/>
          </a:xfrm>
        </p:spPr>
        <p:txBody>
          <a:bodyPr>
            <a:normAutofit fontScale="90000"/>
          </a:bodyPr>
          <a:lstStyle/>
          <a:p>
            <a:r>
              <a:rPr lang="en-US" sz="3600" dirty="0" smtClean="0">
                <a:solidFill>
                  <a:schemeClr val="accent6"/>
                </a:solidFill>
              </a:rPr>
              <a:t>Drug Type and Quantity </a:t>
            </a:r>
            <a:r>
              <a:rPr lang="en-US" sz="3600" u="sng" dirty="0" smtClean="0">
                <a:solidFill>
                  <a:schemeClr val="accent6"/>
                </a:solidFill>
              </a:rPr>
              <a:t>are</a:t>
            </a:r>
            <a:r>
              <a:rPr lang="en-US" sz="3600" dirty="0" smtClean="0">
                <a:solidFill>
                  <a:schemeClr val="accent6"/>
                </a:solidFill>
              </a:rPr>
              <a:t> Elements to which the Presumption of </a:t>
            </a:r>
            <a:r>
              <a:rPr lang="en-US" sz="3600" dirty="0" err="1" smtClean="0">
                <a:solidFill>
                  <a:schemeClr val="accent6"/>
                </a:solidFill>
              </a:rPr>
              <a:t>Mens</a:t>
            </a:r>
            <a:r>
              <a:rPr lang="en-US" sz="3600" dirty="0" smtClean="0">
                <a:solidFill>
                  <a:schemeClr val="accent6"/>
                </a:solidFill>
              </a:rPr>
              <a:t> Rea Applies.</a:t>
            </a:r>
            <a:endParaRPr lang="en-US" sz="3600" dirty="0">
              <a:solidFill>
                <a:schemeClr val="accent6"/>
              </a:solidFill>
            </a:endParaRPr>
          </a:p>
        </p:txBody>
      </p:sp>
      <p:sp>
        <p:nvSpPr>
          <p:cNvPr id="3" name="Content Placeholder 2"/>
          <p:cNvSpPr>
            <a:spLocks noGrp="1"/>
          </p:cNvSpPr>
          <p:nvPr>
            <p:ph idx="1"/>
          </p:nvPr>
        </p:nvSpPr>
        <p:spPr>
          <a:xfrm>
            <a:off x="386366" y="1815921"/>
            <a:ext cx="11500834" cy="5042079"/>
          </a:xfrm>
        </p:spPr>
        <p:txBody>
          <a:bodyPr>
            <a:noAutofit/>
          </a:bodyPr>
          <a:lstStyle/>
          <a:p>
            <a:r>
              <a:rPr lang="en-US" dirty="0" smtClean="0"/>
              <a:t>Any </a:t>
            </a:r>
            <a:r>
              <a:rPr lang="en-US" dirty="0"/>
              <a:t>fact that </a:t>
            </a:r>
            <a:r>
              <a:rPr lang="en-US" dirty="0" smtClean="0"/>
              <a:t>increases </a:t>
            </a:r>
            <a:r>
              <a:rPr lang="en-US" dirty="0"/>
              <a:t>the statutory maximum </a:t>
            </a:r>
            <a:r>
              <a:rPr lang="en-US" dirty="0" smtClean="0"/>
              <a:t>and/or </a:t>
            </a:r>
            <a:r>
              <a:rPr lang="en-US" dirty="0"/>
              <a:t>triggers a mandatory minimum is an element, </a:t>
            </a:r>
            <a:r>
              <a:rPr lang="en-US" i="1" dirty="0"/>
              <a:t>see Alleyne v. United States</a:t>
            </a:r>
            <a:r>
              <a:rPr lang="en-US" dirty="0"/>
              <a:t>, 133 S. Ct. 2151, 2155, 2162 (2013); </a:t>
            </a:r>
            <a:r>
              <a:rPr lang="en-US" i="1" dirty="0" err="1"/>
              <a:t>Apprendi</a:t>
            </a:r>
            <a:r>
              <a:rPr lang="en-US" i="1" dirty="0"/>
              <a:t> v. New Jersey</a:t>
            </a:r>
            <a:r>
              <a:rPr lang="en-US" dirty="0"/>
              <a:t>, 530 U.S. 466, 483 n.10, 490 (2000).</a:t>
            </a:r>
          </a:p>
          <a:p>
            <a:r>
              <a:rPr lang="en-US" dirty="0"/>
              <a:t>The facts set forth in § 841(b)(1)(A)-(C) are elements.  </a:t>
            </a:r>
            <a:r>
              <a:rPr lang="en-US" i="1" dirty="0" err="1"/>
              <a:t>Burrage</a:t>
            </a:r>
            <a:r>
              <a:rPr lang="en-US" i="1" dirty="0"/>
              <a:t> v. United States</a:t>
            </a:r>
            <a:r>
              <a:rPr lang="en-US" dirty="0"/>
              <a:t>, 571 U.S. 204, 210 &amp; n.3 (2014</a:t>
            </a:r>
            <a:r>
              <a:rPr lang="en-US" dirty="0" smtClean="0"/>
              <a:t>).  </a:t>
            </a:r>
            <a:endParaRPr lang="en-US" dirty="0"/>
          </a:p>
          <a:p>
            <a:r>
              <a:rPr lang="en-US" dirty="0"/>
              <a:t>Thus, § 841(a) is a “lesser included” offense, </a:t>
            </a:r>
            <a:r>
              <a:rPr lang="en-US" i="1" dirty="0"/>
              <a:t>id.</a:t>
            </a:r>
            <a:r>
              <a:rPr lang="en-US" dirty="0"/>
              <a:t> at 887 n.3,</a:t>
            </a:r>
            <a:r>
              <a:rPr lang="en-US" i="1" dirty="0"/>
              <a:t> </a:t>
            </a:r>
            <a:r>
              <a:rPr lang="en-US" dirty="0"/>
              <a:t>and the subparagraphs of § 841(b)(1) each set forth “an element of a separate, aggravated offense,”  </a:t>
            </a:r>
            <a:r>
              <a:rPr lang="en-US" i="1" dirty="0"/>
              <a:t>Alleyne</a:t>
            </a:r>
            <a:r>
              <a:rPr lang="en-US" dirty="0"/>
              <a:t>, 133 S. Ct. at 2162.</a:t>
            </a:r>
          </a:p>
          <a:p>
            <a:r>
              <a:rPr lang="en-US" dirty="0" smtClean="0"/>
              <a:t>Because they are elements, the presumption of </a:t>
            </a:r>
            <a:r>
              <a:rPr lang="en-US" dirty="0" err="1" smtClean="0"/>
              <a:t>mens</a:t>
            </a:r>
            <a:r>
              <a:rPr lang="en-US" dirty="0" smtClean="0"/>
              <a:t> rea applies.</a:t>
            </a:r>
          </a:p>
          <a:p>
            <a:pPr marL="0" indent="0">
              <a:buNone/>
            </a:pPr>
            <a:endParaRPr lang="en-US" sz="1800" dirty="0"/>
          </a:p>
        </p:txBody>
      </p:sp>
    </p:spTree>
    <p:extLst>
      <p:ext uri="{BB962C8B-B14F-4D97-AF65-F5344CB8AC3E}">
        <p14:creationId xmlns:p14="http://schemas.microsoft.com/office/powerpoint/2010/main" val="1018469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365125"/>
            <a:ext cx="10671220" cy="1325563"/>
          </a:xfrm>
        </p:spPr>
        <p:txBody>
          <a:bodyPr>
            <a:normAutofit/>
          </a:bodyPr>
          <a:lstStyle/>
          <a:p>
            <a:r>
              <a:rPr lang="en-US" dirty="0" smtClean="0">
                <a:solidFill>
                  <a:schemeClr val="accent6"/>
                </a:solidFill>
              </a:rPr>
              <a:t>Whose object?</a:t>
            </a:r>
            <a:endParaRPr lang="en-US" dirty="0">
              <a:solidFill>
                <a:schemeClr val="accent6"/>
              </a:solidFill>
            </a:endParaRPr>
          </a:p>
        </p:txBody>
      </p:sp>
      <p:sp>
        <p:nvSpPr>
          <p:cNvPr id="3" name="Content Placeholder 2"/>
          <p:cNvSpPr>
            <a:spLocks noGrp="1"/>
          </p:cNvSpPr>
          <p:nvPr>
            <p:ph idx="1"/>
          </p:nvPr>
        </p:nvSpPr>
        <p:spPr>
          <a:xfrm>
            <a:off x="682580" y="1825624"/>
            <a:ext cx="10671220" cy="4691085"/>
          </a:xfrm>
        </p:spPr>
        <p:txBody>
          <a:bodyPr>
            <a:normAutofit fontScale="77500" lnSpcReduction="20000"/>
          </a:bodyPr>
          <a:lstStyle/>
          <a:p>
            <a:r>
              <a:rPr lang="en-US" dirty="0" smtClean="0"/>
              <a:t>“</a:t>
            </a:r>
            <a:r>
              <a:rPr lang="en-US" dirty="0"/>
              <a:t>Any person who . . . conspires to commit </a:t>
            </a:r>
            <a:r>
              <a:rPr lang="en-US" i="1" dirty="0"/>
              <a:t>any offense </a:t>
            </a:r>
            <a:r>
              <a:rPr lang="en-US" dirty="0"/>
              <a:t>defined in this subchapter shall be subject to the same penalties as those prescribed for </a:t>
            </a:r>
            <a:r>
              <a:rPr lang="en-US" i="1" dirty="0"/>
              <a:t>the offense, the commission of which was the object</a:t>
            </a:r>
            <a:r>
              <a:rPr lang="en-US" dirty="0"/>
              <a:t> of the . . . conspiracy.” 21 USC § 846. </a:t>
            </a:r>
            <a:endParaRPr lang="en-US" dirty="0" smtClean="0"/>
          </a:p>
          <a:p>
            <a:pPr marL="0" indent="0">
              <a:buNone/>
            </a:pPr>
            <a:endParaRPr lang="en-US" dirty="0"/>
          </a:p>
          <a:p>
            <a:r>
              <a:rPr lang="en-US" dirty="0"/>
              <a:t>Does this mean </a:t>
            </a:r>
            <a:r>
              <a:rPr lang="en-US" i="1" dirty="0"/>
              <a:t>the defendant’s </a:t>
            </a:r>
            <a:r>
              <a:rPr lang="en-US" dirty="0"/>
              <a:t>object, or everybody’s objects aggregated</a:t>
            </a:r>
            <a:r>
              <a:rPr lang="en-US" dirty="0" smtClean="0"/>
              <a:t>?</a:t>
            </a:r>
          </a:p>
          <a:p>
            <a:pPr marL="0" indent="0">
              <a:buNone/>
            </a:pPr>
            <a:r>
              <a:rPr lang="en-US" dirty="0" smtClean="0"/>
              <a:t> </a:t>
            </a:r>
            <a:endParaRPr lang="en-US" dirty="0"/>
          </a:p>
          <a:p>
            <a:r>
              <a:rPr lang="en-US" dirty="0"/>
              <a:t>Courts of appeals have </a:t>
            </a:r>
            <a:r>
              <a:rPr lang="en-US" dirty="0" smtClean="0"/>
              <a:t>long held that </a:t>
            </a:r>
            <a:r>
              <a:rPr lang="en-US" dirty="0"/>
              <a:t>it does </a:t>
            </a:r>
            <a:r>
              <a:rPr lang="en-US" i="1" dirty="0"/>
              <a:t>not</a:t>
            </a:r>
            <a:r>
              <a:rPr lang="en-US" dirty="0"/>
              <a:t> mean everybody’s object aggregated, </a:t>
            </a:r>
            <a:r>
              <a:rPr lang="en-US" dirty="0" smtClean="0"/>
              <a:t>turned </a:t>
            </a:r>
            <a:r>
              <a:rPr lang="en-US" dirty="0"/>
              <a:t>to </a:t>
            </a:r>
            <a:r>
              <a:rPr lang="en-US" dirty="0" smtClean="0"/>
              <a:t>1B1.3/Pinkerton.  </a:t>
            </a:r>
          </a:p>
          <a:p>
            <a:pPr marL="0" indent="0">
              <a:buNone/>
            </a:pPr>
            <a:endParaRPr lang="en-US" dirty="0"/>
          </a:p>
          <a:p>
            <a:r>
              <a:rPr lang="en-US" dirty="0"/>
              <a:t>If it’s a fiction that </a:t>
            </a:r>
            <a:r>
              <a:rPr lang="en-US" i="1" dirty="0"/>
              <a:t>Pinkerton</a:t>
            </a:r>
            <a:r>
              <a:rPr lang="en-US" dirty="0"/>
              <a:t> applies to conspiracy alone, why not </a:t>
            </a:r>
            <a:r>
              <a:rPr lang="en-US" dirty="0" smtClean="0"/>
              <a:t>require at least knowledge?</a:t>
            </a:r>
          </a:p>
          <a:p>
            <a:pPr marL="0" indent="0">
              <a:buNone/>
            </a:pPr>
            <a:endParaRPr lang="en-US" dirty="0"/>
          </a:p>
          <a:p>
            <a:r>
              <a:rPr lang="en-US" dirty="0"/>
              <a:t>Would that solve the problem of saying reversing Jauregui’s sentence is the correct result even though he could not be convicted?</a:t>
            </a:r>
          </a:p>
          <a:p>
            <a:endParaRPr lang="en-US" dirty="0"/>
          </a:p>
        </p:txBody>
      </p:sp>
    </p:spTree>
    <p:extLst>
      <p:ext uri="{BB962C8B-B14F-4D97-AF65-F5344CB8AC3E}">
        <p14:creationId xmlns:p14="http://schemas.microsoft.com/office/powerpoint/2010/main" val="1263587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127" y="437882"/>
            <a:ext cx="11553746" cy="1171977"/>
          </a:xfrm>
        </p:spPr>
        <p:txBody>
          <a:bodyPr>
            <a:normAutofit/>
          </a:bodyPr>
          <a:lstStyle/>
          <a:p>
            <a:pPr algn="ctr"/>
            <a:r>
              <a:rPr lang="en-US" sz="3200" dirty="0" smtClean="0">
                <a:solidFill>
                  <a:schemeClr val="accent6"/>
                </a:solidFill>
              </a:rPr>
              <a:t>Drug </a:t>
            </a:r>
            <a:r>
              <a:rPr lang="en-US" sz="3200" dirty="0">
                <a:solidFill>
                  <a:schemeClr val="accent6"/>
                </a:solidFill>
              </a:rPr>
              <a:t>Type and </a:t>
            </a:r>
            <a:r>
              <a:rPr lang="en-US" sz="3200" dirty="0" smtClean="0">
                <a:solidFill>
                  <a:schemeClr val="accent6"/>
                </a:solidFill>
              </a:rPr>
              <a:t>Quantity Must At Least Be Known, </a:t>
            </a:r>
            <a:br>
              <a:rPr lang="en-US" sz="3200" dirty="0" smtClean="0">
                <a:solidFill>
                  <a:schemeClr val="accent6"/>
                </a:solidFill>
              </a:rPr>
            </a:br>
            <a:r>
              <a:rPr lang="en-US" sz="3200" dirty="0" smtClean="0">
                <a:solidFill>
                  <a:schemeClr val="accent6"/>
                </a:solidFill>
              </a:rPr>
              <a:t>Not </a:t>
            </a:r>
            <a:r>
              <a:rPr lang="en-US" sz="3200" dirty="0">
                <a:solidFill>
                  <a:schemeClr val="accent6"/>
                </a:solidFill>
              </a:rPr>
              <a:t>Just Reasonably Foreseeable</a:t>
            </a:r>
          </a:p>
        </p:txBody>
      </p:sp>
      <p:sp>
        <p:nvSpPr>
          <p:cNvPr id="3" name="Content Placeholder 2"/>
          <p:cNvSpPr>
            <a:spLocks noGrp="1"/>
          </p:cNvSpPr>
          <p:nvPr>
            <p:ph idx="1"/>
          </p:nvPr>
        </p:nvSpPr>
        <p:spPr>
          <a:xfrm>
            <a:off x="420477" y="1803042"/>
            <a:ext cx="11452397" cy="4521557"/>
          </a:xfrm>
        </p:spPr>
        <p:txBody>
          <a:bodyPr>
            <a:normAutofit/>
          </a:bodyPr>
          <a:lstStyle/>
          <a:p>
            <a:r>
              <a:rPr lang="en-US" sz="2400" dirty="0" smtClean="0"/>
              <a:t>What a “reasonable person” would think, regardless of what the defendant thinks, “reduces culpability on the all-important element of the crime to negligence,” and “we have </a:t>
            </a:r>
            <a:r>
              <a:rPr lang="en-US" sz="2400" dirty="0"/>
              <a:t>long been reluctant to infer that a negligence standard was intended in criminal </a:t>
            </a:r>
            <a:r>
              <a:rPr lang="en-US" sz="2400" dirty="0" smtClean="0"/>
              <a:t>statutes.” </a:t>
            </a:r>
            <a:r>
              <a:rPr lang="en-US" sz="2400" i="1" dirty="0" smtClean="0"/>
              <a:t>United </a:t>
            </a:r>
            <a:r>
              <a:rPr lang="en-US" sz="2400" i="1" dirty="0"/>
              <a:t>States v. Elonis</a:t>
            </a:r>
            <a:r>
              <a:rPr lang="en-US" sz="2400" dirty="0"/>
              <a:t>, 135 S</a:t>
            </a:r>
            <a:r>
              <a:rPr lang="en-US" sz="2400" dirty="0" smtClean="0"/>
              <a:t>. Ct</a:t>
            </a:r>
            <a:r>
              <a:rPr lang="en-US" sz="2400" dirty="0"/>
              <a:t>. </a:t>
            </a:r>
            <a:r>
              <a:rPr lang="en-US" sz="2400" dirty="0" smtClean="0"/>
              <a:t>2001, 2011 (</a:t>
            </a:r>
            <a:r>
              <a:rPr lang="en-US" sz="2400" dirty="0"/>
              <a:t>June 1, 2015). </a:t>
            </a:r>
            <a:endParaRPr lang="en-US" sz="2400" dirty="0" smtClean="0"/>
          </a:p>
          <a:p>
            <a:endParaRPr lang="en-US" sz="2400" dirty="0" smtClean="0"/>
          </a:p>
          <a:p>
            <a:r>
              <a:rPr lang="en-US" sz="2400" dirty="0"/>
              <a:t>“[F]</a:t>
            </a:r>
            <a:r>
              <a:rPr lang="en-US" sz="2400" dirty="0" err="1"/>
              <a:t>oreseeability</a:t>
            </a:r>
            <a:r>
              <a:rPr lang="en-US" sz="2400" dirty="0"/>
              <a:t> alone provides scant practical limitation.” </a:t>
            </a:r>
            <a:r>
              <a:rPr lang="en-US" sz="2400" i="1" dirty="0"/>
              <a:t>United States v. Jenkins</a:t>
            </a:r>
            <a:r>
              <a:rPr lang="en-US" sz="2400" dirty="0"/>
              <a:t>, 4 F.3d 1338, 1346 (6th Cir. 1993).</a:t>
            </a:r>
          </a:p>
          <a:p>
            <a:pPr marL="0" indent="0">
              <a:buNone/>
            </a:pPr>
            <a:endParaRPr lang="en-US" sz="2400" dirty="0"/>
          </a:p>
          <a:p>
            <a:r>
              <a:rPr lang="en-US" sz="2400" dirty="0"/>
              <a:t>“‘Foreseeability’ is the language of negligence law,” and “surely not a concept that puts meaningful due process limits on criminal liability.”  </a:t>
            </a:r>
            <a:r>
              <a:rPr lang="en-US" sz="2400" i="1" dirty="0"/>
              <a:t>United States v. Hansen</a:t>
            </a:r>
            <a:r>
              <a:rPr lang="en-US" sz="2400" dirty="0"/>
              <a:t>, 256 F. Supp. 2d 65, 67-68 n.3 (D. Mass 2003</a:t>
            </a:r>
            <a:r>
              <a:rPr lang="en-US" sz="2400" dirty="0" smtClean="0"/>
              <a:t>).</a:t>
            </a:r>
            <a:endParaRPr lang="en-US" sz="2400" dirty="0"/>
          </a:p>
        </p:txBody>
      </p:sp>
    </p:spTree>
    <p:extLst>
      <p:ext uri="{BB962C8B-B14F-4D97-AF65-F5344CB8AC3E}">
        <p14:creationId xmlns:p14="http://schemas.microsoft.com/office/powerpoint/2010/main" val="24637537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824" y="254832"/>
            <a:ext cx="10945654" cy="1319134"/>
          </a:xfrm>
        </p:spPr>
        <p:txBody>
          <a:bodyPr>
            <a:normAutofit/>
          </a:bodyPr>
          <a:lstStyle/>
          <a:p>
            <a:r>
              <a:rPr lang="en-US" b="1" dirty="0" smtClean="0">
                <a:solidFill>
                  <a:schemeClr val="accent6"/>
                </a:solidFill>
              </a:rPr>
              <a:t>Possible Jury Instruction on Drug Type and Quantity Element</a:t>
            </a:r>
            <a:endParaRPr lang="en-US" b="1" dirty="0">
              <a:solidFill>
                <a:schemeClr val="accent6"/>
              </a:solidFill>
            </a:endParaRPr>
          </a:p>
        </p:txBody>
      </p:sp>
      <p:sp>
        <p:nvSpPr>
          <p:cNvPr id="3" name="Content Placeholder 2"/>
          <p:cNvSpPr>
            <a:spLocks noGrp="1"/>
          </p:cNvSpPr>
          <p:nvPr>
            <p:ph idx="1"/>
          </p:nvPr>
        </p:nvSpPr>
        <p:spPr>
          <a:xfrm>
            <a:off x="623173" y="1573966"/>
            <a:ext cx="10945654" cy="5097290"/>
          </a:xfrm>
        </p:spPr>
        <p:txBody>
          <a:bodyPr>
            <a:noAutofit/>
          </a:bodyPr>
          <a:lstStyle/>
          <a:p>
            <a:pPr marL="0" indent="0">
              <a:buNone/>
            </a:pPr>
            <a:r>
              <a:rPr lang="en-US" dirty="0"/>
              <a:t>The type and quantity of the controlled substance </a:t>
            </a:r>
            <a:r>
              <a:rPr lang="en-US" dirty="0" smtClean="0"/>
              <a:t>that the individual defendant conspired to [distribute/PWID] is </a:t>
            </a:r>
            <a:r>
              <a:rPr lang="en-US" dirty="0"/>
              <a:t>not necessarily that involved in the entire </a:t>
            </a:r>
            <a:r>
              <a:rPr lang="en-US" dirty="0" smtClean="0"/>
              <a:t>conspiracy.  It </a:t>
            </a:r>
            <a:r>
              <a:rPr lang="en-US" dirty="0"/>
              <a:t>is limited </a:t>
            </a:r>
            <a:r>
              <a:rPr lang="en-US" dirty="0" smtClean="0"/>
              <a:t>to —</a:t>
            </a:r>
          </a:p>
          <a:p>
            <a:pPr marL="0" indent="0">
              <a:buNone/>
            </a:pPr>
            <a:endParaRPr lang="en-US" dirty="0"/>
          </a:p>
          <a:p>
            <a:pPr marL="0" indent="0">
              <a:buNone/>
            </a:pPr>
            <a:r>
              <a:rPr lang="en-US" dirty="0" smtClean="0"/>
              <a:t>(1) any </a:t>
            </a:r>
            <a:r>
              <a:rPr lang="en-US" dirty="0"/>
              <a:t>type and quantity </a:t>
            </a:r>
            <a:r>
              <a:rPr lang="en-US" dirty="0" smtClean="0"/>
              <a:t>the defendant personally [distributed/PWID], </a:t>
            </a:r>
            <a:r>
              <a:rPr lang="en-US" sz="3200" dirty="0" smtClean="0"/>
              <a:t>and </a:t>
            </a:r>
            <a:endParaRPr lang="en-US" sz="3200" dirty="0"/>
          </a:p>
          <a:p>
            <a:pPr marL="0" indent="0">
              <a:buNone/>
            </a:pPr>
            <a:r>
              <a:rPr lang="en-US" dirty="0"/>
              <a:t>(2) </a:t>
            </a:r>
            <a:r>
              <a:rPr lang="en-US" dirty="0" smtClean="0"/>
              <a:t>any </a:t>
            </a:r>
            <a:r>
              <a:rPr lang="en-US" dirty="0"/>
              <a:t>type and quantity a co-conspirator </a:t>
            </a:r>
            <a:r>
              <a:rPr lang="en-US" dirty="0" smtClean="0"/>
              <a:t>[distributed/PWID] that the </a:t>
            </a:r>
          </a:p>
          <a:p>
            <a:pPr marL="0" indent="0">
              <a:buNone/>
            </a:pPr>
            <a:r>
              <a:rPr lang="en-US" dirty="0" smtClean="0"/>
              <a:t>     defendant—</a:t>
            </a:r>
            <a:endParaRPr lang="en-US" dirty="0"/>
          </a:p>
          <a:p>
            <a:pPr marL="914400" lvl="1" indent="-514350">
              <a:buAutoNum type="alphaLcParenBoth"/>
            </a:pPr>
            <a:r>
              <a:rPr lang="en-US" sz="2800" dirty="0" smtClean="0"/>
              <a:t>agreed to be [</a:t>
            </a:r>
            <a:r>
              <a:rPr lang="en-US" sz="2800" dirty="0"/>
              <a:t>distributed/PWID]</a:t>
            </a:r>
            <a:r>
              <a:rPr lang="en-US" sz="2800" dirty="0" smtClean="0"/>
              <a:t>;</a:t>
            </a:r>
          </a:p>
          <a:p>
            <a:pPr marL="914400" lvl="1" indent="-514350">
              <a:buAutoNum type="alphaLcParenBoth"/>
            </a:pPr>
            <a:r>
              <a:rPr lang="en-US" sz="2800" dirty="0" smtClean="0"/>
              <a:t>knew about; </a:t>
            </a:r>
            <a:r>
              <a:rPr lang="en-US" sz="2800" dirty="0"/>
              <a:t>and </a:t>
            </a:r>
          </a:p>
          <a:p>
            <a:pPr marL="914400" lvl="1" indent="-514350">
              <a:buAutoNum type="alphaLcParenBoth"/>
            </a:pPr>
            <a:r>
              <a:rPr lang="en-US" sz="2800" dirty="0" smtClean="0"/>
              <a:t>intended.</a:t>
            </a:r>
            <a:endParaRPr lang="en-US" sz="2800" dirty="0"/>
          </a:p>
        </p:txBody>
      </p:sp>
    </p:spTree>
    <p:extLst>
      <p:ext uri="{BB962C8B-B14F-4D97-AF65-F5344CB8AC3E}">
        <p14:creationId xmlns:p14="http://schemas.microsoft.com/office/powerpoint/2010/main" val="209274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365126"/>
            <a:ext cx="10761372" cy="1437916"/>
          </a:xfrm>
        </p:spPr>
        <p:txBody>
          <a:bodyPr>
            <a:normAutofit/>
          </a:bodyPr>
          <a:lstStyle/>
          <a:p>
            <a:r>
              <a:rPr lang="en-US" dirty="0" err="1">
                <a:solidFill>
                  <a:schemeClr val="accent1">
                    <a:lumMod val="75000"/>
                  </a:schemeClr>
                </a:solidFill>
              </a:rPr>
              <a:t>Kavanaugh’s</a:t>
            </a:r>
            <a:r>
              <a:rPr lang="en-US" dirty="0">
                <a:solidFill>
                  <a:schemeClr val="accent1">
                    <a:lumMod val="75000"/>
                  </a:schemeClr>
                </a:solidFill>
              </a:rPr>
              <a:t> correct statement of the </a:t>
            </a:r>
            <a:r>
              <a:rPr lang="en-US" dirty="0" smtClean="0">
                <a:solidFill>
                  <a:schemeClr val="accent1">
                    <a:lumMod val="75000"/>
                  </a:schemeClr>
                </a:solidFill>
              </a:rPr>
              <a:t>law</a:t>
            </a:r>
            <a:endParaRPr lang="en-US" dirty="0">
              <a:solidFill>
                <a:schemeClr val="accent1">
                  <a:lumMod val="75000"/>
                </a:schemeClr>
              </a:solidFill>
            </a:endParaRPr>
          </a:p>
        </p:txBody>
      </p:sp>
      <p:sp>
        <p:nvSpPr>
          <p:cNvPr id="3" name="Content Placeholder 2"/>
          <p:cNvSpPr>
            <a:spLocks noGrp="1"/>
          </p:cNvSpPr>
          <p:nvPr>
            <p:ph idx="1"/>
          </p:nvPr>
        </p:nvSpPr>
        <p:spPr>
          <a:xfrm>
            <a:off x="592428" y="1906073"/>
            <a:ext cx="10934164" cy="4855335"/>
          </a:xfrm>
        </p:spPr>
        <p:txBody>
          <a:bodyPr>
            <a:noAutofit/>
          </a:bodyPr>
          <a:lstStyle/>
          <a:p>
            <a:r>
              <a:rPr lang="en-US" dirty="0" smtClean="0"/>
              <a:t>JUSTICE</a:t>
            </a:r>
            <a:r>
              <a:rPr lang="en-US" dirty="0"/>
              <a:t> KAVANAUGH:  That’s the whole point, right? Congress is all over the place in terms of </a:t>
            </a:r>
            <a:r>
              <a:rPr lang="en-US" dirty="0" err="1"/>
              <a:t>mens</a:t>
            </a:r>
            <a:r>
              <a:rPr lang="en-US" dirty="0"/>
              <a:t> rea. . . . Old statutes, new statutes.  And that’s why this Court, for a long time, has started with a </a:t>
            </a:r>
            <a:r>
              <a:rPr lang="en-US" u="sng" dirty="0"/>
              <a:t>presumption of </a:t>
            </a:r>
            <a:r>
              <a:rPr lang="en-US" u="sng" dirty="0" err="1"/>
              <a:t>mens</a:t>
            </a:r>
            <a:r>
              <a:rPr lang="en-US" u="sng" dirty="0"/>
              <a:t> rea for every element of the offense</a:t>
            </a:r>
            <a:r>
              <a:rPr lang="en-US" dirty="0"/>
              <a:t>. </a:t>
            </a:r>
            <a:r>
              <a:rPr lang="en-US" u="sng" dirty="0"/>
              <a:t>Congress could override that, but the presumption exists for all the elements</a:t>
            </a:r>
            <a:r>
              <a:rPr lang="en-US" dirty="0"/>
              <a:t>. </a:t>
            </a:r>
            <a:r>
              <a:rPr lang="en-US" u="sng" dirty="0"/>
              <a:t>Whether Congress put in a -- a </a:t>
            </a:r>
            <a:r>
              <a:rPr lang="en-US" u="sng" dirty="0" err="1"/>
              <a:t>mens</a:t>
            </a:r>
            <a:r>
              <a:rPr lang="en-US" u="sng" dirty="0"/>
              <a:t> rea for one element and there are three others, or whether Congress put in no </a:t>
            </a:r>
            <a:r>
              <a:rPr lang="en-US" u="sng" dirty="0" err="1"/>
              <a:t>mens</a:t>
            </a:r>
            <a:r>
              <a:rPr lang="en-US" u="sng" dirty="0"/>
              <a:t> rea at all, we apply the </a:t>
            </a:r>
            <a:r>
              <a:rPr lang="en-US" u="sng" dirty="0" err="1"/>
              <a:t>mens</a:t>
            </a:r>
            <a:r>
              <a:rPr lang="en-US" u="sng" dirty="0"/>
              <a:t> rea</a:t>
            </a:r>
            <a:r>
              <a:rPr lang="en-US" dirty="0"/>
              <a:t>. Is that a correct statement of the law?</a:t>
            </a:r>
          </a:p>
          <a:p>
            <a:r>
              <a:rPr lang="en-US" dirty="0"/>
              <a:t>GOVT:  That is</a:t>
            </a:r>
            <a:r>
              <a:rPr lang="en-US" dirty="0" smtClean="0"/>
              <a:t>.</a:t>
            </a:r>
          </a:p>
          <a:p>
            <a:pPr marL="0" indent="0">
              <a:buNone/>
            </a:pPr>
            <a:r>
              <a:rPr lang="en-US" dirty="0" err="1" smtClean="0"/>
              <a:t>Rehaif</a:t>
            </a:r>
            <a:r>
              <a:rPr lang="en-US" dirty="0" smtClean="0"/>
              <a:t>, OA </a:t>
            </a:r>
            <a:r>
              <a:rPr lang="en-US" dirty="0"/>
              <a:t>Transcript at 45</a:t>
            </a:r>
            <a:r>
              <a:rPr lang="en-US" dirty="0" smtClean="0"/>
              <a:t>.</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5327434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95" y="365125"/>
            <a:ext cx="10889105" cy="1325563"/>
          </a:xfrm>
        </p:spPr>
        <p:txBody>
          <a:bodyPr/>
          <a:lstStyle/>
          <a:p>
            <a:r>
              <a:rPr lang="en-US" b="1" dirty="0" smtClean="0">
                <a:solidFill>
                  <a:schemeClr val="accent6"/>
                </a:solidFill>
              </a:rPr>
              <a:t>Even if/when </a:t>
            </a:r>
            <a:r>
              <a:rPr lang="en-US" b="1" i="1" dirty="0" smtClean="0">
                <a:solidFill>
                  <a:schemeClr val="accent6"/>
                </a:solidFill>
              </a:rPr>
              <a:t>Pinkerton</a:t>
            </a:r>
            <a:r>
              <a:rPr lang="en-US" b="1" dirty="0" smtClean="0">
                <a:solidFill>
                  <a:schemeClr val="accent6"/>
                </a:solidFill>
              </a:rPr>
              <a:t> applies, it requires </a:t>
            </a:r>
            <a:r>
              <a:rPr lang="en-US" b="1" u="sng" dirty="0" smtClean="0">
                <a:solidFill>
                  <a:schemeClr val="accent6"/>
                </a:solidFill>
              </a:rPr>
              <a:t>all </a:t>
            </a:r>
            <a:r>
              <a:rPr lang="en-US" b="1" dirty="0" smtClean="0">
                <a:solidFill>
                  <a:schemeClr val="accent6"/>
                </a:solidFill>
              </a:rPr>
              <a:t> </a:t>
            </a:r>
            <a:r>
              <a:rPr lang="en-US" b="1" u="sng" dirty="0" smtClean="0">
                <a:solidFill>
                  <a:schemeClr val="accent6"/>
                </a:solidFill>
              </a:rPr>
              <a:t>three</a:t>
            </a:r>
            <a:r>
              <a:rPr lang="en-US" b="1" dirty="0" smtClean="0">
                <a:solidFill>
                  <a:schemeClr val="accent6"/>
                </a:solidFill>
              </a:rPr>
              <a:t> components</a:t>
            </a:r>
            <a:endParaRPr lang="en-US" b="1" dirty="0">
              <a:solidFill>
                <a:schemeClr val="accent6"/>
              </a:solidFill>
            </a:endParaRPr>
          </a:p>
        </p:txBody>
      </p:sp>
      <p:sp>
        <p:nvSpPr>
          <p:cNvPr id="3" name="Content Placeholder 2"/>
          <p:cNvSpPr>
            <a:spLocks noGrp="1"/>
          </p:cNvSpPr>
          <p:nvPr>
            <p:ph idx="1"/>
          </p:nvPr>
        </p:nvSpPr>
        <p:spPr>
          <a:xfrm>
            <a:off x="464695" y="1825625"/>
            <a:ext cx="10889105" cy="4351338"/>
          </a:xfrm>
        </p:spPr>
        <p:txBody>
          <a:bodyPr>
            <a:normAutofit/>
          </a:bodyPr>
          <a:lstStyle/>
          <a:p>
            <a:r>
              <a:rPr lang="en-US" dirty="0" smtClean="0"/>
              <a:t>To </a:t>
            </a:r>
            <a:r>
              <a:rPr lang="en-US" dirty="0"/>
              <a:t>hold a defendant liable for the substantive offense of a </a:t>
            </a:r>
            <a:r>
              <a:rPr lang="en-US" dirty="0" smtClean="0"/>
              <a:t>co-conspirator, </a:t>
            </a:r>
            <a:r>
              <a:rPr lang="en-US" dirty="0"/>
              <a:t>the offense must have been (1) “done in furtherance of the conspiracy,” (2) “within the scope of the unlawful project,” </a:t>
            </a:r>
            <a:r>
              <a:rPr lang="en-US" u="sng" dirty="0"/>
              <a:t>and </a:t>
            </a:r>
            <a:r>
              <a:rPr lang="en-US" dirty="0"/>
              <a:t>(3) “reasonably foresee[able] as a necessary or natural consequence of the unlawful agreement</a:t>
            </a:r>
            <a:r>
              <a:rPr lang="en-US" dirty="0" smtClean="0"/>
              <a:t>.”  </a:t>
            </a:r>
            <a:r>
              <a:rPr lang="en-US" i="1" dirty="0" smtClean="0"/>
              <a:t>Pinkerton v. US</a:t>
            </a:r>
            <a:r>
              <a:rPr lang="en-US" dirty="0" smtClean="0"/>
              <a:t>, 328 U.S. 640, 647-48 (1946).</a:t>
            </a:r>
          </a:p>
          <a:p>
            <a:endParaRPr lang="en-US" dirty="0"/>
          </a:p>
          <a:p>
            <a:r>
              <a:rPr lang="en-US" dirty="0" smtClean="0"/>
              <a:t>Courts and lawyers </a:t>
            </a:r>
            <a:r>
              <a:rPr lang="en-US" b="1" u="sng" dirty="0" smtClean="0"/>
              <a:t>routinely</a:t>
            </a:r>
            <a:r>
              <a:rPr lang="en-US" dirty="0" smtClean="0"/>
              <a:t> say </a:t>
            </a:r>
            <a:r>
              <a:rPr lang="en-US" i="1" dirty="0" smtClean="0"/>
              <a:t>Pinkerton = </a:t>
            </a:r>
            <a:r>
              <a:rPr lang="en-US" dirty="0" smtClean="0"/>
              <a:t>reasonably foreseeable alone.</a:t>
            </a:r>
          </a:p>
          <a:p>
            <a:r>
              <a:rPr lang="en-US" dirty="0" smtClean="0"/>
              <a:t>Lawyers </a:t>
            </a:r>
            <a:r>
              <a:rPr lang="en-US" b="1" u="sng" dirty="0"/>
              <a:t>routinely</a:t>
            </a:r>
            <a:r>
              <a:rPr lang="en-US" dirty="0"/>
              <a:t> </a:t>
            </a:r>
            <a:r>
              <a:rPr lang="en-US" dirty="0" smtClean="0"/>
              <a:t>ask for this negligence “standard.”</a:t>
            </a:r>
            <a:endParaRPr lang="en-US" dirty="0"/>
          </a:p>
        </p:txBody>
      </p:sp>
    </p:spTree>
    <p:extLst>
      <p:ext uri="{BB962C8B-B14F-4D97-AF65-F5344CB8AC3E}">
        <p14:creationId xmlns:p14="http://schemas.microsoft.com/office/powerpoint/2010/main" val="1518149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399243"/>
            <a:ext cx="11384924" cy="706193"/>
          </a:xfrm>
        </p:spPr>
        <p:txBody>
          <a:bodyPr>
            <a:normAutofit fontScale="90000"/>
          </a:bodyPr>
          <a:lstStyle/>
          <a:p>
            <a:pPr algn="ctr"/>
            <a:r>
              <a:rPr lang="en-US" dirty="0" smtClean="0">
                <a:solidFill>
                  <a:schemeClr val="accent6"/>
                </a:solidFill>
              </a:rPr>
              <a:t/>
            </a:r>
            <a:br>
              <a:rPr lang="en-US" dirty="0" smtClean="0">
                <a:solidFill>
                  <a:schemeClr val="accent6"/>
                </a:solidFill>
              </a:rPr>
            </a:br>
            <a:r>
              <a:rPr lang="en-US" sz="3600" b="1" dirty="0" smtClean="0">
                <a:solidFill>
                  <a:schemeClr val="accent6"/>
                </a:solidFill>
              </a:rPr>
              <a:t>2015 Amendment to Jointly Undertaken Criminal Activity</a:t>
            </a: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
        <p:nvSpPr>
          <p:cNvPr id="3" name="Content Placeholder 2"/>
          <p:cNvSpPr>
            <a:spLocks noGrp="1"/>
          </p:cNvSpPr>
          <p:nvPr>
            <p:ph idx="1"/>
          </p:nvPr>
        </p:nvSpPr>
        <p:spPr>
          <a:xfrm>
            <a:off x="411480" y="1276352"/>
            <a:ext cx="11349990" cy="5562599"/>
          </a:xfrm>
        </p:spPr>
        <p:txBody>
          <a:bodyPr>
            <a:normAutofit/>
          </a:bodyPr>
          <a:lstStyle/>
          <a:p>
            <a:r>
              <a:rPr lang="en-US" sz="3200" dirty="0" smtClean="0"/>
              <a:t>Restructured guideline and commentary to more clearly state the three-step analysis for </a:t>
            </a:r>
            <a:r>
              <a:rPr lang="en-US" sz="3200" u="sng" dirty="0" smtClean="0"/>
              <a:t>defendant-specific findings</a:t>
            </a:r>
            <a:r>
              <a:rPr lang="en-US" sz="3200" dirty="0" smtClean="0"/>
              <a:t> </a:t>
            </a:r>
            <a:endParaRPr lang="en-US" sz="3200" dirty="0"/>
          </a:p>
          <a:p>
            <a:r>
              <a:rPr lang="en-US" sz="3200" dirty="0" smtClean="0"/>
              <a:t>Guideline itself now provides that in order to </a:t>
            </a:r>
            <a:r>
              <a:rPr lang="en-US" sz="3200" dirty="0"/>
              <a:t>include the acts and omissions of others under 1B1.3(a)(1)(B) as “relevant conduct,” court must find </a:t>
            </a:r>
            <a:r>
              <a:rPr lang="en-US" sz="3200" dirty="0" smtClean="0"/>
              <a:t>those </a:t>
            </a:r>
            <a:r>
              <a:rPr lang="en-US" sz="3200" dirty="0"/>
              <a:t>acts and omissions </a:t>
            </a:r>
            <a:r>
              <a:rPr lang="en-US" sz="3200" dirty="0" smtClean="0"/>
              <a:t>were </a:t>
            </a:r>
            <a:r>
              <a:rPr lang="en-US" sz="3200" i="1" u="sng" dirty="0" smtClean="0"/>
              <a:t>all three of these</a:t>
            </a:r>
            <a:r>
              <a:rPr lang="en-US" sz="3200" i="1" dirty="0" smtClean="0"/>
              <a:t>:</a:t>
            </a:r>
            <a:endParaRPr lang="en-US" sz="3200" dirty="0" smtClean="0"/>
          </a:p>
          <a:p>
            <a:pPr marL="800100" lvl="1" indent="-457200">
              <a:buAutoNum type="arabicParenBoth"/>
            </a:pPr>
            <a:r>
              <a:rPr lang="en-US" sz="2800" dirty="0" smtClean="0"/>
              <a:t>“within the scope of the jointly undertaken activity,” </a:t>
            </a:r>
            <a:r>
              <a:rPr lang="en-US" sz="2800" i="1" dirty="0" smtClean="0"/>
              <a:t>i.e., </a:t>
            </a:r>
            <a:r>
              <a:rPr lang="en-US" sz="2800" dirty="0" smtClean="0"/>
              <a:t>within the scope of </a:t>
            </a:r>
            <a:r>
              <a:rPr lang="en-US" sz="2800" i="1" dirty="0" smtClean="0"/>
              <a:t>the defendant’s agreement</a:t>
            </a:r>
            <a:r>
              <a:rPr lang="en-US" sz="2800" dirty="0" smtClean="0"/>
              <a:t>;</a:t>
            </a:r>
          </a:p>
          <a:p>
            <a:pPr marL="800100" lvl="1" indent="-457200">
              <a:buAutoNum type="arabicParenBoth"/>
            </a:pPr>
            <a:r>
              <a:rPr lang="en-US" sz="2800" dirty="0" smtClean="0"/>
              <a:t>“</a:t>
            </a:r>
            <a:r>
              <a:rPr lang="en-US" sz="2800" dirty="0"/>
              <a:t>in furtherance of that criminal activity,” </a:t>
            </a:r>
            <a:r>
              <a:rPr lang="en-US" sz="2800" i="1" dirty="0"/>
              <a:t>i.e.</a:t>
            </a:r>
            <a:r>
              <a:rPr lang="en-US" sz="2800" dirty="0"/>
              <a:t>, of the activity </a:t>
            </a:r>
            <a:r>
              <a:rPr lang="en-US" sz="2800" i="1" dirty="0"/>
              <a:t>to which the defendant </a:t>
            </a:r>
            <a:r>
              <a:rPr lang="en-US" sz="2800" i="1" dirty="0" smtClean="0"/>
              <a:t>agreed</a:t>
            </a:r>
            <a:r>
              <a:rPr lang="en-US" sz="2800" dirty="0" smtClean="0"/>
              <a:t>; </a:t>
            </a:r>
            <a:r>
              <a:rPr lang="en-US" sz="2800" u="sng" dirty="0" smtClean="0"/>
              <a:t>and</a:t>
            </a:r>
            <a:endParaRPr lang="en-US" sz="2800" dirty="0" smtClean="0"/>
          </a:p>
          <a:p>
            <a:pPr marL="342900" lvl="1" indent="0">
              <a:buNone/>
            </a:pPr>
            <a:r>
              <a:rPr lang="en-US" sz="2800" dirty="0" smtClean="0"/>
              <a:t>(</a:t>
            </a:r>
            <a:r>
              <a:rPr lang="en-US" sz="2800" dirty="0"/>
              <a:t>3) “reasonably foreseeable in connection </a:t>
            </a:r>
            <a:r>
              <a:rPr lang="en-US" sz="2800" dirty="0" smtClean="0"/>
              <a:t>with </a:t>
            </a:r>
            <a:r>
              <a:rPr lang="en-US" sz="2800" dirty="0"/>
              <a:t>that criminal </a:t>
            </a:r>
            <a:r>
              <a:rPr lang="en-US" sz="2800" dirty="0" smtClean="0"/>
              <a:t>activity</a:t>
            </a:r>
            <a:r>
              <a:rPr lang="en-US" sz="2800" dirty="0"/>
              <a:t>,” </a:t>
            </a:r>
            <a:r>
              <a:rPr lang="en-US" sz="2800" i="1" dirty="0"/>
              <a:t>i.e.</a:t>
            </a:r>
            <a:r>
              <a:rPr lang="en-US" sz="2800" dirty="0"/>
              <a:t>, reasonably foreseeable </a:t>
            </a:r>
            <a:r>
              <a:rPr lang="en-US" sz="2800" i="1" dirty="0"/>
              <a:t>to the defendant </a:t>
            </a:r>
            <a:r>
              <a:rPr lang="en-US" sz="2800" dirty="0"/>
              <a:t>in light </a:t>
            </a:r>
            <a:r>
              <a:rPr lang="en-US" sz="2800" dirty="0" smtClean="0"/>
              <a:t>of what he agreed to.</a:t>
            </a:r>
            <a:endParaRPr lang="en-US" sz="2800" dirty="0"/>
          </a:p>
        </p:txBody>
      </p:sp>
    </p:spTree>
    <p:extLst>
      <p:ext uri="{BB962C8B-B14F-4D97-AF65-F5344CB8AC3E}">
        <p14:creationId xmlns:p14="http://schemas.microsoft.com/office/powerpoint/2010/main" val="10195701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03" y="365125"/>
            <a:ext cx="11332564" cy="1325563"/>
          </a:xfrm>
        </p:spPr>
        <p:txBody>
          <a:bodyPr>
            <a:normAutofit/>
          </a:bodyPr>
          <a:lstStyle/>
          <a:p>
            <a:r>
              <a:rPr lang="en-US" sz="4000" b="1" dirty="0" smtClean="0">
                <a:solidFill>
                  <a:schemeClr val="accent6"/>
                </a:solidFill>
              </a:rPr>
              <a:t>Scope – Note 3(B) – Jauregui couldn’t meet this test</a:t>
            </a:r>
            <a:endParaRPr lang="en-US" sz="4000" b="1" dirty="0">
              <a:solidFill>
                <a:schemeClr val="accent6"/>
              </a:solidFill>
            </a:endParaRPr>
          </a:p>
        </p:txBody>
      </p:sp>
      <p:sp>
        <p:nvSpPr>
          <p:cNvPr id="3" name="Content Placeholder 2"/>
          <p:cNvSpPr>
            <a:spLocks noGrp="1"/>
          </p:cNvSpPr>
          <p:nvPr>
            <p:ph idx="1"/>
          </p:nvPr>
        </p:nvSpPr>
        <p:spPr>
          <a:xfrm>
            <a:off x="449705" y="1690689"/>
            <a:ext cx="11302584" cy="4787384"/>
          </a:xfrm>
        </p:spPr>
        <p:txBody>
          <a:bodyPr>
            <a:normAutofit fontScale="85000" lnSpcReduction="10000"/>
          </a:bodyPr>
          <a:lstStyle/>
          <a:p>
            <a:r>
              <a:rPr lang="en-US" dirty="0" smtClean="0"/>
              <a:t>[T]he </a:t>
            </a:r>
            <a:r>
              <a:rPr lang="en-US" dirty="0"/>
              <a:t>scope of the "jointly undertaken criminal activity" is not necessarily the same as the scope of the entire conspiracy, and hence relevant conduct is not necessarily the same for every participant. In order to determine the defendant's accountability for the conduct of others under subsection (a)(1)(B), the court must first determine the scope of the criminal activity the particular defendant agreed to jointly undertake (</a:t>
            </a:r>
            <a:r>
              <a:rPr lang="en-US" u="sng" dirty="0"/>
              <a:t>i.e.</a:t>
            </a:r>
            <a:r>
              <a:rPr lang="en-US" dirty="0"/>
              <a:t>, the scope of the specific conduct and objectives embraced by the defendant's agreement). </a:t>
            </a:r>
            <a:endParaRPr lang="en-US" dirty="0" smtClean="0"/>
          </a:p>
          <a:p>
            <a:r>
              <a:rPr lang="en-US" dirty="0" smtClean="0"/>
              <a:t>Accordingly</a:t>
            </a:r>
            <a:r>
              <a:rPr lang="en-US" dirty="0"/>
              <a:t>, the accountability of the defendant for the acts of others is limited by the scope of his or her agreement to jointly undertake the particular criminal activity. </a:t>
            </a:r>
            <a:r>
              <a:rPr lang="en-US" u="sng" dirty="0"/>
              <a:t>Acts of others that were not within the scope of the defendant's agreement, even if those acts were known or reasonably foreseeable to the defendant, are not relevant conduct under subsection (a)(1)(B). </a:t>
            </a:r>
            <a:r>
              <a:rPr lang="en-US" dirty="0" smtClean="0"/>
              <a:t>The </a:t>
            </a:r>
            <a:r>
              <a:rPr lang="en-US" dirty="0"/>
              <a:t>accountability of the defendant for the acts of others is limited by the scope of his or her agreement to jointly undertake the particular criminal activity. </a:t>
            </a:r>
            <a:r>
              <a:rPr lang="en-US" u="sng" dirty="0"/>
              <a:t>Acts of others that were not within the scope of the defendant's agreement, even if those acts were known or reasonably foreseeable to the defendant, are not relevant conduct under subsection (a)(1)(B)</a:t>
            </a:r>
            <a:r>
              <a:rPr lang="en-US" dirty="0"/>
              <a:t>.</a:t>
            </a:r>
          </a:p>
          <a:p>
            <a:endParaRPr lang="en-US" dirty="0"/>
          </a:p>
        </p:txBody>
      </p:sp>
    </p:spTree>
    <p:extLst>
      <p:ext uri="{BB962C8B-B14F-4D97-AF65-F5344CB8AC3E}">
        <p14:creationId xmlns:p14="http://schemas.microsoft.com/office/powerpoint/2010/main" val="4041394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785" y="365125"/>
            <a:ext cx="11527434" cy="939019"/>
          </a:xfrm>
        </p:spPr>
        <p:txBody>
          <a:bodyPr>
            <a:normAutofit/>
          </a:bodyPr>
          <a:lstStyle/>
          <a:p>
            <a:pPr algn="ctr"/>
            <a:r>
              <a:rPr lang="en-US" sz="4000" b="1" dirty="0">
                <a:solidFill>
                  <a:schemeClr val="accent6"/>
                </a:solidFill>
              </a:rPr>
              <a:t>Illustrations - in the commentary </a:t>
            </a:r>
            <a:r>
              <a:rPr lang="en-US" sz="4000" b="1" dirty="0" smtClean="0">
                <a:solidFill>
                  <a:schemeClr val="accent6"/>
                </a:solidFill>
              </a:rPr>
              <a:t>for years</a:t>
            </a:r>
            <a:endParaRPr lang="en-US" sz="4000" b="1" dirty="0">
              <a:solidFill>
                <a:schemeClr val="accent6"/>
              </a:solidFill>
            </a:endParaRPr>
          </a:p>
        </p:txBody>
      </p:sp>
      <p:sp>
        <p:nvSpPr>
          <p:cNvPr id="3" name="Content Placeholder 2"/>
          <p:cNvSpPr>
            <a:spLocks noGrp="1"/>
          </p:cNvSpPr>
          <p:nvPr>
            <p:ph idx="1"/>
          </p:nvPr>
        </p:nvSpPr>
        <p:spPr>
          <a:xfrm>
            <a:off x="329784" y="1304144"/>
            <a:ext cx="11527435" cy="5231567"/>
          </a:xfrm>
        </p:spPr>
        <p:txBody>
          <a:bodyPr>
            <a:normAutofit fontScale="77500" lnSpcReduction="20000"/>
          </a:bodyPr>
          <a:lstStyle/>
          <a:p>
            <a:pPr lvl="0"/>
            <a:r>
              <a:rPr lang="en-US" dirty="0" smtClean="0"/>
              <a:t>A </a:t>
            </a:r>
            <a:r>
              <a:rPr lang="en-US" dirty="0"/>
              <a:t>defendant hired to off-load a single shipment of marijuana for others engaged in an ongoing importation conspiracy is accountable only for the single shipment, </a:t>
            </a:r>
            <a:r>
              <a:rPr lang="en-US" dirty="0" smtClean="0"/>
              <a:t>not </a:t>
            </a:r>
            <a:r>
              <a:rPr lang="en-US" dirty="0"/>
              <a:t>previous or later shipments by the others even if known or reasonably foreseeable to him.  </a:t>
            </a:r>
            <a:r>
              <a:rPr lang="en-US" i="1" dirty="0"/>
              <a:t>Id</a:t>
            </a:r>
            <a:r>
              <a:rPr lang="en-US" dirty="0"/>
              <a:t>., comment. (n.4(C)(iii).</a:t>
            </a:r>
          </a:p>
          <a:p>
            <a:pPr lvl="0"/>
            <a:r>
              <a:rPr lang="en-US" dirty="0"/>
              <a:t>A girlfriend who agreed to make a single delivery for her boyfriend is accountable only for the quantity she delivered on that occasion, </a:t>
            </a:r>
            <a:r>
              <a:rPr lang="en-US" dirty="0" smtClean="0"/>
              <a:t>although </a:t>
            </a:r>
            <a:r>
              <a:rPr lang="en-US" dirty="0"/>
              <a:t>she knew her boyfriend was engaged in ongoing drug-trafficking activity.  </a:t>
            </a:r>
            <a:r>
              <a:rPr lang="en-US" i="1" dirty="0"/>
              <a:t>Id</a:t>
            </a:r>
            <a:r>
              <a:rPr lang="en-US" dirty="0"/>
              <a:t>., comment. (n.4(C)(v).</a:t>
            </a:r>
          </a:p>
          <a:p>
            <a:pPr lvl="0"/>
            <a:r>
              <a:rPr lang="en-US" dirty="0"/>
              <a:t>Street level dealers who know of other street level dealers in the same area who sell the same type of drug and all share a common supplier but otherwise operate independently are not “accountable” for quantities sold by the others.  They are accountable for quantities sold by others only if they “pool” their “resources and profits.” USSG § 1B1.3, comment. (n.4(C)(vi).</a:t>
            </a:r>
          </a:p>
          <a:p>
            <a:pPr lvl="0"/>
            <a:r>
              <a:rPr lang="en-US" dirty="0"/>
              <a:t>A defendant recruited to distribute 500 grams who knows that the person who recruited him is the prime figure importing much larger quantities is accountable only for the 500-gram amount.  </a:t>
            </a:r>
            <a:r>
              <a:rPr lang="en-US" i="1" dirty="0"/>
              <a:t>Id</a:t>
            </a:r>
            <a:r>
              <a:rPr lang="en-US" dirty="0"/>
              <a:t>., comment. (n.4(C)(vii).  </a:t>
            </a:r>
          </a:p>
          <a:p>
            <a:pPr lvl="0"/>
            <a:r>
              <a:rPr lang="en-US" dirty="0"/>
              <a:t>Backpackers who operate independently are not accountable for quantities carried by other backpackers, while backpackers who receive shipments at the same time and travel together “for mutual assistance and protection” are responsible for the aggregate quantity.  </a:t>
            </a:r>
            <a:r>
              <a:rPr lang="en-US" i="1" dirty="0"/>
              <a:t>Id</a:t>
            </a:r>
            <a:r>
              <a:rPr lang="en-US" dirty="0"/>
              <a:t>., comment. (n.4(C)(viii).</a:t>
            </a:r>
          </a:p>
          <a:p>
            <a:endParaRPr lang="en-US" dirty="0"/>
          </a:p>
        </p:txBody>
      </p:sp>
    </p:spTree>
    <p:extLst>
      <p:ext uri="{BB962C8B-B14F-4D97-AF65-F5344CB8AC3E}">
        <p14:creationId xmlns:p14="http://schemas.microsoft.com/office/powerpoint/2010/main" val="14815247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79" y="269823"/>
            <a:ext cx="11351049" cy="1455946"/>
          </a:xfrm>
        </p:spPr>
        <p:txBody>
          <a:bodyPr>
            <a:normAutofit/>
          </a:bodyPr>
          <a:lstStyle/>
          <a:p>
            <a:pPr algn="ctr"/>
            <a:r>
              <a:rPr lang="en-US" sz="3200" dirty="0" smtClean="0">
                <a:solidFill>
                  <a:schemeClr val="accent6">
                    <a:lumMod val="75000"/>
                  </a:schemeClr>
                </a:solidFill>
              </a:rPr>
              <a:t>But juries now instructed to make “individualized” finding under an even weaker standard than the guidelines or Pinkerton </a:t>
            </a:r>
            <a:r>
              <a:rPr lang="en-US" sz="3200" dirty="0" smtClean="0">
                <a:solidFill>
                  <a:schemeClr val="accent6">
                    <a:lumMod val="75000"/>
                  </a:schemeClr>
                </a:solidFill>
                <a:sym typeface="Wingdings" panose="05000000000000000000" pitchFamily="2" charset="2"/>
              </a:rPr>
              <a:t></a:t>
            </a:r>
            <a:r>
              <a:rPr lang="en-US" sz="3200" dirty="0">
                <a:solidFill>
                  <a:schemeClr val="accent6">
                    <a:lumMod val="75000"/>
                  </a:schemeClr>
                </a:solidFill>
                <a:sym typeface="Wingdings" panose="05000000000000000000" pitchFamily="2" charset="2"/>
              </a:rPr>
              <a:t> </a:t>
            </a:r>
            <a:r>
              <a:rPr lang="en-US" sz="3200" dirty="0" smtClean="0">
                <a:solidFill>
                  <a:schemeClr val="accent6">
                    <a:lumMod val="75000"/>
                  </a:schemeClr>
                </a:solidFill>
              </a:rPr>
              <a:t>conspiracy-wide amount</a:t>
            </a:r>
            <a:endParaRPr lang="en-US" sz="3200" dirty="0">
              <a:solidFill>
                <a:schemeClr val="accent6">
                  <a:lumMod val="75000"/>
                </a:schemeClr>
              </a:solidFill>
            </a:endParaRPr>
          </a:p>
        </p:txBody>
      </p:sp>
      <p:sp>
        <p:nvSpPr>
          <p:cNvPr id="3" name="Content Placeholder 2"/>
          <p:cNvSpPr>
            <a:spLocks noGrp="1"/>
          </p:cNvSpPr>
          <p:nvPr>
            <p:ph idx="1"/>
          </p:nvPr>
        </p:nvSpPr>
        <p:spPr>
          <a:xfrm>
            <a:off x="217779" y="1725769"/>
            <a:ext cx="11714391" cy="5132229"/>
          </a:xfrm>
        </p:spPr>
        <p:txBody>
          <a:bodyPr>
            <a:noAutofit/>
          </a:bodyPr>
          <a:lstStyle/>
          <a:p>
            <a:r>
              <a:rPr lang="en-US" sz="2400" i="1" dirty="0"/>
              <a:t>United States v. Pizarro</a:t>
            </a:r>
            <a:r>
              <a:rPr lang="en-US" sz="2400" dirty="0"/>
              <a:t>, 772 F.3d 284, 292-93 (1st Cir. 2014) (</a:t>
            </a:r>
            <a:r>
              <a:rPr lang="en-US" sz="2400" dirty="0" smtClean="0"/>
              <a:t>“the </a:t>
            </a:r>
            <a:r>
              <a:rPr lang="en-US" sz="2400" dirty="0"/>
              <a:t>conspiracy-wide quantity that governs the statutory maximum</a:t>
            </a:r>
            <a:r>
              <a:rPr lang="en-US" sz="2400" dirty="0" smtClean="0"/>
              <a:t>,” but “it </a:t>
            </a:r>
            <a:r>
              <a:rPr lang="en-US" sz="2400" dirty="0"/>
              <a:t>is the individualized quantity, i.e., the quantity that is foreseeable to the defendant, that triggers the mandatory </a:t>
            </a:r>
            <a:r>
              <a:rPr lang="en-US" sz="2400" dirty="0" smtClean="0"/>
              <a:t>minimum”)</a:t>
            </a:r>
            <a:endParaRPr lang="en-US" sz="2400" dirty="0"/>
          </a:p>
          <a:p>
            <a:r>
              <a:rPr lang="en-US" sz="2400" i="1" dirty="0" smtClean="0"/>
              <a:t>United </a:t>
            </a:r>
            <a:r>
              <a:rPr lang="en-US" sz="2400" i="1" dirty="0"/>
              <a:t>States v. Adams</a:t>
            </a:r>
            <a:r>
              <a:rPr lang="en-US" sz="2400" dirty="0"/>
              <a:t>, 448 F.3d 492, 499 (2d Cir. 2006</a:t>
            </a:r>
            <a:r>
              <a:rPr lang="en-US" sz="2400" dirty="0" smtClean="0"/>
              <a:t>) (“</a:t>
            </a:r>
            <a:r>
              <a:rPr lang="en-US" sz="2400" dirty="0"/>
              <a:t>at least reasonably foreseeable</a:t>
            </a:r>
            <a:r>
              <a:rPr lang="en-US" sz="2400" dirty="0" smtClean="0"/>
              <a:t>”); </a:t>
            </a:r>
            <a:r>
              <a:rPr lang="en-US" sz="2400" i="1" dirty="0"/>
              <a:t>but </a:t>
            </a:r>
            <a:r>
              <a:rPr lang="en-US" sz="2400" dirty="0"/>
              <a:t>see </a:t>
            </a:r>
            <a:r>
              <a:rPr lang="en-US" sz="2400" i="1" dirty="0"/>
              <a:t>United States v. Martinez,</a:t>
            </a:r>
            <a:r>
              <a:rPr lang="en-US" sz="2400" dirty="0"/>
              <a:t> 987 F.2d 920, 925 (2d Cir.1993) (for the acts of others to be “‘reasonably foreseeable’ to a defendant, they must fall within the scope of the agreement between the defendant and the other conspirators</a:t>
            </a:r>
            <a:r>
              <a:rPr lang="en-US" sz="2400" dirty="0" smtClean="0"/>
              <a:t>”)  </a:t>
            </a:r>
            <a:endParaRPr lang="en-US" sz="2400" dirty="0"/>
          </a:p>
          <a:p>
            <a:r>
              <a:rPr lang="en-US" sz="2400" i="1" dirty="0"/>
              <a:t>United States v. Miller</a:t>
            </a:r>
            <a:r>
              <a:rPr lang="en-US" sz="2400" dirty="0"/>
              <a:t>, 645 F. </a:t>
            </a:r>
            <a:r>
              <a:rPr lang="en-US" sz="2400" dirty="0" err="1"/>
              <a:t>App’x</a:t>
            </a:r>
            <a:r>
              <a:rPr lang="en-US" sz="2400" dirty="0"/>
              <a:t> 211 (3d Cir. 2016) - </a:t>
            </a:r>
            <a:r>
              <a:rPr lang="en-US" sz="2400" i="1" dirty="0"/>
              <a:t>“</a:t>
            </a:r>
            <a:r>
              <a:rPr lang="en-US" sz="2400" dirty="0"/>
              <a:t>As Crews submits, and the Government concedes, the jury did not determine an exact amount of cocaine and cocaine base directly attributable to Crews himself. This lack of an individualized determination, the parties maintain, was error in light of </a:t>
            </a:r>
            <a:r>
              <a:rPr lang="en-US" sz="2400" i="1" dirty="0"/>
              <a:t>Alleyne</a:t>
            </a:r>
            <a:r>
              <a:rPr lang="en-US" sz="2400" dirty="0"/>
              <a:t>. We agree.”  “[T]he District Court never properly instructed the jury at trial that they had to determine the quantity of drugs specifically attributable to Crews and instead instructed it to determine the quantity of drugs attributable to the conspiracy as a whole</a:t>
            </a:r>
            <a:r>
              <a:rPr lang="en-US" sz="2400" dirty="0" smtClean="0"/>
              <a:t>.”</a:t>
            </a:r>
            <a:endParaRPr lang="en-US" sz="2400" dirty="0"/>
          </a:p>
        </p:txBody>
      </p:sp>
    </p:spTree>
    <p:extLst>
      <p:ext uri="{BB962C8B-B14F-4D97-AF65-F5344CB8AC3E}">
        <p14:creationId xmlns:p14="http://schemas.microsoft.com/office/powerpoint/2010/main" val="36897219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1" y="365125"/>
            <a:ext cx="10787130" cy="1325563"/>
          </a:xfrm>
        </p:spPr>
        <p:txBody>
          <a:bodyPr/>
          <a:lstStyle/>
          <a:p>
            <a:r>
              <a:rPr lang="en-US" dirty="0" smtClean="0">
                <a:solidFill>
                  <a:schemeClr val="accent6"/>
                </a:solidFill>
              </a:rPr>
              <a:t>At least Rehabilitate Instructions</a:t>
            </a:r>
            <a:endParaRPr lang="en-US" dirty="0">
              <a:solidFill>
                <a:schemeClr val="accent6"/>
              </a:solidFill>
            </a:endParaRPr>
          </a:p>
        </p:txBody>
      </p:sp>
      <p:sp>
        <p:nvSpPr>
          <p:cNvPr id="3" name="Content Placeholder 2"/>
          <p:cNvSpPr>
            <a:spLocks noGrp="1"/>
          </p:cNvSpPr>
          <p:nvPr>
            <p:ph idx="1"/>
          </p:nvPr>
        </p:nvSpPr>
        <p:spPr>
          <a:xfrm>
            <a:off x="476518" y="1326524"/>
            <a:ext cx="11024316" cy="5357611"/>
          </a:xfrm>
        </p:spPr>
        <p:txBody>
          <a:bodyPr>
            <a:noAutofit/>
          </a:bodyPr>
          <a:lstStyle/>
          <a:p>
            <a:r>
              <a:rPr lang="en-US" sz="1600" i="1" dirty="0"/>
              <a:t>United States v. Collins</a:t>
            </a:r>
            <a:r>
              <a:rPr lang="en-US" sz="1600" dirty="0"/>
              <a:t>, 415 F.3d 304, 313-14 (4th Cir. 2005) - jury must be instructed that the defendant is responsible only for the drugs involved in the criminal activity of coconspirators that was “within the scope of his agreement (</a:t>
            </a:r>
            <a:r>
              <a:rPr lang="en-US" sz="1600" i="1" dirty="0"/>
              <a:t>i.e.</a:t>
            </a:r>
            <a:r>
              <a:rPr lang="en-US" sz="1600" dirty="0"/>
              <a:t>, a part of his jointly undertaken activity) </a:t>
            </a:r>
            <a:r>
              <a:rPr lang="en-US" sz="1600" i="1" dirty="0"/>
              <a:t>and </a:t>
            </a:r>
            <a:r>
              <a:rPr lang="en-US" sz="1600" dirty="0"/>
              <a:t>reasonably foreseeable to him.”  </a:t>
            </a:r>
            <a:r>
              <a:rPr lang="en-US" sz="1600" i="1" dirty="0"/>
              <a:t>Id</a:t>
            </a:r>
            <a:r>
              <a:rPr lang="en-US" sz="1600" dirty="0"/>
              <a:t>. at 313; </a:t>
            </a:r>
            <a:r>
              <a:rPr lang="en-US" sz="1600" i="1" dirty="0"/>
              <a:t>see also id</a:t>
            </a:r>
            <a:r>
              <a:rPr lang="en-US" sz="1600" dirty="0"/>
              <a:t>. at 311 (“both reasonably foreseeable and in furtherance of the jointly undertaken criminal activity”); </a:t>
            </a:r>
            <a:r>
              <a:rPr lang="en-US" sz="1600" i="1" dirty="0"/>
              <a:t>United States v. Daniels</a:t>
            </a:r>
            <a:r>
              <a:rPr lang="en-US" sz="1600" dirty="0"/>
              <a:t>, 323 Fed. Appx. 201 (2009) – great case for challenging the </a:t>
            </a:r>
            <a:r>
              <a:rPr lang="en-US" sz="1600" i="1" dirty="0"/>
              <a:t>content </a:t>
            </a:r>
            <a:r>
              <a:rPr lang="en-US" sz="1600" dirty="0"/>
              <a:t>of instruction </a:t>
            </a:r>
          </a:p>
          <a:p>
            <a:endParaRPr lang="en-US" sz="1600" i="1" dirty="0" smtClean="0"/>
          </a:p>
          <a:p>
            <a:r>
              <a:rPr lang="en-US" sz="1600" i="1" dirty="0" smtClean="0"/>
              <a:t>United </a:t>
            </a:r>
            <a:r>
              <a:rPr lang="en-US" sz="1600" i="1" dirty="0"/>
              <a:t>States v. Haines</a:t>
            </a:r>
            <a:r>
              <a:rPr lang="en-US" sz="1600" dirty="0"/>
              <a:t>, 803 F.3d 713, 742 (5th Cir. 2015) – must be individualized, but articulates mostly “reasonably foreseeable” standard; argue for better instruction based on § 1B1.3, </a:t>
            </a:r>
            <a:r>
              <a:rPr lang="en-US" sz="1600" i="1" dirty="0"/>
              <a:t>United States v. </a:t>
            </a:r>
            <a:r>
              <a:rPr lang="en-US" sz="1600" i="1" dirty="0" err="1"/>
              <a:t>Evbuomwan</a:t>
            </a:r>
            <a:r>
              <a:rPr lang="en-US" sz="1600" dirty="0"/>
              <a:t>, 992 F.2d 70, 74 (5th Cir. 1993</a:t>
            </a:r>
            <a:r>
              <a:rPr lang="en-US" sz="1600" dirty="0" smtClean="0"/>
              <a:t>); </a:t>
            </a:r>
            <a:r>
              <a:rPr lang="en-US" sz="1600" i="1" dirty="0">
                <a:latin typeface="Arial" panose="020B0604020202020204" pitchFamily="34" charset="0"/>
                <a:cs typeface="Arial" panose="020B0604020202020204" pitchFamily="34" charset="0"/>
              </a:rPr>
              <a:t>United States v. Ruiz</a:t>
            </a:r>
            <a:r>
              <a:rPr lang="en-US" sz="1600" dirty="0">
                <a:latin typeface="Arial" panose="020B0604020202020204" pitchFamily="34" charset="0"/>
                <a:cs typeface="Arial" panose="020B0604020202020204" pitchFamily="34" charset="0"/>
              </a:rPr>
              <a:t>, 43 F.3d 985, 992 (5th Cir. 1995</a:t>
            </a:r>
            <a:r>
              <a:rPr lang="en-US" sz="1600" dirty="0" smtClean="0">
                <a:latin typeface="Arial" panose="020B0604020202020204" pitchFamily="34" charset="0"/>
                <a:cs typeface="Arial" panose="020B0604020202020204" pitchFamily="34" charset="0"/>
              </a:rPr>
              <a:t>).</a:t>
            </a:r>
          </a:p>
          <a:p>
            <a:pPr marL="0" indent="0">
              <a:buNone/>
            </a:pPr>
            <a:endParaRPr lang="en-US" sz="1600" dirty="0"/>
          </a:p>
          <a:p>
            <a:r>
              <a:rPr lang="en-US" sz="1600" i="1" dirty="0">
                <a:cs typeface="Arial" panose="020B0604020202020204" pitchFamily="34" charset="0"/>
              </a:rPr>
              <a:t>United States v. </a:t>
            </a:r>
            <a:r>
              <a:rPr lang="en-US" sz="1600" i="1" dirty="0" err="1">
                <a:cs typeface="Arial" panose="020B0604020202020204" pitchFamily="34" charset="0"/>
              </a:rPr>
              <a:t>Swiney</a:t>
            </a:r>
            <a:r>
              <a:rPr lang="en-US" sz="1600" dirty="0">
                <a:cs typeface="Arial" panose="020B0604020202020204" pitchFamily="34" charset="0"/>
              </a:rPr>
              <a:t>, 203 F.3d 397, 405-06 (6th Cir. 2000) – </a:t>
            </a:r>
            <a:r>
              <a:rPr lang="en-US" sz="1600" dirty="0"/>
              <a:t>“</a:t>
            </a:r>
            <a:r>
              <a:rPr lang="en-US" sz="1600" i="1" dirty="0"/>
              <a:t>Pinkerton </a:t>
            </a:r>
            <a:r>
              <a:rPr lang="en-US" sz="1600" dirty="0"/>
              <a:t>principles, as articulated in the relevant conduct guideline, … determine whether a defendant convicted under 21 U.S.C. § 846 is subject to [a mandatory minimum] penalty set forth in 21 U.S.C. § 841(b)(1)[]” </a:t>
            </a:r>
            <a:r>
              <a:rPr lang="en-US" sz="1600" dirty="0" smtClean="0"/>
              <a:t>– Any </a:t>
            </a:r>
            <a:r>
              <a:rPr lang="en-US" sz="1600" dirty="0"/>
              <a:t>acts of others must be </a:t>
            </a:r>
            <a:r>
              <a:rPr lang="en-US" sz="1600" dirty="0" smtClean="0"/>
              <a:t>within “the </a:t>
            </a:r>
            <a:r>
              <a:rPr lang="en-US" sz="1600" dirty="0"/>
              <a:t>scope of the criminal activity the particular defendant agreed to undertake (i.e., the scope of the specific conduct and objectives embraced by the defendant’s agreement),” “in furtherance of [that] jointly undertaken criminal activity,” and “reasonably foreseeable in connection with that criminal activity.” </a:t>
            </a:r>
            <a:r>
              <a:rPr lang="en-US" sz="1600" i="1" dirty="0" smtClean="0"/>
              <a:t>Id</a:t>
            </a:r>
            <a:r>
              <a:rPr lang="en-US" sz="1600" dirty="0"/>
              <a:t>. at 402.  </a:t>
            </a:r>
            <a:endParaRPr lang="en-US" sz="1600" dirty="0" smtClean="0"/>
          </a:p>
          <a:p>
            <a:r>
              <a:rPr lang="en-US" sz="1600" dirty="0" smtClean="0"/>
              <a:t>But recently amended jury instruction, citing </a:t>
            </a:r>
            <a:r>
              <a:rPr lang="en-US" sz="1600" i="1" dirty="0" err="1" smtClean="0"/>
              <a:t>Swiney</a:t>
            </a:r>
            <a:r>
              <a:rPr lang="en-US" sz="1600" dirty="0" smtClean="0"/>
              <a:t> as law, but shrunk to “</a:t>
            </a:r>
            <a:r>
              <a:rPr lang="en-US" sz="1600" dirty="0"/>
              <a:t>attributable to the defendant as the result of his own conduct and the conduct of other co-conspirators that was reasonably foreseeable to him.” </a:t>
            </a:r>
            <a:r>
              <a:rPr lang="en-US" sz="1600" i="1" dirty="0"/>
              <a:t>See </a:t>
            </a:r>
            <a:r>
              <a:rPr lang="en-US" sz="1600" dirty="0"/>
              <a:t>Sixth Circuit Instruction 14.07B. </a:t>
            </a:r>
            <a:r>
              <a:rPr lang="en-US" sz="1600" dirty="0" smtClean="0"/>
              <a:t> </a:t>
            </a:r>
            <a:endParaRPr lang="en-US" sz="1600" dirty="0"/>
          </a:p>
        </p:txBody>
      </p:sp>
    </p:spTree>
    <p:extLst>
      <p:ext uri="{BB962C8B-B14F-4D97-AF65-F5344CB8AC3E}">
        <p14:creationId xmlns:p14="http://schemas.microsoft.com/office/powerpoint/2010/main" val="20900863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764" y="365125"/>
            <a:ext cx="11197652" cy="1090187"/>
          </a:xfrm>
        </p:spPr>
        <p:txBody>
          <a:bodyPr>
            <a:normAutofit/>
          </a:bodyPr>
          <a:lstStyle/>
          <a:p>
            <a:r>
              <a:rPr lang="en-US" sz="3600" dirty="0">
                <a:solidFill>
                  <a:schemeClr val="accent6"/>
                </a:solidFill>
              </a:rPr>
              <a:t>Rehabilitate Instructions</a:t>
            </a:r>
          </a:p>
        </p:txBody>
      </p:sp>
      <p:sp>
        <p:nvSpPr>
          <p:cNvPr id="3" name="Content Placeholder 2"/>
          <p:cNvSpPr>
            <a:spLocks noGrp="1"/>
          </p:cNvSpPr>
          <p:nvPr>
            <p:ph idx="1"/>
          </p:nvPr>
        </p:nvSpPr>
        <p:spPr>
          <a:xfrm>
            <a:off x="359764" y="1455312"/>
            <a:ext cx="11497456" cy="5402688"/>
          </a:xfrm>
        </p:spPr>
        <p:txBody>
          <a:bodyPr>
            <a:normAutofit fontScale="25000" lnSpcReduction="20000"/>
          </a:bodyPr>
          <a:lstStyle/>
          <a:p>
            <a:r>
              <a:rPr lang="en-US" sz="6400" i="1" dirty="0"/>
              <a:t>United States v. Cruse</a:t>
            </a:r>
            <a:r>
              <a:rPr lang="en-US" sz="6400" dirty="0"/>
              <a:t>, 805 F.3d 795 (7th Cir. 2015) </a:t>
            </a:r>
            <a:r>
              <a:rPr lang="en-US" sz="6400" dirty="0" smtClean="0"/>
              <a:t>– must </a:t>
            </a:r>
            <a:r>
              <a:rPr lang="en-US" sz="6400" dirty="0"/>
              <a:t>be individualized but weak standard; </a:t>
            </a:r>
            <a:r>
              <a:rPr lang="en-US" sz="6400" dirty="0" smtClean="0"/>
              <a:t>argue </a:t>
            </a:r>
            <a:r>
              <a:rPr lang="en-US" sz="6400" dirty="0"/>
              <a:t>for </a:t>
            </a:r>
            <a:r>
              <a:rPr lang="en-US" sz="6400" dirty="0" smtClean="0"/>
              <a:t>better </a:t>
            </a:r>
            <a:r>
              <a:rPr lang="en-US" sz="6400" dirty="0"/>
              <a:t>instruction based on </a:t>
            </a:r>
            <a:r>
              <a:rPr lang="en-US" sz="6400" i="1" dirty="0"/>
              <a:t>United States v. Thompson</a:t>
            </a:r>
            <a:r>
              <a:rPr lang="en-US" sz="6400" dirty="0"/>
              <a:t>, 944 F.3d 1331 (7th Cir. 1991); </a:t>
            </a:r>
            <a:r>
              <a:rPr lang="en-US" sz="6400" i="1" dirty="0"/>
              <a:t>United States v. Edwards</a:t>
            </a:r>
            <a:r>
              <a:rPr lang="en-US" sz="6400" dirty="0"/>
              <a:t>, 945 F.2d 1387 (7th Cir. 1991); </a:t>
            </a:r>
            <a:r>
              <a:rPr lang="en-US" sz="6400" i="1" dirty="0"/>
              <a:t>United States v. Young</a:t>
            </a:r>
            <a:r>
              <a:rPr lang="en-US" sz="6400" dirty="0"/>
              <a:t>, 997 F.2d 1204, 1210 (7th Cir. 1993</a:t>
            </a:r>
            <a:r>
              <a:rPr lang="en-US" sz="6400" dirty="0" smtClean="0"/>
              <a:t>)</a:t>
            </a:r>
          </a:p>
          <a:p>
            <a:pPr marL="0" indent="0">
              <a:buNone/>
            </a:pPr>
            <a:endParaRPr lang="en-US" sz="6400" dirty="0"/>
          </a:p>
          <a:p>
            <a:r>
              <a:rPr lang="en-US" sz="6400" i="1" dirty="0"/>
              <a:t>United States v. Jones</a:t>
            </a:r>
            <a:r>
              <a:rPr lang="en-US" sz="6400" dirty="0"/>
              <a:t>, 965 F.2d 1507 (8th Cir. 1992) </a:t>
            </a:r>
            <a:r>
              <a:rPr lang="en-US" sz="6400" dirty="0" smtClean="0"/>
              <a:t>– quantities </a:t>
            </a:r>
            <a:r>
              <a:rPr lang="en-US" sz="6400" dirty="0"/>
              <a:t>involved in the activities of </a:t>
            </a:r>
            <a:r>
              <a:rPr lang="en-US" sz="6400" dirty="0" smtClean="0"/>
              <a:t>others </a:t>
            </a:r>
            <a:r>
              <a:rPr lang="en-US" sz="6400" dirty="0"/>
              <a:t>must have “fall[</a:t>
            </a:r>
            <a:r>
              <a:rPr lang="en-US" sz="6400" dirty="0" err="1"/>
              <a:t>en</a:t>
            </a:r>
            <a:r>
              <a:rPr lang="en-US" sz="6400" dirty="0"/>
              <a:t>] within the scope of the agreement between the defendant and the other conspirators,” and must have been “in furtherance of the conspiracy” and “either known to [the defendant] or reasonably foreseeable to [the defendant].” </a:t>
            </a:r>
          </a:p>
          <a:p>
            <a:endParaRPr lang="en-US" sz="6400" i="1" dirty="0" smtClean="0"/>
          </a:p>
          <a:p>
            <a:r>
              <a:rPr lang="en-US" sz="6400" i="1" dirty="0"/>
              <a:t>United States v. Banuelos</a:t>
            </a:r>
            <a:r>
              <a:rPr lang="en-US" sz="6400" dirty="0"/>
              <a:t>, 322 F.3d 700, 704-05 &amp; n.3 (9th Cir. 2003); </a:t>
            </a:r>
            <a:r>
              <a:rPr lang="en-US" sz="6400" i="1" dirty="0"/>
              <a:t>United States v. Becerra</a:t>
            </a:r>
            <a:r>
              <a:rPr lang="en-US" sz="6400" dirty="0"/>
              <a:t>, 992 F.3d 960 (9th Cir. 1993) – </a:t>
            </a:r>
            <a:r>
              <a:rPr lang="en-US" sz="6400" dirty="0" smtClean="0"/>
              <a:t>“or” amounts to “reasonably foreseeable” alone</a:t>
            </a:r>
          </a:p>
          <a:p>
            <a:pPr marL="0" indent="0">
              <a:buNone/>
            </a:pPr>
            <a:endParaRPr lang="en-US" sz="6400" dirty="0" smtClean="0"/>
          </a:p>
          <a:p>
            <a:r>
              <a:rPr lang="en-US" sz="6400" i="1" dirty="0" smtClean="0"/>
              <a:t>United </a:t>
            </a:r>
            <a:r>
              <a:rPr lang="en-US" sz="6400" i="1" dirty="0"/>
              <a:t>States v. Ellis</a:t>
            </a:r>
            <a:r>
              <a:rPr lang="en-US" sz="6400" dirty="0"/>
              <a:t>, 868 F.3d 1155 (10th Cir. 2017); </a:t>
            </a:r>
            <a:r>
              <a:rPr lang="en-US" sz="6400" i="1" dirty="0"/>
              <a:t>United States v. </a:t>
            </a:r>
            <a:r>
              <a:rPr lang="en-US" sz="6400" i="1" dirty="0" err="1"/>
              <a:t>Biglow</a:t>
            </a:r>
            <a:r>
              <a:rPr lang="en-US" sz="6400" dirty="0"/>
              <a:t>, 635 Fed. Appx. 398 (10th Cir. 2015) </a:t>
            </a:r>
            <a:r>
              <a:rPr lang="en-US" sz="6400" dirty="0" smtClean="0"/>
              <a:t>– strong version of guidelines standard</a:t>
            </a:r>
          </a:p>
          <a:p>
            <a:pPr marL="0" indent="0">
              <a:buNone/>
            </a:pPr>
            <a:endParaRPr lang="en-US" sz="6400" i="1" dirty="0"/>
          </a:p>
          <a:p>
            <a:r>
              <a:rPr lang="en-US" sz="6400" i="1" dirty="0"/>
              <a:t>United States v. Beasley</a:t>
            </a:r>
            <a:r>
              <a:rPr lang="en-US" sz="6400" dirty="0"/>
              <a:t>, 2 F.3d 1551, 1561-62 (11th Cir. 1993); </a:t>
            </a:r>
            <a:r>
              <a:rPr lang="en-US" sz="6400" i="1" dirty="0"/>
              <a:t>United States v. </a:t>
            </a:r>
            <a:r>
              <a:rPr lang="en-US" sz="6400" i="1" dirty="0" err="1"/>
              <a:t>Ismond</a:t>
            </a:r>
            <a:r>
              <a:rPr lang="en-US" sz="6400" dirty="0"/>
              <a:t>, 993 F.3d 1498, 1499 (11th Cir. 1993) </a:t>
            </a:r>
            <a:r>
              <a:rPr lang="en-US" sz="6400" dirty="0" smtClean="0"/>
              <a:t>(strong standard); </a:t>
            </a:r>
            <a:r>
              <a:rPr lang="en-US" sz="6400" i="1" dirty="0"/>
              <a:t>United States v. Chitty</a:t>
            </a:r>
            <a:r>
              <a:rPr lang="en-US" sz="6400" dirty="0"/>
              <a:t>, 15 F.3d 159 (11th Cir. 1994) (reasonably foreseeable and in furtherance of); </a:t>
            </a:r>
            <a:r>
              <a:rPr lang="en-US" sz="6400" i="1" dirty="0"/>
              <a:t>United States v. Bacon</a:t>
            </a:r>
            <a:r>
              <a:rPr lang="en-US" sz="6400" dirty="0"/>
              <a:t>, 598 F.3d 772 (11th Cir. 2010) (per </a:t>
            </a:r>
            <a:r>
              <a:rPr lang="en-US" sz="6400" dirty="0" err="1"/>
              <a:t>curiam</a:t>
            </a:r>
            <a:r>
              <a:rPr lang="en-US" sz="6400" dirty="0"/>
              <a:t>) (shrunk to reasonably foreseeable); </a:t>
            </a:r>
            <a:r>
              <a:rPr lang="en-US" sz="6400" i="1" dirty="0"/>
              <a:t>United States v. James</a:t>
            </a:r>
            <a:r>
              <a:rPr lang="en-US" sz="6400" dirty="0"/>
              <a:t>, 536 Fed. Appx. 913 (11th Cir. 2013) </a:t>
            </a:r>
            <a:r>
              <a:rPr lang="en-US" sz="6400" dirty="0" smtClean="0"/>
              <a:t>(indicates </a:t>
            </a:r>
            <a:r>
              <a:rPr lang="en-US" sz="6400" dirty="0"/>
              <a:t>must be individualized after </a:t>
            </a:r>
            <a:r>
              <a:rPr lang="en-US" sz="6400" dirty="0" smtClean="0"/>
              <a:t>Alleyne).</a:t>
            </a:r>
          </a:p>
          <a:p>
            <a:pPr marL="0" indent="0">
              <a:buNone/>
            </a:pPr>
            <a:endParaRPr lang="en-US" sz="6400" dirty="0"/>
          </a:p>
          <a:p>
            <a:r>
              <a:rPr lang="en-US" sz="6400" i="1" dirty="0"/>
              <a:t>United States v. Stoddard</a:t>
            </a:r>
            <a:r>
              <a:rPr lang="en-US" sz="6400" dirty="0"/>
              <a:t>, 892 F.3d 1203 (D.C. Cir. 2018) – we “adopt the individualized approach” – jury m</a:t>
            </a:r>
            <a:r>
              <a:rPr lang="en-US" sz="5500" dirty="0"/>
              <a:t>ust find that the 100-gram quantity “was reasonably foreseeable, </a:t>
            </a:r>
            <a:r>
              <a:rPr lang="en-US" sz="5500" i="1" dirty="0"/>
              <a:t>or</a:t>
            </a:r>
            <a:r>
              <a:rPr lang="en-US" sz="5500" dirty="0"/>
              <a:t> within the scope of the conspiracy entered by a particular defendant</a:t>
            </a:r>
            <a:r>
              <a:rPr lang="en-US" sz="5500" dirty="0" smtClean="0"/>
              <a:t>”  [Or????]</a:t>
            </a:r>
            <a:endParaRPr lang="en-US" sz="5500" dirty="0"/>
          </a:p>
          <a:p>
            <a:endParaRPr lang="en-US" dirty="0"/>
          </a:p>
        </p:txBody>
      </p:sp>
    </p:spTree>
    <p:extLst>
      <p:ext uri="{BB962C8B-B14F-4D97-AF65-F5344CB8AC3E}">
        <p14:creationId xmlns:p14="http://schemas.microsoft.com/office/powerpoint/2010/main" val="229831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4" y="365125"/>
            <a:ext cx="10593946" cy="1325563"/>
          </a:xfrm>
        </p:spPr>
        <p:txBody>
          <a:bodyPr/>
          <a:lstStyle/>
          <a:p>
            <a:r>
              <a:rPr lang="en-US" dirty="0" smtClean="0">
                <a:solidFill>
                  <a:schemeClr val="accent1">
                    <a:lumMod val="75000"/>
                  </a:schemeClr>
                </a:solidFill>
              </a:rPr>
              <a:t>Basic </a:t>
            </a:r>
            <a:r>
              <a:rPr lang="en-US" dirty="0" err="1" smtClean="0">
                <a:solidFill>
                  <a:schemeClr val="accent1">
                    <a:lumMod val="75000"/>
                  </a:schemeClr>
                </a:solidFill>
              </a:rPr>
              <a:t>Analyisis</a:t>
            </a:r>
            <a:endParaRPr lang="en-US" dirty="0">
              <a:solidFill>
                <a:schemeClr val="accent1">
                  <a:lumMod val="75000"/>
                </a:schemeClr>
              </a:solidFill>
            </a:endParaRPr>
          </a:p>
        </p:txBody>
      </p:sp>
      <p:sp>
        <p:nvSpPr>
          <p:cNvPr id="3" name="Content Placeholder 2"/>
          <p:cNvSpPr>
            <a:spLocks noGrp="1"/>
          </p:cNvSpPr>
          <p:nvPr>
            <p:ph idx="1"/>
          </p:nvPr>
        </p:nvSpPr>
        <p:spPr>
          <a:xfrm>
            <a:off x="605307" y="1558344"/>
            <a:ext cx="10985679" cy="4618619"/>
          </a:xfrm>
        </p:spPr>
        <p:txBody>
          <a:bodyPr>
            <a:normAutofit fontScale="92500" lnSpcReduction="10000"/>
          </a:bodyPr>
          <a:lstStyle/>
          <a:p>
            <a:r>
              <a:rPr lang="en-US" dirty="0"/>
              <a:t>Does the </a:t>
            </a:r>
            <a:r>
              <a:rPr lang="en-US" dirty="0" smtClean="0"/>
              <a:t>plain language contain </a:t>
            </a:r>
            <a:r>
              <a:rPr lang="en-US" dirty="0"/>
              <a:t>any </a:t>
            </a:r>
            <a:r>
              <a:rPr lang="en-US" dirty="0" err="1"/>
              <a:t>mens</a:t>
            </a:r>
            <a:r>
              <a:rPr lang="en-US" dirty="0"/>
              <a:t> rea and if so for </a:t>
            </a:r>
            <a:r>
              <a:rPr lang="en-US" dirty="0" smtClean="0"/>
              <a:t>what element(s)?  </a:t>
            </a:r>
          </a:p>
          <a:p>
            <a:r>
              <a:rPr lang="en-US" dirty="0" smtClean="0"/>
              <a:t>If none or not clear for your element:  presumption </a:t>
            </a:r>
            <a:r>
              <a:rPr lang="en-US" dirty="0"/>
              <a:t>that </a:t>
            </a:r>
            <a:r>
              <a:rPr lang="en-US" dirty="0" smtClean="0"/>
              <a:t>every </a:t>
            </a:r>
            <a:r>
              <a:rPr lang="en-US" dirty="0"/>
              <a:t>non-jurisdictional element requires a state of </a:t>
            </a:r>
            <a:r>
              <a:rPr lang="en-US" dirty="0" smtClean="0"/>
              <a:t>mind</a:t>
            </a:r>
            <a:r>
              <a:rPr lang="en-US" dirty="0"/>
              <a:t>, whether the statute </a:t>
            </a:r>
            <a:r>
              <a:rPr lang="en-US" dirty="0" smtClean="0"/>
              <a:t>is silent on </a:t>
            </a:r>
            <a:r>
              <a:rPr lang="en-US" i="1" dirty="0" err="1"/>
              <a:t>mens</a:t>
            </a:r>
            <a:r>
              <a:rPr lang="en-US" i="1" dirty="0"/>
              <a:t> rea </a:t>
            </a:r>
            <a:r>
              <a:rPr lang="en-US" dirty="0" smtClean="0"/>
              <a:t>or states a </a:t>
            </a:r>
            <a:r>
              <a:rPr lang="en-US" i="1" dirty="0" err="1" smtClean="0"/>
              <a:t>mens</a:t>
            </a:r>
            <a:r>
              <a:rPr lang="en-US" i="1" dirty="0" smtClean="0"/>
              <a:t> rea</a:t>
            </a:r>
            <a:r>
              <a:rPr lang="en-US" dirty="0" smtClean="0"/>
              <a:t> for </a:t>
            </a:r>
            <a:r>
              <a:rPr lang="en-US" dirty="0"/>
              <a:t>only some </a:t>
            </a:r>
            <a:r>
              <a:rPr lang="en-US" dirty="0" smtClean="0"/>
              <a:t>element(s).</a:t>
            </a:r>
          </a:p>
          <a:p>
            <a:r>
              <a:rPr lang="en-US" dirty="0" smtClean="0"/>
              <a:t>Must apply a </a:t>
            </a:r>
            <a:r>
              <a:rPr lang="en-US" i="1" dirty="0" err="1" smtClean="0"/>
              <a:t>mens</a:t>
            </a:r>
            <a:r>
              <a:rPr lang="en-US" i="1" dirty="0" smtClean="0"/>
              <a:t> </a:t>
            </a:r>
            <a:r>
              <a:rPr lang="en-US" i="1" dirty="0"/>
              <a:t>rea </a:t>
            </a:r>
            <a:r>
              <a:rPr lang="en-US" dirty="0"/>
              <a:t>based on the </a:t>
            </a:r>
            <a:r>
              <a:rPr lang="en-US" dirty="0" smtClean="0"/>
              <a:t>presumption.</a:t>
            </a:r>
          </a:p>
          <a:p>
            <a:r>
              <a:rPr lang="en-US" dirty="0" smtClean="0"/>
              <a:t>Unless </a:t>
            </a:r>
            <a:r>
              <a:rPr lang="en-US" dirty="0"/>
              <a:t>Congress plainly says otherwise. </a:t>
            </a:r>
            <a:endParaRPr lang="en-US" dirty="0" smtClean="0"/>
          </a:p>
          <a:p>
            <a:pPr lvl="1"/>
            <a:r>
              <a:rPr lang="en-US" dirty="0" smtClean="0"/>
              <a:t>Presumption </a:t>
            </a:r>
            <a:r>
              <a:rPr lang="en-US" dirty="0"/>
              <a:t>can be “overcome by contextual features pointing to a contrary reading.”  </a:t>
            </a:r>
            <a:r>
              <a:rPr lang="en-US" i="1" dirty="0"/>
              <a:t>Flores-Figueroa</a:t>
            </a:r>
            <a:r>
              <a:rPr lang="en-US" dirty="0"/>
              <a:t> (2009) (Alito, concurring); </a:t>
            </a:r>
            <a:r>
              <a:rPr lang="en-US" i="1" dirty="0" err="1"/>
              <a:t>Morissette</a:t>
            </a:r>
            <a:r>
              <a:rPr lang="en-US" dirty="0"/>
              <a:t>, 342 U.S. at 250, 251 n.14, 261-62 (1952)  (“mere omission” will not dispense with </a:t>
            </a:r>
            <a:r>
              <a:rPr lang="en-US" dirty="0" err="1"/>
              <a:t>mens</a:t>
            </a:r>
            <a:r>
              <a:rPr lang="en-US" dirty="0"/>
              <a:t> rea absent a “clear command” from Congress</a:t>
            </a:r>
            <a:r>
              <a:rPr lang="en-US" dirty="0" smtClean="0"/>
              <a:t>).</a:t>
            </a:r>
          </a:p>
          <a:p>
            <a:r>
              <a:rPr lang="en-US" dirty="0" smtClean="0"/>
              <a:t>Look </a:t>
            </a:r>
            <a:r>
              <a:rPr lang="en-US" dirty="0"/>
              <a:t>at the statute </a:t>
            </a:r>
            <a:r>
              <a:rPr lang="en-US" dirty="0" smtClean="0"/>
              <a:t>again.  Do context or history (if helps </a:t>
            </a:r>
            <a:r>
              <a:rPr lang="en-US" dirty="0"/>
              <a:t>explain the </a:t>
            </a:r>
            <a:r>
              <a:rPr lang="en-US" dirty="0" smtClean="0"/>
              <a:t>text) show that Congress plainly overrode the presumption? </a:t>
            </a:r>
            <a:endParaRPr lang="en-US" dirty="0"/>
          </a:p>
          <a:p>
            <a:endParaRPr lang="en-US" dirty="0"/>
          </a:p>
        </p:txBody>
      </p:sp>
    </p:spTree>
    <p:extLst>
      <p:ext uri="{BB962C8B-B14F-4D97-AF65-F5344CB8AC3E}">
        <p14:creationId xmlns:p14="http://schemas.microsoft.com/office/powerpoint/2010/main" val="3268222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06063"/>
            <a:ext cx="11018949" cy="888641"/>
          </a:xfrm>
        </p:spPr>
        <p:txBody>
          <a:bodyPr>
            <a:normAutofit/>
          </a:bodyPr>
          <a:lstStyle/>
          <a:p>
            <a:r>
              <a:rPr lang="en-US" dirty="0" smtClean="0">
                <a:solidFill>
                  <a:schemeClr val="accent1">
                    <a:lumMod val="75000"/>
                  </a:schemeClr>
                </a:solidFill>
              </a:rPr>
              <a:t>Principles</a:t>
            </a:r>
            <a:endParaRPr lang="en-US" dirty="0">
              <a:solidFill>
                <a:schemeClr val="accent1">
                  <a:lumMod val="75000"/>
                </a:schemeClr>
              </a:solidFill>
            </a:endParaRPr>
          </a:p>
        </p:txBody>
      </p:sp>
      <p:sp>
        <p:nvSpPr>
          <p:cNvPr id="3" name="Content Placeholder 2"/>
          <p:cNvSpPr>
            <a:spLocks noGrp="1"/>
          </p:cNvSpPr>
          <p:nvPr>
            <p:ph idx="1"/>
          </p:nvPr>
        </p:nvSpPr>
        <p:spPr>
          <a:xfrm>
            <a:off x="334851" y="862886"/>
            <a:ext cx="11423560" cy="5995114"/>
          </a:xfrm>
        </p:spPr>
        <p:txBody>
          <a:bodyPr>
            <a:noAutofit/>
          </a:bodyPr>
          <a:lstStyle/>
          <a:p>
            <a:pPr marL="0" indent="0">
              <a:buNone/>
            </a:pPr>
            <a:r>
              <a:rPr lang="en-US" sz="2000" dirty="0" smtClean="0"/>
              <a:t>1) Presumption </a:t>
            </a:r>
            <a:r>
              <a:rPr lang="en-US" sz="2000" dirty="0"/>
              <a:t>of </a:t>
            </a:r>
            <a:r>
              <a:rPr lang="en-US" sz="2000" dirty="0" err="1"/>
              <a:t>mens</a:t>
            </a:r>
            <a:r>
              <a:rPr lang="en-US" sz="2000" dirty="0"/>
              <a:t> rea applies to each element of every federal </a:t>
            </a:r>
            <a:r>
              <a:rPr lang="en-US" sz="2000" dirty="0" smtClean="0"/>
              <a:t>crime, unless </a:t>
            </a:r>
            <a:r>
              <a:rPr lang="en-US" sz="2000" dirty="0"/>
              <a:t>Congress has plainly indicated </a:t>
            </a:r>
            <a:r>
              <a:rPr lang="en-US" sz="2000" dirty="0" smtClean="0"/>
              <a:t>otherwise.</a:t>
            </a:r>
          </a:p>
          <a:p>
            <a:pPr marL="0" indent="0">
              <a:buNone/>
            </a:pPr>
            <a:r>
              <a:rPr lang="en-US" sz="2000" dirty="0" smtClean="0"/>
              <a:t>2) Regardless </a:t>
            </a:r>
            <a:r>
              <a:rPr lang="en-US" sz="2000" dirty="0"/>
              <a:t>of whether the statute</a:t>
            </a:r>
          </a:p>
          <a:p>
            <a:r>
              <a:rPr lang="en-US" sz="2000" u="sng" dirty="0"/>
              <a:t>Is </a:t>
            </a:r>
            <a:r>
              <a:rPr lang="en-US" sz="2000" u="sng" dirty="0" smtClean="0"/>
              <a:t>entirely silent </a:t>
            </a:r>
            <a:r>
              <a:rPr lang="en-US" sz="2000" u="sng" dirty="0"/>
              <a:t>on </a:t>
            </a:r>
            <a:r>
              <a:rPr lang="en-US" sz="2000" u="sng" dirty="0" err="1"/>
              <a:t>mens</a:t>
            </a:r>
            <a:r>
              <a:rPr lang="en-US" sz="2000" u="sng" dirty="0"/>
              <a:t> rea </a:t>
            </a:r>
            <a:r>
              <a:rPr lang="en-US" sz="2000" dirty="0"/>
              <a:t>-- </a:t>
            </a:r>
            <a:r>
              <a:rPr lang="en-US" sz="2000" i="1" dirty="0" smtClean="0"/>
              <a:t>US </a:t>
            </a:r>
            <a:r>
              <a:rPr lang="en-US" sz="2000" i="1" dirty="0"/>
              <a:t>Gypsum </a:t>
            </a:r>
            <a:r>
              <a:rPr lang="en-US" sz="2000" dirty="0"/>
              <a:t>(1978 – Sherman Antitrust Act), </a:t>
            </a:r>
            <a:r>
              <a:rPr lang="en-US" sz="2000" i="1" dirty="0"/>
              <a:t>Bailey</a:t>
            </a:r>
            <a:r>
              <a:rPr lang="en-US" sz="2000" dirty="0"/>
              <a:t> (</a:t>
            </a:r>
            <a:r>
              <a:rPr lang="en-US" sz="2000" dirty="0" smtClean="0"/>
              <a:t>1980 </a:t>
            </a:r>
            <a:r>
              <a:rPr lang="en-US" sz="2000" dirty="0"/>
              <a:t>– left prison </a:t>
            </a:r>
            <a:r>
              <a:rPr lang="en-US" sz="2000" dirty="0" smtClean="0"/>
              <a:t>knowing without </a:t>
            </a:r>
            <a:r>
              <a:rPr lang="en-US" sz="2000" dirty="0"/>
              <a:t>permission), </a:t>
            </a:r>
            <a:r>
              <a:rPr lang="en-US" sz="2000" i="1" dirty="0"/>
              <a:t>Staples</a:t>
            </a:r>
            <a:r>
              <a:rPr lang="en-US" sz="2000" dirty="0"/>
              <a:t> (</a:t>
            </a:r>
            <a:r>
              <a:rPr lang="en-US" sz="2000" dirty="0" smtClean="0"/>
              <a:t>1994-knew AR </a:t>
            </a:r>
            <a:r>
              <a:rPr lang="en-US" sz="2000" dirty="0"/>
              <a:t>15 </a:t>
            </a:r>
            <a:r>
              <a:rPr lang="en-US" sz="2000" dirty="0" smtClean="0"/>
              <a:t>was </a:t>
            </a:r>
            <a:r>
              <a:rPr lang="en-US" sz="2000" dirty="0"/>
              <a:t>automatic), </a:t>
            </a:r>
            <a:r>
              <a:rPr lang="en-US" sz="2000" i="1" dirty="0"/>
              <a:t>Carter</a:t>
            </a:r>
            <a:r>
              <a:rPr lang="en-US" sz="2000" dirty="0"/>
              <a:t> (2000, </a:t>
            </a:r>
            <a:r>
              <a:rPr lang="en-US" sz="2000" dirty="0" smtClean="0"/>
              <a:t>knew bank </a:t>
            </a:r>
            <a:r>
              <a:rPr lang="en-US" sz="2000" dirty="0"/>
              <a:t>property was taken by force, violence or </a:t>
            </a:r>
            <a:r>
              <a:rPr lang="en-US" sz="2000" dirty="0" smtClean="0"/>
              <a:t>intimidation and not, e.g., while sleepwalking); </a:t>
            </a:r>
            <a:r>
              <a:rPr lang="en-US" sz="2000" i="1" dirty="0"/>
              <a:t>Burwell</a:t>
            </a:r>
            <a:r>
              <a:rPr lang="en-US" sz="2000" dirty="0"/>
              <a:t> </a:t>
            </a:r>
            <a:r>
              <a:rPr lang="en-US" sz="2000" dirty="0" smtClean="0"/>
              <a:t>(2012) (</a:t>
            </a:r>
            <a:r>
              <a:rPr lang="en-US" sz="2000" dirty="0" err="1" smtClean="0"/>
              <a:t>Kavanaugh</a:t>
            </a:r>
            <a:r>
              <a:rPr lang="en-US" sz="2000" dirty="0"/>
              <a:t>, dissenting</a:t>
            </a:r>
            <a:r>
              <a:rPr lang="en-US" sz="2000" dirty="0" smtClean="0"/>
              <a:t>); </a:t>
            </a:r>
            <a:r>
              <a:rPr lang="en-US" sz="2000" i="1" dirty="0" smtClean="0"/>
              <a:t>Rosemond</a:t>
            </a:r>
            <a:r>
              <a:rPr lang="en-US" sz="2000" dirty="0" smtClean="0"/>
              <a:t> (2014 – had “full knowledge of the circumstances” in advance that it would be an armed drug sale); </a:t>
            </a:r>
            <a:r>
              <a:rPr lang="en-US" sz="2000" i="1" dirty="0" smtClean="0"/>
              <a:t>Elonis</a:t>
            </a:r>
            <a:r>
              <a:rPr lang="en-US" sz="2000" dirty="0" smtClean="0"/>
              <a:t> (2015- must know not only the words of the alleged threat but the threatening nature of the communication, rejects “reasonable person” negligence standard)</a:t>
            </a:r>
            <a:endParaRPr lang="en-US" sz="2000" dirty="0"/>
          </a:p>
          <a:p>
            <a:r>
              <a:rPr lang="en-US" sz="2000" dirty="0" smtClean="0"/>
              <a:t>*</a:t>
            </a:r>
            <a:r>
              <a:rPr lang="en-US" sz="2000" u="sng" dirty="0" smtClean="0"/>
              <a:t>Includes </a:t>
            </a:r>
            <a:r>
              <a:rPr lang="en-US" sz="2000" u="sng" dirty="0" err="1"/>
              <a:t>mens</a:t>
            </a:r>
            <a:r>
              <a:rPr lang="en-US" sz="2000" u="sng" dirty="0"/>
              <a:t> rea for one element but is silent or ambiguous about </a:t>
            </a:r>
            <a:r>
              <a:rPr lang="en-US" sz="2000" u="sng" dirty="0" err="1"/>
              <a:t>mens</a:t>
            </a:r>
            <a:r>
              <a:rPr lang="en-US" sz="2000" u="sng" dirty="0"/>
              <a:t> rea for other elements </a:t>
            </a:r>
            <a:r>
              <a:rPr lang="en-US" sz="2000" dirty="0"/>
              <a:t>– </a:t>
            </a:r>
            <a:r>
              <a:rPr lang="en-US" sz="2000" i="1" dirty="0" err="1"/>
              <a:t>Morissette</a:t>
            </a:r>
            <a:r>
              <a:rPr lang="en-US" sz="2000" dirty="0"/>
              <a:t> (1952 – </a:t>
            </a:r>
            <a:r>
              <a:rPr lang="en-US" sz="2000" dirty="0" smtClean="0"/>
              <a:t>must know that the property knowingly converted </a:t>
            </a:r>
            <a:r>
              <a:rPr lang="en-US" sz="2000" dirty="0"/>
              <a:t>belonged to the United States), </a:t>
            </a:r>
            <a:r>
              <a:rPr lang="en-US" sz="2000" i="1" dirty="0" err="1" smtClean="0"/>
              <a:t>Liparota</a:t>
            </a:r>
            <a:r>
              <a:rPr lang="en-US" sz="2000" dirty="0" smtClean="0"/>
              <a:t> </a:t>
            </a:r>
            <a:r>
              <a:rPr lang="en-US" sz="2000" dirty="0"/>
              <a:t>(1985 – </a:t>
            </a:r>
            <a:r>
              <a:rPr lang="en-US" sz="2000" dirty="0" smtClean="0"/>
              <a:t>must know food stamps knowingly used were used “in </a:t>
            </a:r>
            <a:r>
              <a:rPr lang="en-US" sz="2000" dirty="0"/>
              <a:t>a manner not authorized by statute or regulations”), </a:t>
            </a:r>
            <a:r>
              <a:rPr lang="en-US" sz="2000" i="1" dirty="0"/>
              <a:t>X-</a:t>
            </a:r>
            <a:r>
              <a:rPr lang="en-US" sz="2000" i="1" dirty="0" err="1"/>
              <a:t>Citement</a:t>
            </a:r>
            <a:r>
              <a:rPr lang="en-US" sz="2000" i="1" dirty="0"/>
              <a:t> Video </a:t>
            </a:r>
            <a:r>
              <a:rPr lang="en-US" sz="2000" dirty="0"/>
              <a:t>(1994 – </a:t>
            </a:r>
            <a:r>
              <a:rPr lang="en-US" sz="2000" dirty="0" smtClean="0"/>
              <a:t>must know the depiction knowingly sent “involves </a:t>
            </a:r>
            <a:r>
              <a:rPr lang="en-US" sz="2000" dirty="0"/>
              <a:t>the use of a minor”), </a:t>
            </a:r>
            <a:r>
              <a:rPr lang="en-US" sz="2000" i="1" dirty="0"/>
              <a:t>Flores-Figueroa</a:t>
            </a:r>
            <a:r>
              <a:rPr lang="en-US" sz="2000" dirty="0"/>
              <a:t> (2009 – </a:t>
            </a:r>
            <a:r>
              <a:rPr lang="en-US" sz="2000" dirty="0" smtClean="0"/>
              <a:t>must know the means </a:t>
            </a:r>
            <a:r>
              <a:rPr lang="en-US" sz="2000" dirty="0"/>
              <a:t>of identification was “of another person</a:t>
            </a:r>
            <a:r>
              <a:rPr lang="en-US" sz="2000" dirty="0" smtClean="0"/>
              <a:t>”)</a:t>
            </a:r>
          </a:p>
          <a:p>
            <a:r>
              <a:rPr lang="en-US" sz="2000" u="sng" dirty="0"/>
              <a:t>Includes no </a:t>
            </a:r>
            <a:r>
              <a:rPr lang="en-US" sz="2000" u="sng" dirty="0" err="1"/>
              <a:t>mens</a:t>
            </a:r>
            <a:r>
              <a:rPr lang="en-US" sz="2000" u="sng" dirty="0"/>
              <a:t> rea </a:t>
            </a:r>
            <a:r>
              <a:rPr lang="en-US" sz="2000" u="sng" dirty="0" smtClean="0"/>
              <a:t>though </a:t>
            </a:r>
            <a:r>
              <a:rPr lang="en-US" sz="2000" u="sng" dirty="0"/>
              <a:t>adjacent </a:t>
            </a:r>
            <a:r>
              <a:rPr lang="en-US" sz="2000" u="sng" dirty="0" smtClean="0"/>
              <a:t>statute or subsection enacted </a:t>
            </a:r>
            <a:r>
              <a:rPr lang="en-US" sz="2000" u="sng" dirty="0"/>
              <a:t>as part of the </a:t>
            </a:r>
            <a:r>
              <a:rPr lang="en-US" sz="2000" u="sng" dirty="0" smtClean="0"/>
              <a:t>same Act does </a:t>
            </a:r>
            <a:r>
              <a:rPr lang="en-US" sz="2000" dirty="0" smtClean="0"/>
              <a:t>-- </a:t>
            </a:r>
            <a:r>
              <a:rPr lang="en-US" sz="2000" dirty="0"/>
              <a:t>rejects </a:t>
            </a:r>
            <a:r>
              <a:rPr lang="en-US" sz="2000" i="1" dirty="0" err="1" smtClean="0"/>
              <a:t>expressio</a:t>
            </a:r>
            <a:r>
              <a:rPr lang="en-US" sz="2000" i="1" dirty="0" smtClean="0"/>
              <a:t> </a:t>
            </a:r>
            <a:r>
              <a:rPr lang="en-US" sz="2000" i="1" dirty="0" err="1"/>
              <a:t>unius</a:t>
            </a:r>
            <a:r>
              <a:rPr lang="en-US" sz="2000" i="1" dirty="0"/>
              <a:t> </a:t>
            </a:r>
            <a:r>
              <a:rPr lang="en-US" sz="2000" i="1" dirty="0" err="1"/>
              <a:t>est</a:t>
            </a:r>
            <a:r>
              <a:rPr lang="en-US" sz="2000" i="1" dirty="0"/>
              <a:t> </a:t>
            </a:r>
            <a:r>
              <a:rPr lang="en-US" sz="2000" i="1" dirty="0" err="1" smtClean="0"/>
              <a:t>exclusio</a:t>
            </a:r>
            <a:r>
              <a:rPr lang="en-US" sz="2000" i="1" dirty="0" smtClean="0"/>
              <a:t> </a:t>
            </a:r>
            <a:r>
              <a:rPr lang="en-US" sz="2000" i="1" dirty="0" err="1" smtClean="0"/>
              <a:t>alterius</a:t>
            </a:r>
            <a:r>
              <a:rPr lang="en-US" sz="2000" i="1" dirty="0" smtClean="0"/>
              <a:t> - Posters </a:t>
            </a:r>
            <a:r>
              <a:rPr lang="en-US" sz="2000" i="1" dirty="0"/>
              <a:t>‘N’ Things </a:t>
            </a:r>
            <a:r>
              <a:rPr lang="en-US" sz="2000" dirty="0"/>
              <a:t>(1994 – </a:t>
            </a:r>
            <a:r>
              <a:rPr lang="en-US" sz="2000" dirty="0" smtClean="0"/>
              <a:t>defendant </a:t>
            </a:r>
            <a:r>
              <a:rPr lang="en-US" sz="2000" dirty="0"/>
              <a:t>must know </a:t>
            </a:r>
            <a:r>
              <a:rPr lang="en-US" sz="2000" dirty="0" smtClean="0"/>
              <a:t>items </a:t>
            </a:r>
            <a:r>
              <a:rPr lang="en-US" sz="2000" dirty="0"/>
              <a:t>sold would likely be used with illegal drugs under 21 USC </a:t>
            </a:r>
            <a:r>
              <a:rPr lang="en-US" sz="2000" dirty="0" smtClean="0"/>
              <a:t>857, </a:t>
            </a:r>
            <a:r>
              <a:rPr lang="en-US" sz="2000" dirty="0"/>
              <a:t>where </a:t>
            </a:r>
            <a:r>
              <a:rPr lang="en-US" sz="2000" dirty="0" smtClean="0"/>
              <a:t>21 </a:t>
            </a:r>
            <a:r>
              <a:rPr lang="en-US" sz="2000" dirty="0"/>
              <a:t>USC 856(a</a:t>
            </a:r>
            <a:r>
              <a:rPr lang="en-US" sz="2000" dirty="0" smtClean="0"/>
              <a:t>) </a:t>
            </a:r>
            <a:r>
              <a:rPr lang="en-US" sz="2000" dirty="0"/>
              <a:t>contained explicit knowledge </a:t>
            </a:r>
            <a:r>
              <a:rPr lang="en-US" sz="2000" dirty="0" smtClean="0"/>
              <a:t>requirement); </a:t>
            </a:r>
            <a:r>
              <a:rPr lang="en-US" sz="2000" i="1" dirty="0" smtClean="0"/>
              <a:t>Elonis</a:t>
            </a:r>
            <a:r>
              <a:rPr lang="en-US" sz="2000" dirty="0" smtClean="0"/>
              <a:t> (2015 – adjacent subsections require “intent to extort”)  </a:t>
            </a:r>
            <a:endParaRPr lang="en-US" sz="2000" dirty="0"/>
          </a:p>
        </p:txBody>
      </p:sp>
    </p:spTree>
    <p:extLst>
      <p:ext uri="{BB962C8B-B14F-4D97-AF65-F5344CB8AC3E}">
        <p14:creationId xmlns:p14="http://schemas.microsoft.com/office/powerpoint/2010/main" val="258987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7" y="115911"/>
            <a:ext cx="10967434" cy="1184855"/>
          </a:xfrm>
        </p:spPr>
        <p:txBody>
          <a:bodyPr>
            <a:normAutofit/>
          </a:bodyPr>
          <a:lstStyle/>
          <a:p>
            <a:r>
              <a:rPr lang="en-US" dirty="0" smtClean="0">
                <a:solidFill>
                  <a:schemeClr val="accent1">
                    <a:lumMod val="75000"/>
                  </a:schemeClr>
                </a:solidFill>
              </a:rPr>
              <a:t>Principles</a:t>
            </a:r>
            <a:endParaRPr lang="en-US" dirty="0">
              <a:solidFill>
                <a:schemeClr val="accent1">
                  <a:lumMod val="75000"/>
                </a:schemeClr>
              </a:solidFill>
            </a:endParaRPr>
          </a:p>
        </p:txBody>
      </p:sp>
      <p:sp>
        <p:nvSpPr>
          <p:cNvPr id="3" name="Content Placeholder 2"/>
          <p:cNvSpPr>
            <a:spLocks noGrp="1"/>
          </p:cNvSpPr>
          <p:nvPr>
            <p:ph idx="1"/>
          </p:nvPr>
        </p:nvSpPr>
        <p:spPr>
          <a:xfrm>
            <a:off x="386366" y="1043189"/>
            <a:ext cx="11603865" cy="5814811"/>
          </a:xfrm>
        </p:spPr>
        <p:txBody>
          <a:bodyPr>
            <a:noAutofit/>
          </a:bodyPr>
          <a:lstStyle/>
          <a:p>
            <a:pPr marL="0" indent="0">
              <a:buNone/>
            </a:pPr>
            <a:r>
              <a:rPr lang="en-US" sz="2000" dirty="0"/>
              <a:t>3) Regardless of whether a state of mind</a:t>
            </a:r>
          </a:p>
          <a:p>
            <a:pPr lvl="1"/>
            <a:r>
              <a:rPr lang="en-US" sz="2000" dirty="0"/>
              <a:t>makes otherwise innocent conduct a crime - D would be innocent if the facts were as he believed -- </a:t>
            </a:r>
            <a:r>
              <a:rPr lang="en-US" sz="2000" i="1" dirty="0" err="1"/>
              <a:t>Morissette</a:t>
            </a:r>
            <a:r>
              <a:rPr lang="en-US" sz="2000" dirty="0"/>
              <a:t>, </a:t>
            </a:r>
            <a:r>
              <a:rPr lang="en-US" sz="2000" i="1" dirty="0"/>
              <a:t>Bailey</a:t>
            </a:r>
            <a:r>
              <a:rPr lang="en-US" sz="2000" dirty="0"/>
              <a:t>, </a:t>
            </a:r>
            <a:r>
              <a:rPr lang="en-US" sz="2000" i="1" dirty="0" err="1"/>
              <a:t>Liparota</a:t>
            </a:r>
            <a:r>
              <a:rPr lang="en-US" sz="2000" dirty="0"/>
              <a:t>, </a:t>
            </a:r>
            <a:r>
              <a:rPr lang="en-US" sz="2000" i="1" dirty="0"/>
              <a:t>Staples</a:t>
            </a:r>
            <a:r>
              <a:rPr lang="en-US" sz="2000" dirty="0"/>
              <a:t>, </a:t>
            </a:r>
            <a:r>
              <a:rPr lang="en-US" sz="2000" i="1" dirty="0"/>
              <a:t>X-</a:t>
            </a:r>
            <a:r>
              <a:rPr lang="en-US" sz="2000" i="1" dirty="0" err="1"/>
              <a:t>Citement</a:t>
            </a:r>
            <a:r>
              <a:rPr lang="en-US" sz="2000" dirty="0" smtClean="0"/>
              <a:t>, </a:t>
            </a:r>
            <a:r>
              <a:rPr lang="en-US" sz="2000" i="1" dirty="0"/>
              <a:t>Elonis, </a:t>
            </a:r>
            <a:r>
              <a:rPr lang="en-US" sz="2000" i="1" dirty="0" err="1" smtClean="0"/>
              <a:t>Rehaif</a:t>
            </a:r>
            <a:r>
              <a:rPr lang="en-US" sz="2000" i="1" dirty="0" smtClean="0"/>
              <a:t> </a:t>
            </a:r>
            <a:endParaRPr lang="en-US" sz="2000" i="1" dirty="0"/>
          </a:p>
          <a:p>
            <a:pPr lvl="1"/>
            <a:r>
              <a:rPr lang="en-US" sz="2000" dirty="0" smtClean="0"/>
              <a:t>*makes </a:t>
            </a:r>
            <a:r>
              <a:rPr lang="en-US" sz="2000" dirty="0"/>
              <a:t>a lesser crime a greater one - </a:t>
            </a:r>
            <a:r>
              <a:rPr lang="en-US" sz="2000" dirty="0" smtClean="0"/>
              <a:t>D </a:t>
            </a:r>
            <a:r>
              <a:rPr lang="en-US" sz="2000" dirty="0"/>
              <a:t>would be subject to a less severe sanction if the facts were as he believed </a:t>
            </a:r>
            <a:r>
              <a:rPr lang="en-US" sz="2000" dirty="0" smtClean="0"/>
              <a:t>-- </a:t>
            </a:r>
            <a:r>
              <a:rPr lang="en-US" sz="2000" i="1" dirty="0" smtClean="0"/>
              <a:t>Flores-Figueroa</a:t>
            </a:r>
            <a:r>
              <a:rPr lang="en-US" sz="2000" dirty="0"/>
              <a:t>; </a:t>
            </a:r>
            <a:r>
              <a:rPr lang="en-US" sz="2000" i="1" dirty="0"/>
              <a:t>Burwell</a:t>
            </a:r>
            <a:r>
              <a:rPr lang="en-US" sz="2000" dirty="0"/>
              <a:t> (</a:t>
            </a:r>
            <a:r>
              <a:rPr lang="en-US" sz="2000" dirty="0" err="1"/>
              <a:t>Kavanaugh</a:t>
            </a:r>
            <a:r>
              <a:rPr lang="en-US" sz="2000" dirty="0"/>
              <a:t>, dissenting); </a:t>
            </a:r>
            <a:r>
              <a:rPr lang="en-US" sz="2000" i="1" dirty="0"/>
              <a:t>Rosemond</a:t>
            </a:r>
            <a:r>
              <a:rPr lang="en-US" sz="2000" dirty="0"/>
              <a:t> at 81 (“A defendant manifests that greater intent, and incurs the greater liability of § 924(c), when he chooses to participate in a drug transaction knowing it will involve a firearm</a:t>
            </a:r>
            <a:r>
              <a:rPr lang="en-US" sz="2000" dirty="0" smtClean="0"/>
              <a:t>.”).</a:t>
            </a:r>
          </a:p>
          <a:p>
            <a:pPr marL="457200" lvl="1" indent="0">
              <a:buNone/>
            </a:pPr>
            <a:endParaRPr lang="en-US" sz="2000" dirty="0"/>
          </a:p>
          <a:p>
            <a:pPr marL="0" indent="0">
              <a:buNone/>
            </a:pPr>
            <a:r>
              <a:rPr lang="en-US" sz="2000" dirty="0" smtClean="0"/>
              <a:t>4) *Courts </a:t>
            </a:r>
            <a:r>
              <a:rPr lang="en-US" sz="2000" dirty="0"/>
              <a:t>“ordinarily read a phrase in a criminal statute that introduces the elements of a crime with the word ‘knowingly’ as applying that word to each element.” </a:t>
            </a:r>
            <a:r>
              <a:rPr lang="en-US" sz="2000" i="1" dirty="0"/>
              <a:t>Flores-Figueroa</a:t>
            </a:r>
            <a:r>
              <a:rPr lang="en-US" sz="2000" dirty="0"/>
              <a:t>; see also </a:t>
            </a:r>
            <a:r>
              <a:rPr lang="en-US" sz="2000" i="1" dirty="0" err="1" smtClean="0"/>
              <a:t>Liparota</a:t>
            </a:r>
            <a:r>
              <a:rPr lang="en-US" sz="2000" dirty="0" smtClean="0"/>
              <a:t>; </a:t>
            </a:r>
            <a:r>
              <a:rPr lang="en-US" sz="2000" i="1" dirty="0"/>
              <a:t>X-</a:t>
            </a:r>
            <a:r>
              <a:rPr lang="en-US" sz="2000" i="1" dirty="0" err="1"/>
              <a:t>Citement</a:t>
            </a:r>
            <a:r>
              <a:rPr lang="en-US" sz="2000" i="1" dirty="0"/>
              <a:t> </a:t>
            </a:r>
            <a:r>
              <a:rPr lang="en-US" sz="2000" i="1" dirty="0" smtClean="0"/>
              <a:t>Video</a:t>
            </a:r>
            <a:r>
              <a:rPr lang="en-US" sz="2000" dirty="0" smtClean="0"/>
              <a:t>; </a:t>
            </a:r>
            <a:r>
              <a:rPr lang="en-US" sz="2000" i="1" dirty="0" smtClean="0"/>
              <a:t>McFadden</a:t>
            </a:r>
            <a:r>
              <a:rPr lang="en-US" sz="2000" dirty="0" smtClean="0"/>
              <a:t> (2015)</a:t>
            </a:r>
            <a:r>
              <a:rPr lang="en-US" sz="2000" i="1" dirty="0" smtClean="0"/>
              <a:t>; Games-Perez</a:t>
            </a:r>
            <a:r>
              <a:rPr lang="en-US" sz="2000" dirty="0"/>
              <a:t>, 695 F.3d </a:t>
            </a:r>
            <a:r>
              <a:rPr lang="en-US" sz="2000" dirty="0" smtClean="0"/>
              <a:t>at </a:t>
            </a:r>
            <a:r>
              <a:rPr lang="en-US" sz="2000" dirty="0"/>
              <a:t>1117 </a:t>
            </a:r>
            <a:r>
              <a:rPr lang="en-US" sz="2000" dirty="0" smtClean="0"/>
              <a:t>(</a:t>
            </a:r>
            <a:r>
              <a:rPr lang="en-US" sz="2000" dirty="0"/>
              <a:t>Gorsuch, J., dissenting from </a:t>
            </a:r>
            <a:r>
              <a:rPr lang="en-US" sz="2000" dirty="0" smtClean="0"/>
              <a:t>denial </a:t>
            </a:r>
            <a:r>
              <a:rPr lang="en-US" sz="2000" dirty="0"/>
              <a:t>of rehearing </a:t>
            </a:r>
            <a:r>
              <a:rPr lang="en-US" sz="2000" dirty="0" err="1"/>
              <a:t>en</a:t>
            </a:r>
            <a:r>
              <a:rPr lang="en-US" sz="2000" dirty="0"/>
              <a:t> banc</a:t>
            </a:r>
            <a:r>
              <a:rPr lang="en-US" sz="2000" dirty="0" smtClean="0"/>
              <a:t>).</a:t>
            </a:r>
          </a:p>
          <a:p>
            <a:pPr marL="0" indent="0">
              <a:buNone/>
            </a:pPr>
            <a:r>
              <a:rPr lang="en-US" sz="2000" dirty="0" smtClean="0"/>
              <a:t>Even when the element appears </a:t>
            </a:r>
            <a:r>
              <a:rPr lang="en-US" sz="2000" dirty="0"/>
              <a:t>in </a:t>
            </a:r>
            <a:r>
              <a:rPr lang="en-US" sz="2000" dirty="0" smtClean="0"/>
              <a:t>a different subsection.  </a:t>
            </a:r>
            <a:r>
              <a:rPr lang="en-US" sz="2000" i="1" dirty="0" smtClean="0"/>
              <a:t>X-</a:t>
            </a:r>
            <a:r>
              <a:rPr lang="en-US" sz="2000" i="1" dirty="0" err="1" smtClean="0"/>
              <a:t>Citement</a:t>
            </a:r>
            <a:r>
              <a:rPr lang="en-US" sz="2000" i="1" dirty="0" smtClean="0"/>
              <a:t> Video</a:t>
            </a:r>
            <a:r>
              <a:rPr lang="en-US" sz="2000" dirty="0" smtClean="0"/>
              <a:t>; </a:t>
            </a:r>
            <a:r>
              <a:rPr lang="en-US" sz="2000" i="1" dirty="0"/>
              <a:t>Flores-Figueroa</a:t>
            </a:r>
            <a:r>
              <a:rPr lang="en-US" sz="2000" dirty="0"/>
              <a:t>, 556 U.S. at </a:t>
            </a:r>
            <a:r>
              <a:rPr lang="en-US" sz="2000" dirty="0" smtClean="0"/>
              <a:t>653 (noting it did so in </a:t>
            </a:r>
            <a:r>
              <a:rPr lang="en-US" sz="2000" i="1" dirty="0" smtClean="0"/>
              <a:t>X-</a:t>
            </a:r>
            <a:r>
              <a:rPr lang="en-US" sz="2000" i="1" dirty="0" err="1" smtClean="0"/>
              <a:t>Citement</a:t>
            </a:r>
            <a:r>
              <a:rPr lang="en-US" sz="2000" i="1" dirty="0" smtClean="0"/>
              <a:t> Video</a:t>
            </a:r>
            <a:r>
              <a:rPr lang="en-US" sz="2000" dirty="0" smtClean="0"/>
              <a:t>).</a:t>
            </a:r>
            <a:endParaRPr lang="en-US" sz="2000" dirty="0"/>
          </a:p>
          <a:p>
            <a:pPr marL="0" indent="0">
              <a:buNone/>
            </a:pPr>
            <a:endParaRPr lang="en-US" sz="2000" dirty="0" smtClean="0"/>
          </a:p>
          <a:p>
            <a:pPr marL="0" indent="0">
              <a:buNone/>
            </a:pPr>
            <a:r>
              <a:rPr lang="en-US" sz="2000" dirty="0" smtClean="0"/>
              <a:t>5) *Severity </a:t>
            </a:r>
            <a:r>
              <a:rPr lang="en-US" sz="2000" dirty="0"/>
              <a:t>of the sanction matters - </a:t>
            </a:r>
            <a:r>
              <a:rPr lang="en-US" sz="2000" i="1" dirty="0"/>
              <a:t>US Gypsum </a:t>
            </a:r>
            <a:r>
              <a:rPr lang="en-US" sz="2000" dirty="0"/>
              <a:t>– maximum 3 years; </a:t>
            </a:r>
            <a:r>
              <a:rPr lang="en-US" sz="2000" i="1" dirty="0"/>
              <a:t>Staples</a:t>
            </a:r>
            <a:r>
              <a:rPr lang="en-US" sz="2000" dirty="0"/>
              <a:t> – maximum 10 years; </a:t>
            </a:r>
            <a:r>
              <a:rPr lang="en-US" sz="2000" i="1" dirty="0"/>
              <a:t>X-</a:t>
            </a:r>
            <a:r>
              <a:rPr lang="en-US" sz="2000" i="1" dirty="0" err="1"/>
              <a:t>Citement</a:t>
            </a:r>
            <a:r>
              <a:rPr lang="en-US" sz="2000" i="1" dirty="0"/>
              <a:t> Video</a:t>
            </a:r>
            <a:r>
              <a:rPr lang="en-US" sz="2000" dirty="0"/>
              <a:t> – maximum 10 years; </a:t>
            </a:r>
            <a:r>
              <a:rPr lang="en-US" sz="2000" i="1" dirty="0" err="1"/>
              <a:t>Morissette</a:t>
            </a:r>
            <a:r>
              <a:rPr lang="en-US" sz="2000" dirty="0"/>
              <a:t> – maximum 1 year; </a:t>
            </a:r>
            <a:r>
              <a:rPr lang="en-US" sz="2000" i="1" dirty="0"/>
              <a:t>Burwell</a:t>
            </a:r>
            <a:r>
              <a:rPr lang="en-US" sz="2000" dirty="0"/>
              <a:t> (</a:t>
            </a:r>
            <a:r>
              <a:rPr lang="en-US" sz="2000" dirty="0" err="1"/>
              <a:t>Kavanaugh</a:t>
            </a:r>
            <a:r>
              <a:rPr lang="en-US" sz="2000" dirty="0"/>
              <a:t>, dissenting) – increases </a:t>
            </a:r>
            <a:r>
              <a:rPr lang="en-US" sz="2000" dirty="0" smtClean="0"/>
              <a:t>minimum from </a:t>
            </a:r>
            <a:r>
              <a:rPr lang="en-US" sz="2000" dirty="0"/>
              <a:t>20 to 30</a:t>
            </a:r>
          </a:p>
          <a:p>
            <a:pPr marL="0" indent="0">
              <a:buNone/>
            </a:pPr>
            <a:endParaRPr lang="en-US" sz="1400" dirty="0"/>
          </a:p>
          <a:p>
            <a:pPr lvl="1"/>
            <a:endParaRPr lang="en-US" sz="900" dirty="0"/>
          </a:p>
          <a:p>
            <a:endParaRPr lang="en-US" sz="500" dirty="0" smtClean="0"/>
          </a:p>
          <a:p>
            <a:endParaRPr lang="en-US" sz="500" dirty="0"/>
          </a:p>
          <a:p>
            <a:pPr marL="0" indent="0">
              <a:buNone/>
            </a:pPr>
            <a:endParaRPr lang="en-US" sz="500" dirty="0"/>
          </a:p>
        </p:txBody>
      </p:sp>
    </p:spTree>
    <p:extLst>
      <p:ext uri="{BB962C8B-B14F-4D97-AF65-F5344CB8AC3E}">
        <p14:creationId xmlns:p14="http://schemas.microsoft.com/office/powerpoint/2010/main" val="2230120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Other Issues</a:t>
            </a:r>
            <a:endParaRPr lang="en-US" dirty="0"/>
          </a:p>
        </p:txBody>
      </p:sp>
      <p:sp>
        <p:nvSpPr>
          <p:cNvPr id="3" name="Content Placeholder 2"/>
          <p:cNvSpPr>
            <a:spLocks noGrp="1"/>
          </p:cNvSpPr>
          <p:nvPr>
            <p:ph idx="1"/>
          </p:nvPr>
        </p:nvSpPr>
        <p:spPr>
          <a:xfrm>
            <a:off x="838200" y="1690688"/>
            <a:ext cx="10515600" cy="4486275"/>
          </a:xfrm>
        </p:spPr>
        <p:txBody>
          <a:bodyPr/>
          <a:lstStyle/>
          <a:p>
            <a:pPr marL="0" indent="0">
              <a:buNone/>
            </a:pPr>
            <a:r>
              <a:rPr lang="en-US" sz="2400" dirty="0"/>
              <a:t>6) The presumption of </a:t>
            </a:r>
            <a:r>
              <a:rPr lang="en-US" sz="2400" dirty="0" err="1"/>
              <a:t>mens</a:t>
            </a:r>
            <a:r>
              <a:rPr lang="en-US" sz="2400" dirty="0"/>
              <a:t> rea </a:t>
            </a:r>
            <a:r>
              <a:rPr lang="en-US" sz="2400" dirty="0" smtClean="0"/>
              <a:t>may not </a:t>
            </a:r>
            <a:r>
              <a:rPr lang="en-US" sz="2400" dirty="0"/>
              <a:t>attach </a:t>
            </a:r>
            <a:r>
              <a:rPr lang="en-US" sz="2400" dirty="0" smtClean="0"/>
              <a:t>to a fact if Congress made it a  </a:t>
            </a:r>
            <a:r>
              <a:rPr lang="en-US" sz="2400" dirty="0"/>
              <a:t>“sentencing </a:t>
            </a:r>
            <a:r>
              <a:rPr lang="en-US" sz="2400" dirty="0" smtClean="0"/>
              <a:t>factor.” </a:t>
            </a:r>
            <a:endParaRPr lang="en-US" sz="2400" dirty="0"/>
          </a:p>
          <a:p>
            <a:pPr lvl="1"/>
            <a:r>
              <a:rPr lang="en-US" dirty="0" smtClean="0"/>
              <a:t>Congress did not make drug type and quantity “sentencing </a:t>
            </a:r>
            <a:r>
              <a:rPr lang="en-US" dirty="0"/>
              <a:t>factors”</a:t>
            </a:r>
          </a:p>
          <a:p>
            <a:pPr marL="0" indent="0">
              <a:buNone/>
            </a:pPr>
            <a:endParaRPr lang="en-US" sz="2400" dirty="0"/>
          </a:p>
          <a:p>
            <a:pPr marL="0" indent="0">
              <a:buNone/>
            </a:pPr>
            <a:r>
              <a:rPr lang="en-US" sz="2400" dirty="0"/>
              <a:t>7) Ignorance of the law is ordinarily not a defense, but when an element is defined by reference to a legal requirement, D must know his conduct meets it.  </a:t>
            </a:r>
          </a:p>
          <a:p>
            <a:pPr lvl="1"/>
            <a:r>
              <a:rPr lang="en-US" i="1" dirty="0" err="1"/>
              <a:t>Liparota</a:t>
            </a:r>
            <a:r>
              <a:rPr lang="en-US" dirty="0"/>
              <a:t> (must know </a:t>
            </a:r>
            <a:r>
              <a:rPr lang="en-US" dirty="0" smtClean="0"/>
              <a:t>used food stamps “in </a:t>
            </a:r>
            <a:r>
              <a:rPr lang="en-US" dirty="0"/>
              <a:t>a manner not authorized by statute or regulations”); </a:t>
            </a:r>
            <a:r>
              <a:rPr lang="en-US" i="1" dirty="0"/>
              <a:t>McFadden</a:t>
            </a:r>
            <a:r>
              <a:rPr lang="en-US" dirty="0"/>
              <a:t> (Roberts, J., concurring) </a:t>
            </a:r>
            <a:r>
              <a:rPr lang="en-US" dirty="0" smtClean="0"/>
              <a:t>(must </a:t>
            </a:r>
            <a:r>
              <a:rPr lang="en-US" dirty="0"/>
              <a:t>know is a “controlled substance,” not just the identity of the substance); </a:t>
            </a:r>
            <a:r>
              <a:rPr lang="en-US" i="1" dirty="0" err="1"/>
              <a:t>Rehaif</a:t>
            </a:r>
            <a:r>
              <a:rPr lang="en-US" i="1" dirty="0"/>
              <a:t> </a:t>
            </a:r>
            <a:r>
              <a:rPr lang="en-US" dirty="0"/>
              <a:t>OA Transcript at 38 (Breyer, J.) (“sometimes that which it makes unlawful could, in part, be composed of rules or laws”). </a:t>
            </a:r>
          </a:p>
          <a:p>
            <a:endParaRPr lang="en-US" dirty="0"/>
          </a:p>
        </p:txBody>
      </p:sp>
    </p:spTree>
    <p:extLst>
      <p:ext uri="{BB962C8B-B14F-4D97-AF65-F5344CB8AC3E}">
        <p14:creationId xmlns:p14="http://schemas.microsoft.com/office/powerpoint/2010/main" val="1936739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16614</TotalTime>
  <Words>9203</Words>
  <Application>Microsoft Office PowerPoint</Application>
  <PresentationFormat>Widescreen</PresentationFormat>
  <Paragraphs>447</Paragraphs>
  <Slides>56</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Wingdings</vt:lpstr>
      <vt:lpstr>Office Theme</vt:lpstr>
      <vt:lpstr>Mens Rea for Drug Type and Quantity Elements  Instructions for Conspiracy Prosecutions Limits on “Jointly Undertaken” Relevant Conduct </vt:lpstr>
      <vt:lpstr>Mens Rea: Gorsuch and Kavanaugh on a Mission</vt:lpstr>
      <vt:lpstr>Rehaif v. US–prohibited status under 922(g)</vt:lpstr>
      <vt:lpstr>924(a)(2) &amp; 922(g)</vt:lpstr>
      <vt:lpstr>Kavanaugh’s correct statement of the law</vt:lpstr>
      <vt:lpstr>Basic Analyisis</vt:lpstr>
      <vt:lpstr>Principles</vt:lpstr>
      <vt:lpstr>Principles</vt:lpstr>
      <vt:lpstr>Other Issues</vt:lpstr>
      <vt:lpstr>In addition to S Ct decisions</vt:lpstr>
      <vt:lpstr>Does the text or context of 21 USC 841 overcome the presumption?</vt:lpstr>
      <vt:lpstr>Congress did not enact the headings</vt:lpstr>
      <vt:lpstr>So the statute actually says …</vt:lpstr>
      <vt:lpstr>Drug type and quantity are elements of separate aggravated crimes, and not just for constitutional purposes.</vt:lpstr>
      <vt:lpstr>Nothing in the text indicates drug type or quantity are not elements.</vt:lpstr>
      <vt:lpstr>Drug type and quantity were traditionally treated as elements.</vt:lpstr>
      <vt:lpstr>Courts always treated drug type and quantity as elements.</vt:lpstr>
      <vt:lpstr>Congress is presumed to have adopted this interpretation when it amended the statute in the ADAA of 1986, and has never said otherwise.</vt:lpstr>
      <vt:lpstr>What happened?</vt:lpstr>
      <vt:lpstr>The fact remains: Congress enacted drug type and quantity as elements of greater offenses</vt:lpstr>
      <vt:lpstr>Does the presumption apply to elements that make otherwise criminal conduct more serious, rather than only criminalizing otherwise innocent conduct?</vt:lpstr>
      <vt:lpstr>Features that reinforce the presumption of mens rea</vt:lpstr>
      <vt:lpstr>McFadden v. US, 135 S. Ct. 2298 (2015)</vt:lpstr>
      <vt:lpstr>Is McFadden a problem?  No.</vt:lpstr>
      <vt:lpstr>Is McFadden a problem?  No.</vt:lpstr>
      <vt:lpstr>McFadden</vt:lpstr>
      <vt:lpstr>Is drug type and quantity an element or only a sentencing factor for mens rea purposes?  </vt:lpstr>
      <vt:lpstr>PowerPoint Presentation</vt:lpstr>
      <vt:lpstr>PowerPoint Presentation</vt:lpstr>
      <vt:lpstr>Jury Instructions/Guilty Pleas in Conspiracy Cases:  Mens Rea</vt:lpstr>
      <vt:lpstr>Intent required for conspiracy</vt:lpstr>
      <vt:lpstr>The elements are:</vt:lpstr>
      <vt:lpstr>Congress intended defendants to be subject to different statutory penalties based on their object offenses.</vt:lpstr>
      <vt:lpstr>ADAA of 1986 assumed a conspiracy in which different Ds would be subject to different statutory ranges based on different quantities. </vt:lpstr>
      <vt:lpstr>ADAA 1986 left § 846 as it was</vt:lpstr>
      <vt:lpstr>Then amended 846 in 1988 to ensure that kingpins would not escape minimum penalties for substantive object</vt:lpstr>
      <vt:lpstr>Then, courts of appeals rejected the government’s argument that it must determine the statutory range for each conspirator by aggregating the quantity involved in each object, and instead used guidelines’ “jointly undertaken criminal activity”/Pinkerton </vt:lpstr>
      <vt:lpstr>Is the fundamental problem replacing conspiracy law with 1B1.3/Pinkerton?</vt:lpstr>
      <vt:lpstr>Majority reversed sentence</vt:lpstr>
      <vt:lpstr>Jauregui, at 1060-64 (Berzon, J., concurring)</vt:lpstr>
      <vt:lpstr>Ninth Circuit has “muddied the waters” by applying guidelines’ Pinkerton standard to the conspiracy statute.</vt:lpstr>
      <vt:lpstr>Really Two Problems</vt:lpstr>
      <vt:lpstr>Applying traditional conspiracy law</vt:lpstr>
      <vt:lpstr>Can’t be convicted of conspiracy under Pinkerton standard</vt:lpstr>
      <vt:lpstr>Confused by majority opinion?</vt:lpstr>
      <vt:lpstr>Drug Type and Quantity are Elements to which the Presumption of Mens Rea Applies.</vt:lpstr>
      <vt:lpstr>Whose object?</vt:lpstr>
      <vt:lpstr>Drug Type and Quantity Must At Least Be Known,  Not Just Reasonably Foreseeable</vt:lpstr>
      <vt:lpstr>Possible Jury Instruction on Drug Type and Quantity Element</vt:lpstr>
      <vt:lpstr>Even if/when Pinkerton applies, it requires all  three components</vt:lpstr>
      <vt:lpstr> 2015 Amendment to Jointly Undertaken Criminal Activity </vt:lpstr>
      <vt:lpstr>Scope – Note 3(B) – Jauregui couldn’t meet this test</vt:lpstr>
      <vt:lpstr>Illustrations - in the commentary for years</vt:lpstr>
      <vt:lpstr>But juries now instructed to make “individualized” finding under an even weaker standard than the guidelines or Pinkerton  conspiracy-wide amount</vt:lpstr>
      <vt:lpstr>At least Rehabilitate Instructions</vt:lpstr>
      <vt:lpstr>Rehabilitate Instructions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Coffin</dc:creator>
  <cp:lastModifiedBy>Randolph Murrell</cp:lastModifiedBy>
  <cp:revision>482</cp:revision>
  <cp:lastPrinted>2019-05-27T08:47:32Z</cp:lastPrinted>
  <dcterms:created xsi:type="dcterms:W3CDTF">2017-09-24T19:03:07Z</dcterms:created>
  <dcterms:modified xsi:type="dcterms:W3CDTF">2019-10-10T11:51:22Z</dcterms:modified>
</cp:coreProperties>
</file>